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AADDF-A51E-2145-9BAD-F82F4926FF2F}" type="datetimeFigureOut">
              <a:rPr kumimoji="1" lang="zh-CN" altLang="en-US" smtClean="0"/>
              <a:t>2022/9/1</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B914E-A90D-4F4C-A0F9-E626355E49F9}" type="slidenum">
              <a:rPr kumimoji="1" lang="zh-CN" altLang="en-US" smtClean="0"/>
              <a:t>‹#›</a:t>
            </a:fld>
            <a:endParaRPr kumimoji="1" lang="zh-CN" altLang="en-US"/>
          </a:p>
        </p:txBody>
      </p:sp>
    </p:spTree>
    <p:extLst>
      <p:ext uri="{BB962C8B-B14F-4D97-AF65-F5344CB8AC3E}">
        <p14:creationId xmlns:p14="http://schemas.microsoft.com/office/powerpoint/2010/main" val="938577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zh-CN" altLang="en-US">
              <a:ea typeface="宋体" charset="0"/>
            </a:endParaRPr>
          </a:p>
        </p:txBody>
      </p:sp>
      <p:sp>
        <p:nvSpPr>
          <p:cNvPr id="67588"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fld id="{F279209B-9621-964B-91CA-C006680A74B3}" type="slidenum">
              <a:rPr lang="en-US" altLang="zh-CN"/>
              <a:pPr eaLnBrk="1" hangingPunct="1"/>
              <a:t>13</a:t>
            </a:fld>
            <a:endParaRPr lang="en-US" altLang="zh-CN"/>
          </a:p>
        </p:txBody>
      </p:sp>
      <p:sp>
        <p:nvSpPr>
          <p:cNvPr id="67589" name="日期占位符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en-US" altLang="zh-CN"/>
              <a:t>2010-01-01</a:t>
            </a:r>
          </a:p>
        </p:txBody>
      </p:sp>
    </p:spTree>
    <p:extLst>
      <p:ext uri="{BB962C8B-B14F-4D97-AF65-F5344CB8AC3E}">
        <p14:creationId xmlns:p14="http://schemas.microsoft.com/office/powerpoint/2010/main" val="187332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8E8D1B61-19EF-2046-AF82-CA8A10502A24}" type="datetimeFigureOut">
              <a:rPr kumimoji="1" lang="zh-CN" altLang="en-US" smtClean="0"/>
              <a:t>2022/9/1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B64B74A-20C1-7B41-BC61-A2B35207B830}" type="slidenum">
              <a:rPr kumimoji="1" lang="zh-CN" altLang="en-US" smtClean="0"/>
              <a:t>‹#›</a:t>
            </a:fld>
            <a:endParaRPr kumimoji="1" lang="zh-CN" altLang="en-US"/>
          </a:p>
        </p:txBody>
      </p:sp>
    </p:spTree>
    <p:extLst>
      <p:ext uri="{BB962C8B-B14F-4D97-AF65-F5344CB8AC3E}">
        <p14:creationId xmlns:p14="http://schemas.microsoft.com/office/powerpoint/2010/main" val="163850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8E8D1B61-19EF-2046-AF82-CA8A10502A24}" type="datetimeFigureOut">
              <a:rPr kumimoji="1" lang="zh-CN" altLang="en-US" smtClean="0"/>
              <a:t>2022/9/1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B64B74A-20C1-7B41-BC61-A2B35207B830}" type="slidenum">
              <a:rPr kumimoji="1" lang="zh-CN" altLang="en-US" smtClean="0"/>
              <a:t>‹#›</a:t>
            </a:fld>
            <a:endParaRPr kumimoji="1" lang="zh-CN" altLang="en-US"/>
          </a:p>
        </p:txBody>
      </p:sp>
    </p:spTree>
    <p:extLst>
      <p:ext uri="{BB962C8B-B14F-4D97-AF65-F5344CB8AC3E}">
        <p14:creationId xmlns:p14="http://schemas.microsoft.com/office/powerpoint/2010/main" val="181196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8E8D1B61-19EF-2046-AF82-CA8A10502A24}" type="datetimeFigureOut">
              <a:rPr kumimoji="1" lang="zh-CN" altLang="en-US" smtClean="0"/>
              <a:t>2022/9/1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B64B74A-20C1-7B41-BC61-A2B35207B830}" type="slidenum">
              <a:rPr kumimoji="1" lang="zh-CN" altLang="en-US" smtClean="0"/>
              <a:t>‹#›</a:t>
            </a:fld>
            <a:endParaRPr kumimoji="1" lang="zh-CN" altLang="en-US"/>
          </a:p>
        </p:txBody>
      </p:sp>
    </p:spTree>
    <p:extLst>
      <p:ext uri="{BB962C8B-B14F-4D97-AF65-F5344CB8AC3E}">
        <p14:creationId xmlns:p14="http://schemas.microsoft.com/office/powerpoint/2010/main" val="1986934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685800"/>
            <a:ext cx="8229600" cy="731838"/>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8229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200" y="3938588"/>
            <a:ext cx="8229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09138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48831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371576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301625" y="1905000"/>
            <a:ext cx="4194175" cy="41941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905000"/>
            <a:ext cx="4194175" cy="20208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4078288"/>
            <a:ext cx="4194175" cy="20208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301625" y="6245225"/>
            <a:ext cx="2289175" cy="476250"/>
          </a:xfrm>
          <a:prstGeom prst="rect">
            <a:avLst/>
          </a:prstGeom>
        </p:spPr>
        <p:txBody>
          <a:bodyPr/>
          <a:lstStyle>
            <a:lvl1pPr>
              <a:defRPr>
                <a:latin typeface="Times New Roman" pitchFamily="18" charset="0"/>
                <a:ea typeface="宋体" pitchFamily="2" charset="-122"/>
                <a:cs typeface="+mn-cs"/>
              </a:defRPr>
            </a:lvl1pPr>
          </a:lstStyle>
          <a:p>
            <a:pPr>
              <a:defRPr/>
            </a:pPr>
            <a:endParaRPr lang="en-US" altLang="zh-CN"/>
          </a:p>
        </p:txBody>
      </p:sp>
      <p:sp>
        <p:nvSpPr>
          <p:cNvPr id="7" name="页脚占位符 6"/>
          <p:cNvSpPr>
            <a:spLocks noGrp="1"/>
          </p:cNvSpPr>
          <p:nvPr>
            <p:ph type="ftr" sz="quarter" idx="11"/>
          </p:nvPr>
        </p:nvSpPr>
        <p:spPr>
          <a:xfrm>
            <a:off x="3124200" y="6245225"/>
            <a:ext cx="2895600" cy="476250"/>
          </a:xfrm>
          <a:prstGeom prst="rect">
            <a:avLst/>
          </a:prstGeom>
        </p:spPr>
        <p:txBody>
          <a:bodyPr/>
          <a:lstStyle>
            <a:lvl1pPr>
              <a:defRPr>
                <a:latin typeface="Times New Roman" pitchFamily="18" charset="0"/>
                <a:ea typeface="宋体" pitchFamily="2" charset="-122"/>
                <a:cs typeface="+mn-cs"/>
              </a:defRPr>
            </a:lvl1pPr>
          </a:lstStyle>
          <a:p>
            <a:pPr>
              <a:defRPr/>
            </a:pPr>
            <a:endParaRPr lang="en-US" altLang="zh-CN"/>
          </a:p>
        </p:txBody>
      </p:sp>
      <p:sp>
        <p:nvSpPr>
          <p:cNvPr id="8" name="灯片编号占位符 7"/>
          <p:cNvSpPr>
            <a:spLocks noGrp="1"/>
          </p:cNvSpPr>
          <p:nvPr>
            <p:ph type="sldNum" sz="quarter" idx="12"/>
          </p:nvPr>
        </p:nvSpPr>
        <p:spPr>
          <a:xfrm>
            <a:off x="6553200" y="6245225"/>
            <a:ext cx="2289175"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2DEA7EC9-B872-CB42-A994-3FC1EDF03833}" type="slidenum">
              <a:rPr lang="en-US" altLang="zh-CN"/>
              <a:pPr/>
              <a:t>‹#›</a:t>
            </a:fld>
            <a:endParaRPr lang="en-US" altLang="zh-CN"/>
          </a:p>
        </p:txBody>
      </p:sp>
    </p:spTree>
    <p:extLst>
      <p:ext uri="{BB962C8B-B14F-4D97-AF65-F5344CB8AC3E}">
        <p14:creationId xmlns:p14="http://schemas.microsoft.com/office/powerpoint/2010/main" val="3759656108"/>
      </p:ext>
    </p:extLst>
  </p:cSld>
  <p:clrMapOvr>
    <a:masterClrMapping/>
  </p:clrMapOvr>
  <p:transition>
    <p:blinds dir="vert"/>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8E8D1B61-19EF-2046-AF82-CA8A10502A24}" type="datetimeFigureOut">
              <a:rPr kumimoji="1" lang="zh-CN" altLang="en-US" smtClean="0"/>
              <a:t>2022/9/1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B64B74A-20C1-7B41-BC61-A2B35207B830}" type="slidenum">
              <a:rPr kumimoji="1" lang="zh-CN" altLang="en-US" smtClean="0"/>
              <a:t>‹#›</a:t>
            </a:fld>
            <a:endParaRPr kumimoji="1" lang="zh-CN" altLang="en-US"/>
          </a:p>
        </p:txBody>
      </p:sp>
    </p:spTree>
    <p:extLst>
      <p:ext uri="{BB962C8B-B14F-4D97-AF65-F5344CB8AC3E}">
        <p14:creationId xmlns:p14="http://schemas.microsoft.com/office/powerpoint/2010/main" val="32191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8E8D1B61-19EF-2046-AF82-CA8A10502A24}" type="datetimeFigureOut">
              <a:rPr kumimoji="1" lang="zh-CN" altLang="en-US" smtClean="0"/>
              <a:t>2022/9/1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B64B74A-20C1-7B41-BC61-A2B35207B830}" type="slidenum">
              <a:rPr kumimoji="1" lang="zh-CN" altLang="en-US" smtClean="0"/>
              <a:t>‹#›</a:t>
            </a:fld>
            <a:endParaRPr kumimoji="1" lang="zh-CN" altLang="en-US"/>
          </a:p>
        </p:txBody>
      </p:sp>
    </p:spTree>
    <p:extLst>
      <p:ext uri="{BB962C8B-B14F-4D97-AF65-F5344CB8AC3E}">
        <p14:creationId xmlns:p14="http://schemas.microsoft.com/office/powerpoint/2010/main" val="228247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8E8D1B61-19EF-2046-AF82-CA8A10502A24}" type="datetimeFigureOut">
              <a:rPr kumimoji="1" lang="zh-CN" altLang="en-US" smtClean="0"/>
              <a:t>2022/9/1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B64B74A-20C1-7B41-BC61-A2B35207B830}" type="slidenum">
              <a:rPr kumimoji="1" lang="zh-CN" altLang="en-US" smtClean="0"/>
              <a:t>‹#›</a:t>
            </a:fld>
            <a:endParaRPr kumimoji="1" lang="zh-CN" altLang="en-US"/>
          </a:p>
        </p:txBody>
      </p:sp>
    </p:spTree>
    <p:extLst>
      <p:ext uri="{BB962C8B-B14F-4D97-AF65-F5344CB8AC3E}">
        <p14:creationId xmlns:p14="http://schemas.microsoft.com/office/powerpoint/2010/main" val="41497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8E8D1B61-19EF-2046-AF82-CA8A10502A24}" type="datetimeFigureOut">
              <a:rPr kumimoji="1" lang="zh-CN" altLang="en-US" smtClean="0"/>
              <a:t>2022/9/1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CB64B74A-20C1-7B41-BC61-A2B35207B830}" type="slidenum">
              <a:rPr kumimoji="1" lang="zh-CN" altLang="en-US" smtClean="0"/>
              <a:t>‹#›</a:t>
            </a:fld>
            <a:endParaRPr kumimoji="1" lang="zh-CN" altLang="en-US"/>
          </a:p>
        </p:txBody>
      </p:sp>
    </p:spTree>
    <p:extLst>
      <p:ext uri="{BB962C8B-B14F-4D97-AF65-F5344CB8AC3E}">
        <p14:creationId xmlns:p14="http://schemas.microsoft.com/office/powerpoint/2010/main" val="11945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8E8D1B61-19EF-2046-AF82-CA8A10502A24}" type="datetimeFigureOut">
              <a:rPr kumimoji="1" lang="zh-CN" altLang="en-US" smtClean="0"/>
              <a:t>2022/9/1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CB64B74A-20C1-7B41-BC61-A2B35207B830}" type="slidenum">
              <a:rPr kumimoji="1" lang="zh-CN" altLang="en-US" smtClean="0"/>
              <a:t>‹#›</a:t>
            </a:fld>
            <a:endParaRPr kumimoji="1" lang="zh-CN" altLang="en-US"/>
          </a:p>
        </p:txBody>
      </p:sp>
    </p:spTree>
    <p:extLst>
      <p:ext uri="{BB962C8B-B14F-4D97-AF65-F5344CB8AC3E}">
        <p14:creationId xmlns:p14="http://schemas.microsoft.com/office/powerpoint/2010/main" val="211381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8D1B61-19EF-2046-AF82-CA8A10502A24}" type="datetimeFigureOut">
              <a:rPr kumimoji="1" lang="zh-CN" altLang="en-US" smtClean="0"/>
              <a:t>2022/9/1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CB64B74A-20C1-7B41-BC61-A2B35207B830}" type="slidenum">
              <a:rPr kumimoji="1" lang="zh-CN" altLang="en-US" smtClean="0"/>
              <a:t>‹#›</a:t>
            </a:fld>
            <a:endParaRPr kumimoji="1" lang="zh-CN" altLang="en-US"/>
          </a:p>
        </p:txBody>
      </p:sp>
    </p:spTree>
    <p:extLst>
      <p:ext uri="{BB962C8B-B14F-4D97-AF65-F5344CB8AC3E}">
        <p14:creationId xmlns:p14="http://schemas.microsoft.com/office/powerpoint/2010/main" val="336143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8E8D1B61-19EF-2046-AF82-CA8A10502A24}" type="datetimeFigureOut">
              <a:rPr kumimoji="1" lang="zh-CN" altLang="en-US" smtClean="0"/>
              <a:t>2022/9/1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B64B74A-20C1-7B41-BC61-A2B35207B830}" type="slidenum">
              <a:rPr kumimoji="1" lang="zh-CN" altLang="en-US" smtClean="0"/>
              <a:t>‹#›</a:t>
            </a:fld>
            <a:endParaRPr kumimoji="1" lang="zh-CN" altLang="en-US"/>
          </a:p>
        </p:txBody>
      </p:sp>
    </p:spTree>
    <p:extLst>
      <p:ext uri="{BB962C8B-B14F-4D97-AF65-F5344CB8AC3E}">
        <p14:creationId xmlns:p14="http://schemas.microsoft.com/office/powerpoint/2010/main" val="174651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8E8D1B61-19EF-2046-AF82-CA8A10502A24}" type="datetimeFigureOut">
              <a:rPr kumimoji="1" lang="zh-CN" altLang="en-US" smtClean="0"/>
              <a:t>2022/9/1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B64B74A-20C1-7B41-BC61-A2B35207B830}" type="slidenum">
              <a:rPr kumimoji="1" lang="zh-CN" altLang="en-US" smtClean="0"/>
              <a:t>‹#›</a:t>
            </a:fld>
            <a:endParaRPr kumimoji="1" lang="zh-CN" altLang="en-US"/>
          </a:p>
        </p:txBody>
      </p:sp>
    </p:spTree>
    <p:extLst>
      <p:ext uri="{BB962C8B-B14F-4D97-AF65-F5344CB8AC3E}">
        <p14:creationId xmlns:p14="http://schemas.microsoft.com/office/powerpoint/2010/main" val="320101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D1B61-19EF-2046-AF82-CA8A10502A24}" type="datetimeFigureOut">
              <a:rPr kumimoji="1" lang="zh-CN" altLang="en-US" smtClean="0"/>
              <a:t>2022/9/1</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4B74A-20C1-7B41-BC61-A2B35207B830}" type="slidenum">
              <a:rPr kumimoji="1" lang="zh-CN" altLang="en-US" smtClean="0"/>
              <a:t>‹#›</a:t>
            </a:fld>
            <a:endParaRPr kumimoji="1" lang="zh-CN" altLang="en-US"/>
          </a:p>
        </p:txBody>
      </p:sp>
    </p:spTree>
    <p:extLst>
      <p:ext uri="{BB962C8B-B14F-4D97-AF65-F5344CB8AC3E}">
        <p14:creationId xmlns:p14="http://schemas.microsoft.com/office/powerpoint/2010/main" val="1491746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wygl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2.xml"/><Relationship Id="rId7" Type="http://schemas.openxmlformats.org/officeDocument/2006/relationships/slide" Target="slide13.xml"/><Relationship Id="rId2"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33.xml"/><Relationship Id="rId4" Type="http://schemas.openxmlformats.org/officeDocument/2006/relationships/slide" Target="slide61.xml"/><Relationship Id="rId9" Type="http://schemas.openxmlformats.org/officeDocument/2006/relationships/slide" Target="slide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0" y="2514600"/>
            <a:ext cx="9144000" cy="533400"/>
          </a:xfrm>
          <a:prstGeom prst="rect">
            <a:avLst/>
          </a:prstGeom>
          <a:noFill/>
          <a:ln w="9525">
            <a:noFill/>
            <a:miter lim="800000"/>
            <a:headEnd/>
            <a:tailEnd/>
          </a:ln>
          <a:effectLst/>
        </p:spPr>
        <p:txBody>
          <a:bodyPr anchor="ctr"/>
          <a:lstStyle/>
          <a:p>
            <a:pPr algn="ctr"/>
            <a:r>
              <a:rPr lang="zh-CN" altLang="en-US" sz="6600" b="1" dirty="0">
                <a:solidFill>
                  <a:srgbClr val="FF0000"/>
                </a:solidFill>
                <a:effectLst>
                  <a:outerShdw blurRad="38100" dist="38100" dir="2700000" algn="tl">
                    <a:srgbClr val="DDDDDD"/>
                  </a:outerShdw>
                </a:effectLst>
                <a:latin typeface="华文彩云" charset="0"/>
                <a:ea typeface="华文彩云" charset="0"/>
                <a:cs typeface="华文彩云" charset="0"/>
              </a:rPr>
              <a:t>物业催费技巧培训</a:t>
            </a:r>
            <a:endParaRPr kumimoji="0" lang="zh-CN" altLang="en-US" sz="6600" b="1" dirty="0">
              <a:solidFill>
                <a:srgbClr val="FF0000"/>
              </a:solidFill>
              <a:effectLst>
                <a:outerShdw blurRad="38100" dist="38100" dir="2700000" algn="tl">
                  <a:srgbClr val="DDDDDD"/>
                </a:outerShdw>
              </a:effectLst>
              <a:latin typeface="华文彩云" charset="0"/>
              <a:ea typeface="华文彩云" charset="0"/>
              <a:cs typeface="华文彩云" charset="0"/>
            </a:endParaRPr>
          </a:p>
        </p:txBody>
      </p:sp>
    </p:spTree>
    <p:extLst>
      <p:ext uri="{BB962C8B-B14F-4D97-AF65-F5344CB8AC3E}">
        <p14:creationId xmlns:p14="http://schemas.microsoft.com/office/powerpoint/2010/main" val="359267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0" y="228600"/>
            <a:ext cx="8229600" cy="533400"/>
          </a:xfrm>
        </p:spPr>
        <p:txBody>
          <a:bodyPr>
            <a:normAutofit fontScale="90000"/>
          </a:bodyPr>
          <a:lstStyle/>
          <a:p>
            <a:r>
              <a:rPr lang="zh-CN" altLang="en-US" dirty="0">
                <a:solidFill>
                  <a:srgbClr val="FFC000"/>
                </a:solidFill>
                <a:latin typeface="Times New Roman" charset="0"/>
                <a:ea typeface="黑体" charset="0"/>
              </a:rPr>
              <a:t>业主对物业费理解的几个误区</a:t>
            </a:r>
          </a:p>
        </p:txBody>
      </p:sp>
      <p:sp>
        <p:nvSpPr>
          <p:cNvPr id="15363" name="内容占位符 2"/>
          <p:cNvSpPr>
            <a:spLocks noGrp="1"/>
          </p:cNvSpPr>
          <p:nvPr>
            <p:ph idx="1"/>
          </p:nvPr>
        </p:nvSpPr>
        <p:spPr>
          <a:xfrm>
            <a:off x="1981200" y="1295400"/>
            <a:ext cx="6781800" cy="914400"/>
          </a:xfrm>
          <a:solidFill>
            <a:srgbClr val="92D050"/>
          </a:solidFill>
        </p:spPr>
        <p:txBody>
          <a:bodyPr>
            <a:normAutofit fontScale="92500" lnSpcReduction="10000"/>
          </a:bodyPr>
          <a:lstStyle/>
          <a:p>
            <a:pPr>
              <a:buFontTx/>
              <a:buNone/>
            </a:pPr>
            <a:r>
              <a:rPr lang="zh-CN" altLang="en-US" b="1" dirty="0">
                <a:solidFill>
                  <a:srgbClr val="FF0000"/>
                </a:solidFill>
                <a:latin typeface="Times New Roman" charset="0"/>
                <a:ea typeface="黑体" charset="0"/>
              </a:rPr>
              <a:t>家里的问题都还没解决，我为什么要交费？</a:t>
            </a:r>
            <a:endParaRPr lang="en-US" altLang="zh-CN" b="1" dirty="0">
              <a:solidFill>
                <a:srgbClr val="FF0000"/>
              </a:solidFill>
              <a:latin typeface="Times New Roman" charset="0"/>
              <a:ea typeface="黑体" charset="0"/>
            </a:endParaRPr>
          </a:p>
        </p:txBody>
      </p:sp>
      <p:sp>
        <p:nvSpPr>
          <p:cNvPr id="4" name="AutoShape 235"/>
          <p:cNvSpPr>
            <a:spLocks noChangeArrowheads="1"/>
          </p:cNvSpPr>
          <p:nvPr/>
        </p:nvSpPr>
        <p:spPr bwMode="auto">
          <a:xfrm>
            <a:off x="228600" y="1066800"/>
            <a:ext cx="1676400" cy="1219200"/>
          </a:xfrm>
          <a:prstGeom prst="irregularSeal1">
            <a:avLst/>
          </a:prstGeom>
          <a:gradFill rotWithShape="0">
            <a:gsLst>
              <a:gs pos="0">
                <a:srgbClr val="FFF200"/>
              </a:gs>
              <a:gs pos="45000">
                <a:srgbClr val="FF7A00"/>
              </a:gs>
              <a:gs pos="70000">
                <a:srgbClr val="FF0300"/>
              </a:gs>
              <a:gs pos="100000">
                <a:srgbClr val="4D0808"/>
              </a:gs>
            </a:gsLst>
            <a:lin ang="5400000" scaled="0"/>
          </a:gradFill>
          <a:ln>
            <a:noFill/>
          </a:ln>
          <a:effectLst>
            <a:outerShdw dist="107763" dir="2700000" algn="ctr" rotWithShape="0">
              <a:schemeClr val="tx2"/>
            </a:outerShdw>
          </a:effectLst>
        </p:spPr>
        <p:txBody>
          <a:bodyPr wrap="none" lIns="92382" tIns="46191" rIns="92382" bIns="46191" anchor="ctr"/>
          <a:lstStyle/>
          <a:p>
            <a:r>
              <a:rPr lang="zh-CN" altLang="en-US" sz="2000" b="1">
                <a:latin typeface="黑体" charset="0"/>
                <a:ea typeface="黑体" charset="0"/>
                <a:cs typeface="黑体" charset="0"/>
              </a:rPr>
              <a:t> </a:t>
            </a:r>
            <a:r>
              <a:rPr lang="zh-CN" altLang="en-US" sz="2000" b="1" smtClean="0">
                <a:latin typeface="黑体" charset="0"/>
                <a:ea typeface="黑体" charset="0"/>
                <a:cs typeface="黑体" charset="0"/>
              </a:rPr>
              <a:t>误区</a:t>
            </a:r>
            <a:r>
              <a:rPr lang="zh-CN" altLang="en-US" sz="2000" b="1" dirty="0">
                <a:latin typeface="黑体" charset="0"/>
                <a:ea typeface="黑体" charset="0"/>
                <a:cs typeface="黑体" charset="0"/>
              </a:rPr>
              <a:t>二</a:t>
            </a:r>
          </a:p>
        </p:txBody>
      </p:sp>
      <p:sp>
        <p:nvSpPr>
          <p:cNvPr id="5" name="TextBox 4"/>
          <p:cNvSpPr txBox="1"/>
          <p:nvPr/>
        </p:nvSpPr>
        <p:spPr>
          <a:xfrm>
            <a:off x="228600" y="2432050"/>
            <a:ext cx="8458200" cy="4425950"/>
          </a:xfrm>
          <a:prstGeom prst="rect">
            <a:avLst/>
          </a:prstGeom>
          <a:noFill/>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r>
              <a:rPr lang="zh-CN" altLang="en-US" sz="2400" b="1" dirty="0">
                <a:latin typeface="黑体" charset="0"/>
                <a:ea typeface="黑体" charset="0"/>
                <a:cs typeface="黑体" charset="0"/>
              </a:rPr>
              <a:t>点评：</a:t>
            </a:r>
            <a:endParaRPr lang="en-US" altLang="zh-CN" sz="2400" b="1" dirty="0">
              <a:latin typeface="黑体" charset="0"/>
              <a:ea typeface="黑体" charset="0"/>
              <a:cs typeface="黑体" charset="0"/>
            </a:endParaRPr>
          </a:p>
          <a:p>
            <a:pPr algn="l" eaLnBrk="1" hangingPunct="1"/>
            <a:r>
              <a:rPr lang="en-US" altLang="zh-CN" sz="1600" b="1" dirty="0"/>
              <a:t>1</a:t>
            </a:r>
            <a:r>
              <a:rPr lang="zh-CN" altLang="en-US" sz="1600" b="1" dirty="0"/>
              <a:t>、物业管理，是指业主通过选聘物业管理企业，由业主和</a:t>
            </a:r>
            <a:r>
              <a:rPr lang="zh-CN" altLang="en-US" sz="1600" b="1" dirty="0">
                <a:hlinkClick r:id="rId2"/>
              </a:rPr>
              <a:t>物业管理</a:t>
            </a:r>
            <a:r>
              <a:rPr lang="zh-CN" altLang="en-US" sz="1600" b="1" dirty="0"/>
              <a:t>企业按照物业服务合同约定，对房屋及配套的设施设备和相关场地进行维修、养护、管理，维护相关区域的环境卫生和秩序的活动。物业管理权的法源基础是</a:t>
            </a:r>
            <a:r>
              <a:rPr lang="zh-CN" altLang="en-US" sz="1600" b="1" dirty="0">
                <a:solidFill>
                  <a:srgbClr val="FF0000"/>
                </a:solidFill>
              </a:rPr>
              <a:t>“共有产权（即除专有产权之外共有部分）”</a:t>
            </a:r>
            <a:r>
              <a:rPr lang="zh-CN" altLang="en-US" sz="1600" b="1" dirty="0"/>
              <a:t>而来的。所以物业公司对共有部分应尽管理义务，如业主要求物业公司为其专有部位提供服务的话则需要支付必要的报偿。</a:t>
            </a:r>
            <a:endParaRPr lang="en-US" altLang="zh-CN" sz="1600" b="1" dirty="0"/>
          </a:p>
          <a:p>
            <a:pPr algn="l" eaLnBrk="1" hangingPunct="1"/>
            <a:endParaRPr lang="en-US" altLang="zh-CN" sz="1600" b="1" dirty="0"/>
          </a:p>
          <a:p>
            <a:pPr algn="l" eaLnBrk="1" hangingPunct="1"/>
            <a:r>
              <a:rPr lang="en-US" altLang="zh-CN" sz="1600" b="1" dirty="0"/>
              <a:t>2</a:t>
            </a:r>
            <a:r>
              <a:rPr lang="zh-CN" altLang="en-US" sz="1600" b="1" dirty="0"/>
              <a:t>、物业服务收费管理办法</a:t>
            </a:r>
            <a:r>
              <a:rPr lang="en-US" altLang="zh-CN" sz="1600" b="1" dirty="0"/>
              <a:t>》</a:t>
            </a:r>
            <a:r>
              <a:rPr lang="zh-CN" altLang="en-US" sz="1600" b="1" dirty="0"/>
              <a:t>规定物业服务成本或者物业服务支出由以下板块构成：</a:t>
            </a:r>
            <a:endParaRPr lang="en-US" altLang="zh-CN" sz="1600" b="1" dirty="0"/>
          </a:p>
          <a:p>
            <a:pPr algn="l" eaLnBrk="1" hangingPunct="1">
              <a:lnSpc>
                <a:spcPct val="90000"/>
              </a:lnSpc>
              <a:buFont typeface="Wingdings" charset="0"/>
              <a:buChar char="Ø"/>
            </a:pPr>
            <a:r>
              <a:rPr lang="zh-CN" altLang="en-US" sz="1600" b="1" dirty="0"/>
              <a:t> 服务人员的工资、社会保险和按规定提取的福利费等；</a:t>
            </a:r>
          </a:p>
          <a:p>
            <a:pPr algn="l" eaLnBrk="1" hangingPunct="1">
              <a:lnSpc>
                <a:spcPct val="90000"/>
              </a:lnSpc>
              <a:buFont typeface="Wingdings" charset="0"/>
              <a:buChar char="Ø"/>
            </a:pPr>
            <a:r>
              <a:rPr lang="zh-CN" altLang="en-US" sz="1600" b="1" dirty="0"/>
              <a:t>物业共用部位、共用设施设备的日常运行、维护费用；</a:t>
            </a:r>
          </a:p>
          <a:p>
            <a:pPr algn="l" eaLnBrk="1" hangingPunct="1">
              <a:lnSpc>
                <a:spcPct val="90000"/>
              </a:lnSpc>
              <a:buFont typeface="Wingdings" charset="0"/>
              <a:buChar char="Ø"/>
            </a:pPr>
            <a:r>
              <a:rPr lang="zh-CN" altLang="en-US" sz="1600" b="1" dirty="0">
                <a:hlinkClick r:id="rId2"/>
              </a:rPr>
              <a:t>物业管理</a:t>
            </a:r>
            <a:r>
              <a:rPr lang="zh-CN" altLang="en-US" sz="1600" b="1" dirty="0"/>
              <a:t>区域清洁卫生费用；</a:t>
            </a:r>
          </a:p>
          <a:p>
            <a:pPr algn="l" eaLnBrk="1" hangingPunct="1">
              <a:lnSpc>
                <a:spcPct val="90000"/>
              </a:lnSpc>
              <a:buFont typeface="Wingdings" charset="0"/>
              <a:buChar char="Ø"/>
            </a:pPr>
            <a:r>
              <a:rPr lang="zh-CN" altLang="en-US" sz="1600" b="1" dirty="0">
                <a:hlinkClick r:id="rId2"/>
              </a:rPr>
              <a:t>物业管理</a:t>
            </a:r>
            <a:r>
              <a:rPr lang="zh-CN" altLang="en-US" sz="1600" b="1" dirty="0"/>
              <a:t>区域绿化养护费用；</a:t>
            </a:r>
          </a:p>
          <a:p>
            <a:pPr algn="l" eaLnBrk="1" hangingPunct="1">
              <a:lnSpc>
                <a:spcPct val="90000"/>
              </a:lnSpc>
              <a:buFont typeface="Wingdings" charset="0"/>
              <a:buChar char="Ø"/>
            </a:pPr>
            <a:r>
              <a:rPr lang="zh-CN" altLang="en-US" sz="1600" b="1" dirty="0">
                <a:hlinkClick r:id="rId2"/>
              </a:rPr>
              <a:t>物业管理</a:t>
            </a:r>
            <a:r>
              <a:rPr lang="zh-CN" altLang="en-US" sz="1600" b="1" dirty="0"/>
              <a:t>区域秩序维护费用；</a:t>
            </a:r>
          </a:p>
          <a:p>
            <a:pPr algn="l" eaLnBrk="1" hangingPunct="1">
              <a:lnSpc>
                <a:spcPct val="90000"/>
              </a:lnSpc>
              <a:buFont typeface="Wingdings" charset="0"/>
              <a:buChar char="Ø"/>
            </a:pPr>
            <a:r>
              <a:rPr lang="zh-CN" altLang="en-US" sz="1600" b="1" dirty="0"/>
              <a:t>办公费用；</a:t>
            </a:r>
          </a:p>
          <a:p>
            <a:pPr algn="l" eaLnBrk="1" hangingPunct="1">
              <a:lnSpc>
                <a:spcPct val="90000"/>
              </a:lnSpc>
              <a:buFont typeface="Wingdings" charset="0"/>
              <a:buChar char="Ø"/>
            </a:pPr>
            <a:r>
              <a:rPr lang="zh-CN" altLang="en-US" sz="1600" b="1" dirty="0">
                <a:hlinkClick r:id="rId2"/>
              </a:rPr>
              <a:t>物业管理</a:t>
            </a:r>
            <a:r>
              <a:rPr lang="zh-CN" altLang="en-US" sz="1600" b="1" dirty="0"/>
              <a:t>企业固定资产折旧；</a:t>
            </a:r>
          </a:p>
          <a:p>
            <a:pPr algn="l" eaLnBrk="1" hangingPunct="1">
              <a:lnSpc>
                <a:spcPct val="90000"/>
              </a:lnSpc>
              <a:buFont typeface="Wingdings" charset="0"/>
              <a:buChar char="Ø"/>
            </a:pPr>
            <a:r>
              <a:rPr lang="zh-CN" altLang="en-US" sz="1600" b="1" dirty="0"/>
              <a:t>物业共用部位、共用设施设备及公众责任保险费用；</a:t>
            </a:r>
          </a:p>
          <a:p>
            <a:pPr algn="l" eaLnBrk="1" hangingPunct="1">
              <a:lnSpc>
                <a:spcPct val="90000"/>
              </a:lnSpc>
              <a:buFont typeface="Wingdings" charset="0"/>
              <a:buChar char="Ø"/>
            </a:pPr>
            <a:r>
              <a:rPr lang="zh-CN" altLang="en-US" sz="1600" b="1" dirty="0"/>
              <a:t>经业主同意的其他费用。</a:t>
            </a:r>
          </a:p>
          <a:p>
            <a:pPr algn="l" eaLnBrk="1" hangingPunct="1"/>
            <a:endParaRPr lang="zh-CN" altLang="en-US" sz="1600" dirty="0"/>
          </a:p>
        </p:txBody>
      </p:sp>
    </p:spTree>
    <p:extLst>
      <p:ext uri="{BB962C8B-B14F-4D97-AF65-F5344CB8AC3E}">
        <p14:creationId xmlns:p14="http://schemas.microsoft.com/office/powerpoint/2010/main" val="148118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0" y="228600"/>
            <a:ext cx="8229600" cy="533400"/>
          </a:xfrm>
        </p:spPr>
        <p:txBody>
          <a:bodyPr>
            <a:normAutofit fontScale="90000"/>
          </a:bodyPr>
          <a:lstStyle/>
          <a:p>
            <a:r>
              <a:rPr lang="zh-CN" altLang="en-US">
                <a:solidFill>
                  <a:srgbClr val="FFC000"/>
                </a:solidFill>
                <a:latin typeface="Times New Roman" charset="0"/>
                <a:ea typeface="黑体" charset="0"/>
              </a:rPr>
              <a:t>业主对物业费理解的几个误区</a:t>
            </a:r>
          </a:p>
        </p:txBody>
      </p:sp>
      <p:sp>
        <p:nvSpPr>
          <p:cNvPr id="16387" name="内容占位符 2"/>
          <p:cNvSpPr>
            <a:spLocks noGrp="1"/>
          </p:cNvSpPr>
          <p:nvPr>
            <p:ph idx="1"/>
          </p:nvPr>
        </p:nvSpPr>
        <p:spPr>
          <a:xfrm>
            <a:off x="1981200" y="1524000"/>
            <a:ext cx="6781800" cy="914400"/>
          </a:xfrm>
          <a:solidFill>
            <a:srgbClr val="92D050"/>
          </a:solidFill>
        </p:spPr>
        <p:txBody>
          <a:bodyPr>
            <a:normAutofit fontScale="70000" lnSpcReduction="20000"/>
          </a:bodyPr>
          <a:lstStyle/>
          <a:p>
            <a:pPr>
              <a:buFontTx/>
              <a:buNone/>
            </a:pPr>
            <a:r>
              <a:rPr lang="zh-CN" altLang="en-US" b="1">
                <a:solidFill>
                  <a:srgbClr val="FF0000"/>
                </a:solidFill>
                <a:latin typeface="Times New Roman" charset="0"/>
                <a:ea typeface="黑体" charset="0"/>
              </a:rPr>
              <a:t>我又没请你们也没跟你们签物业合同，我为什么</a:t>
            </a:r>
            <a:endParaRPr lang="en-US" altLang="zh-CN" b="1">
              <a:solidFill>
                <a:srgbClr val="FF0000"/>
              </a:solidFill>
              <a:latin typeface="Times New Roman" charset="0"/>
              <a:ea typeface="黑体" charset="0"/>
            </a:endParaRPr>
          </a:p>
          <a:p>
            <a:pPr>
              <a:buFontTx/>
              <a:buNone/>
            </a:pPr>
            <a:r>
              <a:rPr lang="zh-CN" altLang="en-US" b="1">
                <a:solidFill>
                  <a:srgbClr val="FF0000"/>
                </a:solidFill>
                <a:latin typeface="Times New Roman" charset="0"/>
                <a:ea typeface="黑体" charset="0"/>
              </a:rPr>
              <a:t>要交费？</a:t>
            </a:r>
            <a:endParaRPr lang="en-US" altLang="zh-CN" b="1">
              <a:solidFill>
                <a:srgbClr val="FF0000"/>
              </a:solidFill>
              <a:latin typeface="Times New Roman" charset="0"/>
              <a:ea typeface="黑体" charset="0"/>
            </a:endParaRPr>
          </a:p>
        </p:txBody>
      </p:sp>
      <p:sp>
        <p:nvSpPr>
          <p:cNvPr id="4" name="AutoShape 235"/>
          <p:cNvSpPr>
            <a:spLocks noChangeArrowheads="1"/>
          </p:cNvSpPr>
          <p:nvPr/>
        </p:nvSpPr>
        <p:spPr bwMode="auto">
          <a:xfrm>
            <a:off x="228600" y="1295400"/>
            <a:ext cx="1676400" cy="1219200"/>
          </a:xfrm>
          <a:prstGeom prst="irregularSeal1">
            <a:avLst/>
          </a:prstGeom>
          <a:gradFill rotWithShape="0">
            <a:gsLst>
              <a:gs pos="0">
                <a:srgbClr val="FFF200"/>
              </a:gs>
              <a:gs pos="45000">
                <a:srgbClr val="FF7A00"/>
              </a:gs>
              <a:gs pos="70000">
                <a:srgbClr val="FF0300"/>
              </a:gs>
              <a:gs pos="100000">
                <a:srgbClr val="4D0808"/>
              </a:gs>
            </a:gsLst>
            <a:lin ang="5400000" scaled="0"/>
          </a:gradFill>
          <a:ln>
            <a:noFill/>
          </a:ln>
          <a:effectLst>
            <a:outerShdw dist="107763" dir="2700000" algn="ctr" rotWithShape="0">
              <a:schemeClr val="tx2"/>
            </a:outerShdw>
          </a:effectLst>
        </p:spPr>
        <p:txBody>
          <a:bodyPr wrap="none" lIns="92382" tIns="46191" rIns="92382" bIns="46191" anchor="ctr"/>
          <a:lstStyle/>
          <a:p>
            <a:r>
              <a:rPr lang="zh-CN" altLang="en-US" sz="2000" b="1">
                <a:latin typeface="黑体" charset="0"/>
                <a:ea typeface="黑体" charset="0"/>
                <a:cs typeface="黑体" charset="0"/>
              </a:rPr>
              <a:t>    误区三</a:t>
            </a:r>
          </a:p>
        </p:txBody>
      </p:sp>
      <p:sp>
        <p:nvSpPr>
          <p:cNvPr id="5" name="TextBox 4"/>
          <p:cNvSpPr txBox="1"/>
          <p:nvPr/>
        </p:nvSpPr>
        <p:spPr>
          <a:xfrm>
            <a:off x="228600" y="2743200"/>
            <a:ext cx="8763000" cy="1692275"/>
          </a:xfrm>
          <a:prstGeom prst="rect">
            <a:avLst/>
          </a:prstGeom>
          <a:noFill/>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r>
              <a:rPr lang="zh-CN" altLang="en-US" sz="2400" b="1">
                <a:latin typeface="黑体" charset="0"/>
                <a:ea typeface="黑体" charset="0"/>
                <a:cs typeface="黑体" charset="0"/>
              </a:rPr>
              <a:t>点评：</a:t>
            </a:r>
            <a:endParaRPr lang="en-US" altLang="zh-CN" sz="2400" b="1">
              <a:latin typeface="黑体" charset="0"/>
              <a:ea typeface="黑体" charset="0"/>
              <a:cs typeface="黑体" charset="0"/>
            </a:endParaRPr>
          </a:p>
          <a:p>
            <a:pPr algn="l" eaLnBrk="1" hangingPunct="1"/>
            <a:r>
              <a:rPr lang="en-US" altLang="zh-CN" sz="1600" b="1"/>
              <a:t>1</a:t>
            </a:r>
            <a:r>
              <a:rPr lang="zh-CN" altLang="en-US" sz="1600" b="1"/>
              <a:t>、</a:t>
            </a:r>
            <a:r>
              <a:rPr lang="en-US" altLang="zh-CN" sz="1600" b="1"/>
              <a:t>《</a:t>
            </a:r>
            <a:r>
              <a:rPr lang="zh-CN" altLang="en-US" sz="1600" b="1"/>
              <a:t>前期物业服务合同</a:t>
            </a:r>
            <a:r>
              <a:rPr lang="en-US" altLang="zh-CN" sz="1600" b="1"/>
              <a:t>》</a:t>
            </a:r>
            <a:r>
              <a:rPr lang="zh-CN" altLang="en-US" sz="1600" b="1"/>
              <a:t>的主体是开发商和物业公司，但</a:t>
            </a:r>
            <a:r>
              <a:rPr lang="en-US" altLang="zh-CN" sz="1600" b="1"/>
              <a:t>《</a:t>
            </a:r>
            <a:r>
              <a:rPr lang="zh-CN" altLang="en-US" sz="1600" b="1"/>
              <a:t>前期物业服务协议</a:t>
            </a:r>
            <a:r>
              <a:rPr lang="en-US" altLang="zh-CN" sz="1600" b="1"/>
              <a:t>》</a:t>
            </a:r>
            <a:r>
              <a:rPr lang="zh-CN" altLang="en-US" sz="1600" b="1"/>
              <a:t>、</a:t>
            </a:r>
            <a:r>
              <a:rPr lang="en-US" altLang="zh-CN" sz="1600" b="1"/>
              <a:t>《</a:t>
            </a:r>
            <a:r>
              <a:rPr lang="zh-CN" altLang="en-US" sz="1600" b="1"/>
              <a:t>临时管理规约</a:t>
            </a:r>
            <a:r>
              <a:rPr lang="en-US" altLang="zh-CN" sz="1600" b="1"/>
              <a:t>》</a:t>
            </a:r>
            <a:r>
              <a:rPr lang="zh-CN" altLang="en-US" sz="1600" b="1"/>
              <a:t>作为</a:t>
            </a:r>
            <a:r>
              <a:rPr lang="en-US" altLang="zh-CN" sz="1600" b="1"/>
              <a:t>《</a:t>
            </a:r>
            <a:r>
              <a:rPr lang="zh-CN" altLang="en-US" sz="1600" b="1"/>
              <a:t>购房合同</a:t>
            </a:r>
            <a:r>
              <a:rPr lang="en-US" altLang="zh-CN" sz="1600" b="1"/>
              <a:t>》</a:t>
            </a:r>
            <a:r>
              <a:rPr lang="zh-CN" altLang="en-US" sz="1600" b="1"/>
              <a:t>的附件，业主在签署</a:t>
            </a:r>
            <a:r>
              <a:rPr lang="en-US" altLang="zh-CN" sz="1600" b="1"/>
              <a:t>《</a:t>
            </a:r>
            <a:r>
              <a:rPr lang="zh-CN" altLang="en-US" sz="1600" b="1"/>
              <a:t>购房合同</a:t>
            </a:r>
            <a:r>
              <a:rPr lang="en-US" altLang="zh-CN" sz="1600" b="1"/>
              <a:t>》</a:t>
            </a:r>
            <a:r>
              <a:rPr lang="zh-CN" altLang="en-US" sz="1600" b="1"/>
              <a:t>时即签字认可开发商聘请的物业公司。</a:t>
            </a:r>
            <a:endParaRPr lang="en-US" altLang="zh-CN" sz="1600" b="1"/>
          </a:p>
          <a:p>
            <a:pPr algn="l" eaLnBrk="1" hangingPunct="1"/>
            <a:r>
              <a:rPr lang="en-US" altLang="zh-CN" sz="1600" b="1"/>
              <a:t>2</a:t>
            </a:r>
            <a:r>
              <a:rPr lang="zh-CN" altLang="en-US" sz="1600" b="1"/>
              <a:t>、</a:t>
            </a:r>
            <a:r>
              <a:rPr lang="en-US" altLang="zh-CN" sz="1600" b="1"/>
              <a:t>《</a:t>
            </a:r>
            <a:r>
              <a:rPr lang="zh-CN" altLang="en-US" sz="1600" b="1"/>
              <a:t>物业服务合同</a:t>
            </a:r>
            <a:r>
              <a:rPr lang="en-US" altLang="zh-CN" sz="1600" b="1"/>
              <a:t>》</a:t>
            </a:r>
            <a:r>
              <a:rPr lang="zh-CN" altLang="en-US" sz="1600" b="1"/>
              <a:t>的主体是业主大会（及其执行机构业主委员会）和物业公司。</a:t>
            </a:r>
            <a:r>
              <a:rPr lang="zh-CN" altLang="en-US" sz="1600" b="1">
                <a:solidFill>
                  <a:srgbClr val="FF0000"/>
                </a:solidFill>
              </a:rPr>
              <a:t>单个业主不得以个人原因不履行共有权益和义务。</a:t>
            </a:r>
          </a:p>
        </p:txBody>
      </p:sp>
    </p:spTree>
    <p:extLst>
      <p:ext uri="{BB962C8B-B14F-4D97-AF65-F5344CB8AC3E}">
        <p14:creationId xmlns:p14="http://schemas.microsoft.com/office/powerpoint/2010/main" val="181327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0" y="228600"/>
            <a:ext cx="8229600" cy="533400"/>
          </a:xfrm>
        </p:spPr>
        <p:txBody>
          <a:bodyPr>
            <a:normAutofit fontScale="90000"/>
          </a:bodyPr>
          <a:lstStyle/>
          <a:p>
            <a:r>
              <a:rPr lang="zh-CN" altLang="en-US">
                <a:solidFill>
                  <a:srgbClr val="FFC000"/>
                </a:solidFill>
                <a:latin typeface="Times New Roman" charset="0"/>
                <a:ea typeface="黑体" charset="0"/>
              </a:rPr>
              <a:t>业主对物业费理解的几个误区</a:t>
            </a:r>
          </a:p>
        </p:txBody>
      </p:sp>
      <p:sp>
        <p:nvSpPr>
          <p:cNvPr id="17411" name="内容占位符 2"/>
          <p:cNvSpPr>
            <a:spLocks noGrp="1"/>
          </p:cNvSpPr>
          <p:nvPr>
            <p:ph idx="1"/>
          </p:nvPr>
        </p:nvSpPr>
        <p:spPr>
          <a:xfrm>
            <a:off x="1981200" y="1524000"/>
            <a:ext cx="6781800" cy="914400"/>
          </a:xfrm>
          <a:solidFill>
            <a:srgbClr val="92D050"/>
          </a:solidFill>
        </p:spPr>
        <p:txBody>
          <a:bodyPr>
            <a:normAutofit fontScale="92500" lnSpcReduction="10000"/>
          </a:bodyPr>
          <a:lstStyle/>
          <a:p>
            <a:pPr>
              <a:buFontTx/>
              <a:buNone/>
            </a:pPr>
            <a:r>
              <a:rPr lang="zh-CN" altLang="en-US" b="1">
                <a:solidFill>
                  <a:srgbClr val="FF0000"/>
                </a:solidFill>
                <a:latin typeface="Times New Roman" charset="0"/>
                <a:ea typeface="黑体" charset="0"/>
              </a:rPr>
              <a:t>我家的东西丢了，你们管理不到位，拒绝交费？</a:t>
            </a:r>
            <a:endParaRPr lang="en-US" altLang="zh-CN" b="1">
              <a:solidFill>
                <a:srgbClr val="FF0000"/>
              </a:solidFill>
              <a:latin typeface="Times New Roman" charset="0"/>
              <a:ea typeface="黑体" charset="0"/>
            </a:endParaRPr>
          </a:p>
        </p:txBody>
      </p:sp>
      <p:sp>
        <p:nvSpPr>
          <p:cNvPr id="4" name="AutoShape 235"/>
          <p:cNvSpPr>
            <a:spLocks noChangeArrowheads="1"/>
          </p:cNvSpPr>
          <p:nvPr/>
        </p:nvSpPr>
        <p:spPr bwMode="auto">
          <a:xfrm>
            <a:off x="228600" y="1295400"/>
            <a:ext cx="1676400" cy="1219200"/>
          </a:xfrm>
          <a:prstGeom prst="irregularSeal1">
            <a:avLst/>
          </a:prstGeom>
          <a:gradFill rotWithShape="0">
            <a:gsLst>
              <a:gs pos="0">
                <a:srgbClr val="FFF200"/>
              </a:gs>
              <a:gs pos="45000">
                <a:srgbClr val="FF7A00"/>
              </a:gs>
              <a:gs pos="70000">
                <a:srgbClr val="FF0300"/>
              </a:gs>
              <a:gs pos="100000">
                <a:srgbClr val="4D0808"/>
              </a:gs>
            </a:gsLst>
            <a:lin ang="5400000" scaled="0"/>
          </a:gradFill>
          <a:ln>
            <a:noFill/>
          </a:ln>
          <a:effectLst>
            <a:outerShdw dist="107763" dir="2700000" algn="ctr" rotWithShape="0">
              <a:schemeClr val="tx2"/>
            </a:outerShdw>
          </a:effectLst>
        </p:spPr>
        <p:txBody>
          <a:bodyPr wrap="none" lIns="92382" tIns="46191" rIns="92382" bIns="46191" anchor="ctr"/>
          <a:lstStyle/>
          <a:p>
            <a:r>
              <a:rPr lang="zh-CN" altLang="en-US" sz="2000" b="1">
                <a:latin typeface="黑体" charset="0"/>
                <a:ea typeface="黑体" charset="0"/>
                <a:cs typeface="黑体" charset="0"/>
              </a:rPr>
              <a:t>    误区四</a:t>
            </a:r>
          </a:p>
        </p:txBody>
      </p:sp>
      <p:sp>
        <p:nvSpPr>
          <p:cNvPr id="5" name="TextBox 4"/>
          <p:cNvSpPr txBox="1"/>
          <p:nvPr/>
        </p:nvSpPr>
        <p:spPr>
          <a:xfrm>
            <a:off x="381000" y="2895600"/>
            <a:ext cx="8458200" cy="2185988"/>
          </a:xfrm>
          <a:prstGeom prst="rect">
            <a:avLst/>
          </a:prstGeom>
          <a:noFill/>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r>
              <a:rPr lang="zh-CN" altLang="en-US" sz="2400" b="1">
                <a:latin typeface="黑体" charset="0"/>
                <a:ea typeface="黑体" charset="0"/>
                <a:cs typeface="黑体" charset="0"/>
              </a:rPr>
              <a:t>点评：</a:t>
            </a:r>
            <a:endParaRPr lang="en-US" altLang="zh-CN" sz="2400" b="1">
              <a:latin typeface="黑体" charset="0"/>
              <a:ea typeface="黑体" charset="0"/>
              <a:cs typeface="黑体" charset="0"/>
            </a:endParaRPr>
          </a:p>
          <a:p>
            <a:pPr algn="l" eaLnBrk="1" hangingPunct="1"/>
            <a:r>
              <a:rPr lang="zh-CN" altLang="en-US" sz="1600" b="1"/>
              <a:t>         物业公司为业主提供服务的依据是</a:t>
            </a:r>
            <a:r>
              <a:rPr lang="en-US" altLang="zh-CN" sz="1600" b="1"/>
              <a:t>《</a:t>
            </a:r>
            <a:r>
              <a:rPr lang="zh-CN" altLang="en-US" sz="1600" b="1"/>
              <a:t>物业服务合同</a:t>
            </a:r>
            <a:r>
              <a:rPr lang="en-US" altLang="zh-CN" sz="1600" b="1"/>
              <a:t>》</a:t>
            </a:r>
            <a:r>
              <a:rPr lang="zh-CN" altLang="en-US" sz="1600" b="1"/>
              <a:t>约定的范围，物业公司具有维护小区公共秩序的义务，但</a:t>
            </a:r>
            <a:r>
              <a:rPr lang="zh-CN" altLang="en-US" sz="1600" b="1">
                <a:solidFill>
                  <a:srgbClr val="FF0000"/>
                </a:solidFill>
              </a:rPr>
              <a:t>物业不具有承担业主生命及财产的保管和保险义务。</a:t>
            </a:r>
            <a:endParaRPr lang="en-US" altLang="zh-CN" sz="1600" b="1">
              <a:solidFill>
                <a:srgbClr val="FF0000"/>
              </a:solidFill>
            </a:endParaRPr>
          </a:p>
          <a:p>
            <a:pPr algn="l" eaLnBrk="1" hangingPunct="1">
              <a:buFont typeface="Wingdings" charset="0"/>
              <a:buChar char="Ø"/>
            </a:pPr>
            <a:r>
              <a:rPr lang="zh-CN" altLang="en-US" sz="1600" b="1"/>
              <a:t>如果物业公司管理上不存过失，物业无需承担任何责任，业主不能以此为由拒付物业费</a:t>
            </a:r>
            <a:endParaRPr lang="en-US" altLang="zh-CN" sz="1600" b="1"/>
          </a:p>
          <a:p>
            <a:pPr algn="l" eaLnBrk="1" hangingPunct="1">
              <a:buFont typeface="Wingdings" charset="0"/>
              <a:buChar char="Ø"/>
            </a:pPr>
            <a:r>
              <a:rPr lang="zh-CN" altLang="en-US" sz="1600" b="1"/>
              <a:t>如果物业公司管理上存在不足，并与物品丢失有因果关系，物业应承担相应责任，但业主不能以此为由不履行缴纳物业费的义务。</a:t>
            </a:r>
            <a:endParaRPr lang="en-US" altLang="zh-CN" sz="1600" b="1"/>
          </a:p>
          <a:p>
            <a:pPr algn="l" eaLnBrk="1" hangingPunct="1">
              <a:buFont typeface="Wingdings" charset="0"/>
              <a:buChar char="Ø"/>
            </a:pPr>
            <a:endParaRPr lang="en-US" altLang="zh-CN" sz="1600" b="1"/>
          </a:p>
          <a:p>
            <a:pPr algn="l" eaLnBrk="1" hangingPunct="1"/>
            <a:r>
              <a:rPr lang="zh-CN" altLang="en-US" sz="1600" b="1"/>
              <a:t>例如：公民纳税支付公安机关的费用，但公安机关也不能确保每个人的生命财产不被侵犯。</a:t>
            </a:r>
          </a:p>
        </p:txBody>
      </p:sp>
    </p:spTree>
    <p:extLst>
      <p:ext uri="{BB962C8B-B14F-4D97-AF65-F5344CB8AC3E}">
        <p14:creationId xmlns:p14="http://schemas.microsoft.com/office/powerpoint/2010/main" val="44903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页脚占位符 2"/>
          <p:cNvSpPr txBox="1">
            <a:spLocks noGrp="1"/>
          </p:cNvSpPr>
          <p:nvPr/>
        </p:nvSpPr>
        <p:spPr bwMode="auto">
          <a:xfrm>
            <a:off x="7046913" y="6381750"/>
            <a:ext cx="2133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en-US" altLang="zh-CN"/>
              <a:t>   </a:t>
            </a:r>
          </a:p>
          <a:p>
            <a:pPr eaLnBrk="1" hangingPunct="1"/>
            <a:r>
              <a:rPr lang="en-US" altLang="zh-CN"/>
              <a:t>   </a:t>
            </a:r>
          </a:p>
        </p:txBody>
      </p:sp>
      <p:sp>
        <p:nvSpPr>
          <p:cNvPr id="679945" name="AutoShape 9"/>
          <p:cNvSpPr>
            <a:spLocks noChangeArrowheads="1"/>
          </p:cNvSpPr>
          <p:nvPr/>
        </p:nvSpPr>
        <p:spPr bwMode="auto">
          <a:xfrm>
            <a:off x="1693863" y="2792413"/>
            <a:ext cx="7431087" cy="828675"/>
          </a:xfrm>
          <a:prstGeom prst="roundRect">
            <a:avLst>
              <a:gd name="adj" fmla="val 12963"/>
            </a:avLst>
          </a:prstGeom>
          <a:gradFill rotWithShape="1">
            <a:gsLst>
              <a:gs pos="0">
                <a:srgbClr val="00003E">
                  <a:gamma/>
                  <a:tint val="63137"/>
                  <a:invGamma/>
                  <a:alpha val="0"/>
                </a:srgbClr>
              </a:gs>
              <a:gs pos="50000">
                <a:srgbClr val="00003E">
                  <a:alpha val="80000"/>
                </a:srgbClr>
              </a:gs>
              <a:gs pos="100000">
                <a:srgbClr val="00003E">
                  <a:gamma/>
                  <a:tint val="63137"/>
                  <a:invGamma/>
                  <a:alpha val="0"/>
                </a:srgbClr>
              </a:gs>
            </a:gsLst>
            <a:lin ang="0" scaled="1"/>
          </a:gradFill>
          <a:ln w="9525" algn="ctr">
            <a:noFill/>
            <a:round/>
            <a:headEnd/>
            <a:tailEnd/>
          </a:ln>
          <a:effectLst/>
        </p:spPr>
        <p:txBody>
          <a:bodyPr wrap="none" anchor="ctr"/>
          <a:lstStyle/>
          <a:p>
            <a:pPr>
              <a:defRPr/>
            </a:pPr>
            <a:endParaRPr lang="zh-CN" altLang="en-US">
              <a:latin typeface="Times New Roman" pitchFamily="18" charset="0"/>
              <a:ea typeface="宋体" pitchFamily="2" charset="-122"/>
              <a:cs typeface="+mn-cs"/>
            </a:endParaRPr>
          </a:p>
        </p:txBody>
      </p:sp>
      <p:sp>
        <p:nvSpPr>
          <p:cNvPr id="18438" name="AutoShape 10"/>
          <p:cNvSpPr>
            <a:spLocks noChangeArrowheads="1"/>
          </p:cNvSpPr>
          <p:nvPr/>
        </p:nvSpPr>
        <p:spPr bwMode="auto">
          <a:xfrm>
            <a:off x="1341438" y="3579813"/>
            <a:ext cx="7623175" cy="42862"/>
          </a:xfrm>
          <a:prstGeom prst="roundRect">
            <a:avLst>
              <a:gd name="adj" fmla="val 12963"/>
            </a:avLst>
          </a:prstGeom>
          <a:gradFill rotWithShape="1">
            <a:gsLst>
              <a:gs pos="0">
                <a:srgbClr val="AEF2F4"/>
              </a:gs>
              <a:gs pos="100000">
                <a:srgbClr val="C4F6F7">
                  <a:alpha val="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CN"/>
          </a:p>
        </p:txBody>
      </p:sp>
      <p:sp>
        <p:nvSpPr>
          <p:cNvPr id="18439" name="AutoShape 11"/>
          <p:cNvSpPr>
            <a:spLocks noChangeArrowheads="1"/>
          </p:cNvSpPr>
          <p:nvPr/>
        </p:nvSpPr>
        <p:spPr bwMode="auto">
          <a:xfrm>
            <a:off x="1341438" y="2787650"/>
            <a:ext cx="7623175" cy="42863"/>
          </a:xfrm>
          <a:prstGeom prst="roundRect">
            <a:avLst>
              <a:gd name="adj" fmla="val 12963"/>
            </a:avLst>
          </a:prstGeom>
          <a:gradFill rotWithShape="1">
            <a:gsLst>
              <a:gs pos="0">
                <a:srgbClr val="AEF2F4"/>
              </a:gs>
              <a:gs pos="100000">
                <a:srgbClr val="C4F6F7">
                  <a:alpha val="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CN"/>
          </a:p>
        </p:txBody>
      </p:sp>
      <p:pic>
        <p:nvPicPr>
          <p:cNvPr id="18440" name="Picture 12" descr="speec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2581275"/>
            <a:ext cx="1168400"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0" name="Text Box 13"/>
          <p:cNvSpPr txBox="1">
            <a:spLocks noChangeArrowheads="1"/>
          </p:cNvSpPr>
          <p:nvPr/>
        </p:nvSpPr>
        <p:spPr bwMode="auto">
          <a:xfrm>
            <a:off x="3098800" y="2941638"/>
            <a:ext cx="3070225" cy="523875"/>
          </a:xfrm>
          <a:prstGeom prst="rect">
            <a:avLst/>
          </a:prstGeom>
          <a:noFill/>
          <a:ln w="9525">
            <a:noFill/>
            <a:miter lim="800000"/>
            <a:headEnd/>
            <a:tailEnd/>
          </a:ln>
        </p:spPr>
        <p:txBody>
          <a:bodyPr wrap="none">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latinLnBrk="1" hangingPunct="1"/>
            <a:r>
              <a:rPr lang="zh-CN" altLang="en-US" sz="2800" b="1">
                <a:latin typeface="黑体" charset="0"/>
                <a:ea typeface="黑体" charset="0"/>
                <a:cs typeface="HY헤드라인M" charset="0"/>
              </a:rPr>
              <a:t>物业管理费的构成</a:t>
            </a:r>
            <a:endParaRPr lang="en-US" altLang="ko-KR" sz="2800" b="1">
              <a:latin typeface="黑体" charset="0"/>
              <a:ea typeface="黑体" charset="0"/>
              <a:cs typeface="HY헤드라인M" charset="0"/>
            </a:endParaRPr>
          </a:p>
        </p:txBody>
      </p:sp>
      <p:sp>
        <p:nvSpPr>
          <p:cNvPr id="11277" name="Text Box 14"/>
          <p:cNvSpPr txBox="1">
            <a:spLocks noChangeArrowheads="1"/>
          </p:cNvSpPr>
          <p:nvPr/>
        </p:nvSpPr>
        <p:spPr bwMode="auto">
          <a:xfrm>
            <a:off x="611188" y="2797175"/>
            <a:ext cx="971550" cy="823913"/>
          </a:xfrm>
          <a:prstGeom prst="rect">
            <a:avLst/>
          </a:prstGeom>
          <a:noFill/>
          <a:ln w="9525">
            <a:noFill/>
            <a:miter lim="800000"/>
            <a:headEnd/>
            <a:tailEnd/>
          </a:ln>
          <a:effectLst>
            <a:outerShdw dist="17961" dir="2700000" algn="ctr" rotWithShape="0">
              <a:schemeClr val="bg1">
                <a:alpha val="50000"/>
              </a:schemeClr>
            </a:outerShdw>
          </a:effectLst>
        </p:spPr>
        <p:txBody>
          <a:bodyPr>
            <a:spAutoFit/>
          </a:bodyPr>
          <a:lstStyle/>
          <a:p>
            <a:pPr algn="ctr" latinLnBrk="1">
              <a:defRPr/>
            </a:pPr>
            <a:r>
              <a:rPr lang="en-US" altLang="ko-KR" sz="4800" b="1" i="1" dirty="0">
                <a:latin typeface="Times New Roman" pitchFamily="18" charset="0"/>
                <a:ea typeface="Gulim" pitchFamily="34" charset="-127"/>
                <a:cs typeface="+mn-cs"/>
              </a:rPr>
              <a:t>Ⅱ</a:t>
            </a:r>
            <a:endParaRPr lang="ko-KR" altLang="en-US" sz="4800" b="1" i="1" dirty="0">
              <a:latin typeface="Times New Roman" pitchFamily="18" charset="0"/>
              <a:ea typeface="Gulim" pitchFamily="34" charset="-127"/>
              <a:cs typeface="+mn-cs"/>
            </a:endParaRPr>
          </a:p>
        </p:txBody>
      </p:sp>
    </p:spTree>
    <p:extLst>
      <p:ext uri="{BB962C8B-B14F-4D97-AF65-F5344CB8AC3E}">
        <p14:creationId xmlns:p14="http://schemas.microsoft.com/office/powerpoint/2010/main" val="11711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istrator\My Documents\My Pictures\201007190939174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285875"/>
            <a:ext cx="6616700" cy="496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672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descr="单个小人2"/>
          <p:cNvSpPr>
            <a:spLocks noGrp="1" noChangeAspect="1" noChangeArrowheads="1"/>
          </p:cNvSpPr>
          <p:nvPr isPhoto="1"/>
        </p:nvSpPr>
        <p:spPr bwMode="auto">
          <a:xfrm>
            <a:off x="838200" y="1981200"/>
            <a:ext cx="2667000" cy="2667000"/>
          </a:xfrm>
          <a:prstGeom prst="rect">
            <a:avLst/>
          </a:prstGeom>
          <a:blipFill dpi="0" rotWithShape="1">
            <a:blip r:embed="rId2"/>
            <a:srcRect/>
            <a:stretch>
              <a:fillRect/>
            </a:stretch>
          </a:blipFill>
          <a:ln w="9525">
            <a:solidFill>
              <a:schemeClr val="tx1"/>
            </a:solidFill>
            <a:miter lim="800000"/>
            <a:headEnd/>
            <a:tailEnd/>
          </a:ln>
        </p:spPr>
        <p:txBody>
          <a:bodyPr/>
          <a:lstStyle/>
          <a:p>
            <a:endParaRPr lang="zh-CN" altLang="en-US">
              <a:latin typeface="Calibri" charset="0"/>
            </a:endParaRPr>
          </a:p>
        </p:txBody>
      </p:sp>
      <p:sp>
        <p:nvSpPr>
          <p:cNvPr id="20483" name="TextBox 2"/>
          <p:cNvSpPr txBox="1">
            <a:spLocks noChangeArrowheads="1"/>
          </p:cNvSpPr>
          <p:nvPr/>
        </p:nvSpPr>
        <p:spPr bwMode="auto">
          <a:xfrm>
            <a:off x="3962400" y="2590800"/>
            <a:ext cx="4494213"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zh-CN" altLang="en-US" sz="4800" b="1">
                <a:solidFill>
                  <a:srgbClr val="FFC000"/>
                </a:solidFill>
                <a:latin typeface="华文新魏" charset="0"/>
                <a:ea typeface="华文新魏" charset="0"/>
                <a:cs typeface="华文新魏" charset="0"/>
              </a:rPr>
              <a:t>你认为物业费是</a:t>
            </a:r>
            <a:endParaRPr lang="en-US" altLang="zh-CN" sz="4800" b="1">
              <a:solidFill>
                <a:srgbClr val="FFC000"/>
              </a:solidFill>
              <a:latin typeface="华文新魏" charset="0"/>
              <a:ea typeface="华文新魏" charset="0"/>
              <a:cs typeface="华文新魏" charset="0"/>
            </a:endParaRPr>
          </a:p>
          <a:p>
            <a:pPr eaLnBrk="1" hangingPunct="1"/>
            <a:r>
              <a:rPr lang="zh-CN" altLang="en-US" sz="4800" b="1">
                <a:solidFill>
                  <a:srgbClr val="FFC000"/>
                </a:solidFill>
                <a:latin typeface="华文新魏" charset="0"/>
                <a:ea typeface="华文新魏" charset="0"/>
                <a:cs typeface="华文新魏" charset="0"/>
              </a:rPr>
              <a:t>用来干什么的？</a:t>
            </a:r>
          </a:p>
        </p:txBody>
      </p:sp>
    </p:spTree>
    <p:extLst>
      <p:ext uri="{BB962C8B-B14F-4D97-AF65-F5344CB8AC3E}">
        <p14:creationId xmlns:p14="http://schemas.microsoft.com/office/powerpoint/2010/main" val="104202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页脚占位符 3"/>
          <p:cNvSpPr txBox="1">
            <a:spLocks noGrp="1"/>
          </p:cNvSpPr>
          <p:nvPr/>
        </p:nvSpPr>
        <p:spPr bwMode="auto">
          <a:xfrm>
            <a:off x="7046913" y="6381750"/>
            <a:ext cx="2133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en-US" altLang="zh-CN"/>
              <a:t>   </a:t>
            </a:r>
          </a:p>
          <a:p>
            <a:pPr eaLnBrk="1" hangingPunct="1"/>
            <a:r>
              <a:rPr lang="en-US" altLang="zh-CN"/>
              <a:t>   </a:t>
            </a:r>
          </a:p>
        </p:txBody>
      </p:sp>
      <p:sp>
        <p:nvSpPr>
          <p:cNvPr id="21507" name="Rectangle 1045"/>
          <p:cNvSpPr>
            <a:spLocks noChangeArrowheads="1"/>
          </p:cNvSpPr>
          <p:nvPr/>
        </p:nvSpPr>
        <p:spPr bwMode="auto">
          <a:xfrm>
            <a:off x="533400" y="1066800"/>
            <a:ext cx="7924800" cy="54102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p>
        </p:txBody>
      </p:sp>
      <p:grpSp>
        <p:nvGrpSpPr>
          <p:cNvPr id="21508" name="Group 1029"/>
          <p:cNvGrpSpPr>
            <a:grpSpLocks/>
          </p:cNvGrpSpPr>
          <p:nvPr/>
        </p:nvGrpSpPr>
        <p:grpSpPr bwMode="auto">
          <a:xfrm>
            <a:off x="2320925" y="1155700"/>
            <a:ext cx="4429125" cy="4973638"/>
            <a:chOff x="2290" y="1752"/>
            <a:chExt cx="1134" cy="1134"/>
          </a:xfrm>
        </p:grpSpPr>
        <p:sp>
          <p:nvSpPr>
            <p:cNvPr id="6" name="AutoShape 1030"/>
            <p:cNvSpPr>
              <a:spLocks noChangeArrowheads="1"/>
            </p:cNvSpPr>
            <p:nvPr/>
          </p:nvSpPr>
          <p:spPr bwMode="auto">
            <a:xfrm rot="900000">
              <a:off x="2290" y="1752"/>
              <a:ext cx="1134" cy="1134"/>
            </a:xfrm>
            <a:prstGeom prst="star5">
              <a:avLst/>
            </a:prstGeom>
            <a:gradFill rotWithShape="1">
              <a:gsLst>
                <a:gs pos="0">
                  <a:schemeClr val="bg1">
                    <a:alpha val="50000"/>
                  </a:schemeClr>
                </a:gs>
                <a:gs pos="100000">
                  <a:schemeClr val="bg1">
                    <a:gamma/>
                    <a:shade val="46275"/>
                    <a:invGamma/>
                    <a:alpha val="0"/>
                  </a:schemeClr>
                </a:gs>
              </a:gsLst>
              <a:path path="shape">
                <a:fillToRect l="50000" t="50000" r="50000" b="50000"/>
              </a:path>
            </a:gradFill>
            <a:ln w="9525">
              <a:noFill/>
              <a:miter lim="800000"/>
              <a:headEnd/>
              <a:tailEnd/>
            </a:ln>
            <a:effectLst/>
          </p:spPr>
          <p:txBody>
            <a:bodyPr wrap="none" anchor="ctr"/>
            <a:lstStyle/>
            <a:p>
              <a:pPr>
                <a:defRPr/>
              </a:pPr>
              <a:endParaRPr lang="zh-CN" altLang="en-US">
                <a:latin typeface="Arial" charset="0"/>
                <a:ea typeface="宋体" pitchFamily="2" charset="-122"/>
                <a:cs typeface="+mn-cs"/>
              </a:endParaRPr>
            </a:p>
          </p:txBody>
        </p:sp>
        <p:sp>
          <p:nvSpPr>
            <p:cNvPr id="7" name="AutoShape 1031"/>
            <p:cNvSpPr>
              <a:spLocks noChangeArrowheads="1"/>
            </p:cNvSpPr>
            <p:nvPr/>
          </p:nvSpPr>
          <p:spPr bwMode="auto">
            <a:xfrm rot="-900000">
              <a:off x="2290" y="1752"/>
              <a:ext cx="1134" cy="1134"/>
            </a:xfrm>
            <a:prstGeom prst="star5">
              <a:avLst/>
            </a:prstGeom>
            <a:gradFill rotWithShape="1">
              <a:gsLst>
                <a:gs pos="0">
                  <a:schemeClr val="bg1">
                    <a:alpha val="50000"/>
                  </a:schemeClr>
                </a:gs>
                <a:gs pos="100000">
                  <a:schemeClr val="bg1">
                    <a:gamma/>
                    <a:shade val="46275"/>
                    <a:invGamma/>
                    <a:alpha val="0"/>
                  </a:schemeClr>
                </a:gs>
              </a:gsLst>
              <a:path path="shape">
                <a:fillToRect l="50000" t="50000" r="50000" b="50000"/>
              </a:path>
            </a:gradFill>
            <a:ln w="9525">
              <a:noFill/>
              <a:miter lim="800000"/>
              <a:headEnd/>
              <a:tailEnd/>
            </a:ln>
            <a:effectLst/>
          </p:spPr>
          <p:txBody>
            <a:bodyPr wrap="none" anchor="ctr"/>
            <a:lstStyle/>
            <a:p>
              <a:pPr>
                <a:defRPr/>
              </a:pPr>
              <a:endParaRPr lang="zh-CN" altLang="en-US">
                <a:latin typeface="Arial" charset="0"/>
                <a:ea typeface="宋体" pitchFamily="2" charset="-122"/>
                <a:cs typeface="+mn-cs"/>
              </a:endParaRPr>
            </a:p>
          </p:txBody>
        </p:sp>
      </p:grpSp>
      <p:sp>
        <p:nvSpPr>
          <p:cNvPr id="21509" name="Freeform 1023"/>
          <p:cNvSpPr>
            <a:spLocks/>
          </p:cNvSpPr>
          <p:nvPr/>
        </p:nvSpPr>
        <p:spPr bwMode="auto">
          <a:xfrm>
            <a:off x="4497388" y="1241425"/>
            <a:ext cx="3805237" cy="2555875"/>
          </a:xfrm>
          <a:custGeom>
            <a:avLst/>
            <a:gdLst>
              <a:gd name="T0" fmla="*/ 0 w 2920"/>
              <a:gd name="T1" fmla="*/ 2147483647 h 936"/>
              <a:gd name="T2" fmla="*/ 2147483647 w 2920"/>
              <a:gd name="T3" fmla="*/ 0 h 936"/>
              <a:gd name="T4" fmla="*/ 2147483647 w 2920"/>
              <a:gd name="T5" fmla="*/ 0 h 936"/>
              <a:gd name="T6" fmla="*/ 2147483647 w 2920"/>
              <a:gd name="T7" fmla="*/ 2147483647 h 936"/>
              <a:gd name="T8" fmla="*/ 2147483647 w 2920"/>
              <a:gd name="T9" fmla="*/ 2147483647 h 936"/>
              <a:gd name="T10" fmla="*/ 0 w 2920"/>
              <a:gd name="T11" fmla="*/ 2147483647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gradFill rotWithShape="0">
            <a:gsLst>
              <a:gs pos="0">
                <a:schemeClr val="bg1">
                  <a:alpha val="39998"/>
                </a:schemeClr>
              </a:gs>
              <a:gs pos="100000">
                <a:schemeClr val="tx1">
                  <a:alpha val="60001"/>
                </a:schemeClr>
              </a:gs>
            </a:gsLst>
            <a:path path="rect">
              <a:fillToRect l="50000" t="50000" r="50000" b="50000"/>
            </a:path>
          </a:gradFill>
          <a:ln w="3175">
            <a:solidFill>
              <a:schemeClr val="bg1"/>
            </a:solidFill>
            <a:round/>
            <a:headEnd/>
            <a:tailEnd/>
          </a:ln>
        </p:spPr>
        <p:txBody>
          <a:bodyPr/>
          <a:lstStyle/>
          <a:p>
            <a:endParaRPr lang="zh-CN" altLang="en-US"/>
          </a:p>
        </p:txBody>
      </p:sp>
      <p:sp>
        <p:nvSpPr>
          <p:cNvPr id="21510" name="Freeform 1024"/>
          <p:cNvSpPr>
            <a:spLocks/>
          </p:cNvSpPr>
          <p:nvPr/>
        </p:nvSpPr>
        <p:spPr bwMode="auto">
          <a:xfrm>
            <a:off x="4497388" y="2327275"/>
            <a:ext cx="3805237" cy="1470025"/>
          </a:xfrm>
          <a:custGeom>
            <a:avLst/>
            <a:gdLst>
              <a:gd name="T0" fmla="*/ 0 w 2920"/>
              <a:gd name="T1" fmla="*/ 2147483647 h 539"/>
              <a:gd name="T2" fmla="*/ 2147483647 w 2920"/>
              <a:gd name="T3" fmla="*/ 0 h 539"/>
              <a:gd name="T4" fmla="*/ 2147483647 w 2920"/>
              <a:gd name="T5" fmla="*/ 0 h 539"/>
              <a:gd name="T6" fmla="*/ 2147483647 w 2920"/>
              <a:gd name="T7" fmla="*/ 2147483647 h 539"/>
              <a:gd name="T8" fmla="*/ 2147483647 w 2920"/>
              <a:gd name="T9" fmla="*/ 2147483647 h 539"/>
              <a:gd name="T10" fmla="*/ 0 w 2920"/>
              <a:gd name="T11" fmla="*/ 2147483647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gradFill rotWithShape="0">
            <a:gsLst>
              <a:gs pos="0">
                <a:schemeClr val="bg1">
                  <a:alpha val="39998"/>
                </a:schemeClr>
              </a:gs>
              <a:gs pos="100000">
                <a:schemeClr val="tx1">
                  <a:alpha val="60001"/>
                </a:schemeClr>
              </a:gs>
            </a:gsLst>
            <a:path path="rect">
              <a:fillToRect l="50000" t="50000" r="50000" b="50000"/>
            </a:path>
          </a:gradFill>
          <a:ln w="3175">
            <a:solidFill>
              <a:schemeClr val="bg1"/>
            </a:solidFill>
            <a:round/>
            <a:headEnd/>
            <a:tailEnd/>
          </a:ln>
        </p:spPr>
        <p:txBody>
          <a:bodyPr/>
          <a:lstStyle/>
          <a:p>
            <a:endParaRPr lang="zh-CN" altLang="en-US"/>
          </a:p>
        </p:txBody>
      </p:sp>
      <p:sp>
        <p:nvSpPr>
          <p:cNvPr id="21511" name="Freeform 1025"/>
          <p:cNvSpPr>
            <a:spLocks/>
          </p:cNvSpPr>
          <p:nvPr/>
        </p:nvSpPr>
        <p:spPr bwMode="auto">
          <a:xfrm rot="10800000" flipV="1">
            <a:off x="4497388" y="3409950"/>
            <a:ext cx="3805237" cy="842963"/>
          </a:xfrm>
          <a:custGeom>
            <a:avLst/>
            <a:gdLst>
              <a:gd name="T0" fmla="*/ 2147483647 w 2222"/>
              <a:gd name="T1" fmla="*/ 2147483647 h 439"/>
              <a:gd name="T2" fmla="*/ 2147483647 w 2222"/>
              <a:gd name="T3" fmla="*/ 0 h 439"/>
              <a:gd name="T4" fmla="*/ 0 w 2222"/>
              <a:gd name="T5" fmla="*/ 0 h 439"/>
              <a:gd name="T6" fmla="*/ 0 w 2222"/>
              <a:gd name="T7" fmla="*/ 2147483647 h 439"/>
              <a:gd name="T8" fmla="*/ 2147483647 w 2222"/>
              <a:gd name="T9" fmla="*/ 2147483647 h 439"/>
              <a:gd name="T10" fmla="*/ 2147483647 w 2222"/>
              <a:gd name="T11" fmla="*/ 2147483647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gradFill rotWithShape="0">
            <a:gsLst>
              <a:gs pos="0">
                <a:schemeClr val="bg1">
                  <a:alpha val="39998"/>
                </a:schemeClr>
              </a:gs>
              <a:gs pos="100000">
                <a:schemeClr val="tx1">
                  <a:alpha val="60001"/>
                </a:schemeClr>
              </a:gs>
            </a:gsLst>
            <a:path path="rect">
              <a:fillToRect l="50000" t="50000" r="50000" b="50000"/>
            </a:path>
          </a:gradFill>
          <a:ln w="3175">
            <a:solidFill>
              <a:schemeClr val="bg1"/>
            </a:solidFill>
            <a:round/>
            <a:headEnd/>
            <a:tailEnd/>
          </a:ln>
        </p:spPr>
        <p:txBody>
          <a:bodyPr/>
          <a:lstStyle/>
          <a:p>
            <a:endParaRPr lang="zh-CN" altLang="en-US"/>
          </a:p>
        </p:txBody>
      </p:sp>
      <p:sp>
        <p:nvSpPr>
          <p:cNvPr id="21512" name="Freeform 1026"/>
          <p:cNvSpPr>
            <a:spLocks/>
          </p:cNvSpPr>
          <p:nvPr/>
        </p:nvSpPr>
        <p:spPr bwMode="auto">
          <a:xfrm>
            <a:off x="4497388" y="3797300"/>
            <a:ext cx="3805237" cy="1470025"/>
          </a:xfrm>
          <a:custGeom>
            <a:avLst/>
            <a:gdLst>
              <a:gd name="T0" fmla="*/ 0 w 2920"/>
              <a:gd name="T1" fmla="*/ 0 h 539"/>
              <a:gd name="T2" fmla="*/ 2147483647 w 2920"/>
              <a:gd name="T3" fmla="*/ 2147483647 h 539"/>
              <a:gd name="T4" fmla="*/ 2147483647 w 2920"/>
              <a:gd name="T5" fmla="*/ 2147483647 h 539"/>
              <a:gd name="T6" fmla="*/ 2147483647 w 2920"/>
              <a:gd name="T7" fmla="*/ 2147483647 h 539"/>
              <a:gd name="T8" fmla="*/ 2147483647 w 2920"/>
              <a:gd name="T9" fmla="*/ 2147483647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0"/>
                </a:moveTo>
                <a:lnTo>
                  <a:pt x="1559" y="227"/>
                </a:lnTo>
                <a:lnTo>
                  <a:pt x="2920" y="227"/>
                </a:lnTo>
                <a:lnTo>
                  <a:pt x="2920" y="539"/>
                </a:lnTo>
                <a:lnTo>
                  <a:pt x="1559" y="539"/>
                </a:lnTo>
                <a:lnTo>
                  <a:pt x="0" y="0"/>
                </a:lnTo>
                <a:close/>
              </a:path>
            </a:pathLst>
          </a:custGeom>
          <a:gradFill rotWithShape="0">
            <a:gsLst>
              <a:gs pos="0">
                <a:schemeClr val="bg1">
                  <a:alpha val="39998"/>
                </a:schemeClr>
              </a:gs>
              <a:gs pos="100000">
                <a:schemeClr val="tx1">
                  <a:alpha val="60001"/>
                </a:schemeClr>
              </a:gs>
            </a:gsLst>
            <a:path path="rect">
              <a:fillToRect l="50000" t="50000" r="50000" b="50000"/>
            </a:path>
          </a:gradFill>
          <a:ln w="3175">
            <a:solidFill>
              <a:schemeClr val="bg1"/>
            </a:solidFill>
            <a:round/>
            <a:headEnd/>
            <a:tailEnd/>
          </a:ln>
        </p:spPr>
        <p:txBody>
          <a:bodyPr/>
          <a:lstStyle/>
          <a:p>
            <a:endParaRPr lang="zh-CN" altLang="en-US"/>
          </a:p>
        </p:txBody>
      </p:sp>
      <p:sp>
        <p:nvSpPr>
          <p:cNvPr id="21513" name="Freeform 1027"/>
          <p:cNvSpPr>
            <a:spLocks/>
          </p:cNvSpPr>
          <p:nvPr/>
        </p:nvSpPr>
        <p:spPr bwMode="auto">
          <a:xfrm>
            <a:off x="4533900" y="3797300"/>
            <a:ext cx="3768725" cy="2554288"/>
          </a:xfrm>
          <a:custGeom>
            <a:avLst/>
            <a:gdLst>
              <a:gd name="T0" fmla="*/ 0 w 2891"/>
              <a:gd name="T1" fmla="*/ 0 h 936"/>
              <a:gd name="T2" fmla="*/ 2147483647 w 2891"/>
              <a:gd name="T3" fmla="*/ 2147483647 h 936"/>
              <a:gd name="T4" fmla="*/ 2147483647 w 2891"/>
              <a:gd name="T5" fmla="*/ 2147483647 h 936"/>
              <a:gd name="T6" fmla="*/ 2147483647 w 2891"/>
              <a:gd name="T7" fmla="*/ 2147483647 h 936"/>
              <a:gd name="T8" fmla="*/ 2147483647 w 2891"/>
              <a:gd name="T9" fmla="*/ 2147483647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gradFill rotWithShape="0">
            <a:gsLst>
              <a:gs pos="0">
                <a:schemeClr val="bg1">
                  <a:alpha val="39998"/>
                </a:schemeClr>
              </a:gs>
              <a:gs pos="100000">
                <a:schemeClr val="tx1">
                  <a:alpha val="60001"/>
                </a:schemeClr>
              </a:gs>
            </a:gsLst>
            <a:path path="rect">
              <a:fillToRect l="50000" t="50000" r="50000" b="50000"/>
            </a:path>
          </a:gradFill>
          <a:ln w="3175">
            <a:solidFill>
              <a:schemeClr val="bg1"/>
            </a:solidFill>
            <a:round/>
            <a:headEnd/>
            <a:tailEnd/>
          </a:ln>
        </p:spPr>
        <p:txBody>
          <a:bodyPr/>
          <a:lstStyle/>
          <a:p>
            <a:endParaRPr lang="zh-CN" altLang="en-US"/>
          </a:p>
        </p:txBody>
      </p:sp>
      <p:sp>
        <p:nvSpPr>
          <p:cNvPr id="21514" name="Freeform 967"/>
          <p:cNvSpPr>
            <a:spLocks/>
          </p:cNvSpPr>
          <p:nvPr/>
        </p:nvSpPr>
        <p:spPr bwMode="auto">
          <a:xfrm flipH="1">
            <a:off x="688975" y="1241425"/>
            <a:ext cx="3805238" cy="2555875"/>
          </a:xfrm>
          <a:custGeom>
            <a:avLst/>
            <a:gdLst>
              <a:gd name="T0" fmla="*/ 0 w 2920"/>
              <a:gd name="T1" fmla="*/ 2147483647 h 936"/>
              <a:gd name="T2" fmla="*/ 2147483647 w 2920"/>
              <a:gd name="T3" fmla="*/ 0 h 936"/>
              <a:gd name="T4" fmla="*/ 2147483647 w 2920"/>
              <a:gd name="T5" fmla="*/ 0 h 936"/>
              <a:gd name="T6" fmla="*/ 2147483647 w 2920"/>
              <a:gd name="T7" fmla="*/ 2147483647 h 936"/>
              <a:gd name="T8" fmla="*/ 2147483647 w 2920"/>
              <a:gd name="T9" fmla="*/ 2147483647 h 936"/>
              <a:gd name="T10" fmla="*/ 0 w 2920"/>
              <a:gd name="T11" fmla="*/ 2147483647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gradFill rotWithShape="0">
            <a:gsLst>
              <a:gs pos="0">
                <a:schemeClr val="bg1">
                  <a:alpha val="39998"/>
                </a:schemeClr>
              </a:gs>
              <a:gs pos="100000">
                <a:schemeClr val="tx1">
                  <a:alpha val="60001"/>
                </a:schemeClr>
              </a:gs>
            </a:gsLst>
            <a:path path="rect">
              <a:fillToRect l="50000" t="50000" r="50000" b="50000"/>
            </a:path>
          </a:gradFill>
          <a:ln w="3175">
            <a:solidFill>
              <a:schemeClr val="bg1"/>
            </a:solidFill>
            <a:round/>
            <a:headEnd/>
            <a:tailEnd/>
          </a:ln>
        </p:spPr>
        <p:txBody>
          <a:bodyPr/>
          <a:lstStyle/>
          <a:p>
            <a:endParaRPr lang="zh-CN" altLang="en-US"/>
          </a:p>
        </p:txBody>
      </p:sp>
      <p:sp>
        <p:nvSpPr>
          <p:cNvPr id="21515" name="Freeform 968"/>
          <p:cNvSpPr>
            <a:spLocks/>
          </p:cNvSpPr>
          <p:nvPr/>
        </p:nvSpPr>
        <p:spPr bwMode="auto">
          <a:xfrm flipH="1">
            <a:off x="688975" y="2327275"/>
            <a:ext cx="3805238" cy="1470025"/>
          </a:xfrm>
          <a:custGeom>
            <a:avLst/>
            <a:gdLst>
              <a:gd name="T0" fmla="*/ 0 w 2920"/>
              <a:gd name="T1" fmla="*/ 2147483647 h 539"/>
              <a:gd name="T2" fmla="*/ 2147483647 w 2920"/>
              <a:gd name="T3" fmla="*/ 0 h 539"/>
              <a:gd name="T4" fmla="*/ 2147483647 w 2920"/>
              <a:gd name="T5" fmla="*/ 0 h 539"/>
              <a:gd name="T6" fmla="*/ 2147483647 w 2920"/>
              <a:gd name="T7" fmla="*/ 2147483647 h 539"/>
              <a:gd name="T8" fmla="*/ 2147483647 w 2920"/>
              <a:gd name="T9" fmla="*/ 2147483647 h 539"/>
              <a:gd name="T10" fmla="*/ 0 w 2920"/>
              <a:gd name="T11" fmla="*/ 2147483647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gradFill rotWithShape="0">
            <a:gsLst>
              <a:gs pos="0">
                <a:schemeClr val="bg1">
                  <a:alpha val="39998"/>
                </a:schemeClr>
              </a:gs>
              <a:gs pos="100000">
                <a:schemeClr val="tx1">
                  <a:alpha val="60001"/>
                </a:schemeClr>
              </a:gs>
            </a:gsLst>
            <a:path path="rect">
              <a:fillToRect l="50000" t="50000" r="50000" b="50000"/>
            </a:path>
          </a:gradFill>
          <a:ln w="3175">
            <a:solidFill>
              <a:schemeClr val="bg1"/>
            </a:solidFill>
            <a:round/>
            <a:headEnd/>
            <a:tailEnd/>
          </a:ln>
        </p:spPr>
        <p:txBody>
          <a:bodyPr/>
          <a:lstStyle/>
          <a:p>
            <a:endParaRPr lang="zh-CN" altLang="en-US"/>
          </a:p>
        </p:txBody>
      </p:sp>
      <p:sp>
        <p:nvSpPr>
          <p:cNvPr id="21516" name="Freeform 969"/>
          <p:cNvSpPr>
            <a:spLocks/>
          </p:cNvSpPr>
          <p:nvPr/>
        </p:nvSpPr>
        <p:spPr bwMode="auto">
          <a:xfrm rot="10800000" flipH="1" flipV="1">
            <a:off x="688975" y="3409950"/>
            <a:ext cx="3805238" cy="842963"/>
          </a:xfrm>
          <a:custGeom>
            <a:avLst/>
            <a:gdLst>
              <a:gd name="T0" fmla="*/ 2147483647 w 2222"/>
              <a:gd name="T1" fmla="*/ 2147483647 h 439"/>
              <a:gd name="T2" fmla="*/ 2147483647 w 2222"/>
              <a:gd name="T3" fmla="*/ 0 h 439"/>
              <a:gd name="T4" fmla="*/ 0 w 2222"/>
              <a:gd name="T5" fmla="*/ 0 h 439"/>
              <a:gd name="T6" fmla="*/ 0 w 2222"/>
              <a:gd name="T7" fmla="*/ 2147483647 h 439"/>
              <a:gd name="T8" fmla="*/ 2147483647 w 2222"/>
              <a:gd name="T9" fmla="*/ 2147483647 h 439"/>
              <a:gd name="T10" fmla="*/ 2147483647 w 2222"/>
              <a:gd name="T11" fmla="*/ 2147483647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gradFill rotWithShape="0">
            <a:gsLst>
              <a:gs pos="0">
                <a:schemeClr val="bg1">
                  <a:alpha val="39998"/>
                </a:schemeClr>
              </a:gs>
              <a:gs pos="100000">
                <a:schemeClr val="tx1">
                  <a:alpha val="60001"/>
                </a:schemeClr>
              </a:gs>
            </a:gsLst>
            <a:path path="rect">
              <a:fillToRect l="50000" t="50000" r="50000" b="50000"/>
            </a:path>
          </a:gradFill>
          <a:ln w="3175">
            <a:solidFill>
              <a:schemeClr val="bg1"/>
            </a:solidFill>
            <a:round/>
            <a:headEnd/>
            <a:tailEnd/>
          </a:ln>
        </p:spPr>
        <p:txBody>
          <a:bodyPr/>
          <a:lstStyle/>
          <a:p>
            <a:endParaRPr lang="zh-CN" altLang="en-US"/>
          </a:p>
        </p:txBody>
      </p:sp>
      <p:sp>
        <p:nvSpPr>
          <p:cNvPr id="21517" name="Freeform 970"/>
          <p:cNvSpPr>
            <a:spLocks/>
          </p:cNvSpPr>
          <p:nvPr/>
        </p:nvSpPr>
        <p:spPr bwMode="auto">
          <a:xfrm flipH="1">
            <a:off x="688975" y="3797300"/>
            <a:ext cx="3805238" cy="1470025"/>
          </a:xfrm>
          <a:custGeom>
            <a:avLst/>
            <a:gdLst>
              <a:gd name="T0" fmla="*/ 0 w 2920"/>
              <a:gd name="T1" fmla="*/ 0 h 539"/>
              <a:gd name="T2" fmla="*/ 2147483647 w 2920"/>
              <a:gd name="T3" fmla="*/ 2147483647 h 539"/>
              <a:gd name="T4" fmla="*/ 2147483647 w 2920"/>
              <a:gd name="T5" fmla="*/ 2147483647 h 539"/>
              <a:gd name="T6" fmla="*/ 2147483647 w 2920"/>
              <a:gd name="T7" fmla="*/ 2147483647 h 539"/>
              <a:gd name="T8" fmla="*/ 2147483647 w 2920"/>
              <a:gd name="T9" fmla="*/ 2147483647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0"/>
                </a:moveTo>
                <a:lnTo>
                  <a:pt x="1559" y="227"/>
                </a:lnTo>
                <a:lnTo>
                  <a:pt x="2920" y="227"/>
                </a:lnTo>
                <a:lnTo>
                  <a:pt x="2920" y="539"/>
                </a:lnTo>
                <a:lnTo>
                  <a:pt x="1559" y="539"/>
                </a:lnTo>
                <a:lnTo>
                  <a:pt x="0" y="0"/>
                </a:lnTo>
                <a:close/>
              </a:path>
            </a:pathLst>
          </a:custGeom>
          <a:gradFill rotWithShape="0">
            <a:gsLst>
              <a:gs pos="0">
                <a:schemeClr val="bg1">
                  <a:alpha val="39998"/>
                </a:schemeClr>
              </a:gs>
              <a:gs pos="100000">
                <a:schemeClr val="tx1">
                  <a:alpha val="60001"/>
                </a:schemeClr>
              </a:gs>
            </a:gsLst>
            <a:path path="rect">
              <a:fillToRect l="50000" t="50000" r="50000" b="50000"/>
            </a:path>
          </a:gradFill>
          <a:ln w="3175">
            <a:solidFill>
              <a:schemeClr val="bg1"/>
            </a:solidFill>
            <a:round/>
            <a:headEnd/>
            <a:tailEnd/>
          </a:ln>
        </p:spPr>
        <p:txBody>
          <a:bodyPr/>
          <a:lstStyle/>
          <a:p>
            <a:endParaRPr lang="zh-CN" altLang="en-US"/>
          </a:p>
        </p:txBody>
      </p:sp>
      <p:sp>
        <p:nvSpPr>
          <p:cNvPr id="21518" name="Freeform 971"/>
          <p:cNvSpPr>
            <a:spLocks/>
          </p:cNvSpPr>
          <p:nvPr/>
        </p:nvSpPr>
        <p:spPr bwMode="auto">
          <a:xfrm flipH="1">
            <a:off x="688975" y="3797300"/>
            <a:ext cx="3768725" cy="2554288"/>
          </a:xfrm>
          <a:custGeom>
            <a:avLst/>
            <a:gdLst>
              <a:gd name="T0" fmla="*/ 0 w 2891"/>
              <a:gd name="T1" fmla="*/ 0 h 936"/>
              <a:gd name="T2" fmla="*/ 2147483647 w 2891"/>
              <a:gd name="T3" fmla="*/ 2147483647 h 936"/>
              <a:gd name="T4" fmla="*/ 2147483647 w 2891"/>
              <a:gd name="T5" fmla="*/ 2147483647 h 936"/>
              <a:gd name="T6" fmla="*/ 2147483647 w 2891"/>
              <a:gd name="T7" fmla="*/ 2147483647 h 936"/>
              <a:gd name="T8" fmla="*/ 2147483647 w 2891"/>
              <a:gd name="T9" fmla="*/ 2147483647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gradFill rotWithShape="0">
            <a:gsLst>
              <a:gs pos="0">
                <a:schemeClr val="bg1">
                  <a:alpha val="39998"/>
                </a:schemeClr>
              </a:gs>
              <a:gs pos="100000">
                <a:schemeClr val="tx1">
                  <a:alpha val="60001"/>
                </a:schemeClr>
              </a:gs>
            </a:gsLst>
            <a:path path="rect">
              <a:fillToRect l="50000" t="50000" r="50000" b="50000"/>
            </a:path>
          </a:gradFill>
          <a:ln w="3175">
            <a:solidFill>
              <a:schemeClr val="bg1"/>
            </a:solidFill>
            <a:round/>
            <a:headEnd/>
            <a:tailEnd/>
          </a:ln>
        </p:spPr>
        <p:txBody>
          <a:bodyPr/>
          <a:lstStyle/>
          <a:p>
            <a:endParaRPr lang="zh-CN" altLang="en-US"/>
          </a:p>
        </p:txBody>
      </p:sp>
      <p:grpSp>
        <p:nvGrpSpPr>
          <p:cNvPr id="21519" name="Group 1022"/>
          <p:cNvGrpSpPr>
            <a:grpSpLocks/>
          </p:cNvGrpSpPr>
          <p:nvPr/>
        </p:nvGrpSpPr>
        <p:grpSpPr bwMode="auto">
          <a:xfrm>
            <a:off x="3563938" y="2638425"/>
            <a:ext cx="1941512" cy="2181225"/>
            <a:chOff x="2290" y="1752"/>
            <a:chExt cx="1134" cy="1134"/>
          </a:xfrm>
        </p:grpSpPr>
        <p:sp>
          <p:nvSpPr>
            <p:cNvPr id="19" name="AutoShape 1015"/>
            <p:cNvSpPr>
              <a:spLocks noChangeArrowheads="1"/>
            </p:cNvSpPr>
            <p:nvPr/>
          </p:nvSpPr>
          <p:spPr bwMode="auto">
            <a:xfrm rot="900000">
              <a:off x="2290" y="1752"/>
              <a:ext cx="1134" cy="1134"/>
            </a:xfrm>
            <a:prstGeom prst="star5">
              <a:avLst/>
            </a:prstGeom>
            <a:gradFill rotWithShape="1">
              <a:gsLst>
                <a:gs pos="0">
                  <a:schemeClr val="bg1"/>
                </a:gs>
                <a:gs pos="100000">
                  <a:schemeClr val="bg1">
                    <a:alpha val="0"/>
                  </a:schemeClr>
                </a:gs>
              </a:gsLst>
              <a:path path="shape">
                <a:fillToRect l="50000" t="50000" r="50000" b="50000"/>
              </a:path>
            </a:gradFill>
            <a:ln w="9525">
              <a:noFill/>
              <a:miter lim="800000"/>
              <a:headEnd/>
              <a:tailEnd/>
            </a:ln>
            <a:effectLst/>
          </p:spPr>
          <p:txBody>
            <a:bodyPr wrap="none" anchor="ctr"/>
            <a:lstStyle/>
            <a:p>
              <a:pPr>
                <a:defRPr/>
              </a:pPr>
              <a:endParaRPr lang="zh-CN" altLang="en-US">
                <a:latin typeface="Arial" charset="0"/>
                <a:ea typeface="宋体" pitchFamily="2" charset="-122"/>
                <a:cs typeface="+mn-cs"/>
              </a:endParaRPr>
            </a:p>
          </p:txBody>
        </p:sp>
        <p:sp>
          <p:nvSpPr>
            <p:cNvPr id="20" name="AutoShape 1016"/>
            <p:cNvSpPr>
              <a:spLocks noChangeArrowheads="1"/>
            </p:cNvSpPr>
            <p:nvPr/>
          </p:nvSpPr>
          <p:spPr bwMode="auto">
            <a:xfrm rot="-900000">
              <a:off x="2290" y="1752"/>
              <a:ext cx="1134" cy="1134"/>
            </a:xfrm>
            <a:prstGeom prst="star5">
              <a:avLst/>
            </a:prstGeom>
            <a:gradFill rotWithShape="1">
              <a:gsLst>
                <a:gs pos="0">
                  <a:schemeClr val="bg1"/>
                </a:gs>
                <a:gs pos="100000">
                  <a:schemeClr val="bg1">
                    <a:alpha val="0"/>
                  </a:schemeClr>
                </a:gs>
              </a:gsLst>
              <a:path path="shape">
                <a:fillToRect l="50000" t="50000" r="50000" b="50000"/>
              </a:path>
            </a:gradFill>
            <a:ln w="9525">
              <a:noFill/>
              <a:miter lim="800000"/>
              <a:headEnd/>
              <a:tailEnd/>
            </a:ln>
            <a:effectLst/>
          </p:spPr>
          <p:txBody>
            <a:bodyPr wrap="none" anchor="ctr"/>
            <a:lstStyle/>
            <a:p>
              <a:pPr>
                <a:defRPr/>
              </a:pPr>
              <a:endParaRPr lang="zh-CN" altLang="en-US">
                <a:latin typeface="Arial" charset="0"/>
                <a:ea typeface="宋体" pitchFamily="2" charset="-122"/>
                <a:cs typeface="+mn-cs"/>
              </a:endParaRPr>
            </a:p>
          </p:txBody>
        </p:sp>
      </p:grpSp>
      <p:sp>
        <p:nvSpPr>
          <p:cNvPr id="21520" name="Rectangle 1042"/>
          <p:cNvSpPr>
            <a:spLocks noChangeArrowheads="1"/>
          </p:cNvSpPr>
          <p:nvPr/>
        </p:nvSpPr>
        <p:spPr bwMode="auto">
          <a:xfrm flipH="1">
            <a:off x="3243263" y="3370263"/>
            <a:ext cx="2563812" cy="698500"/>
          </a:xfrm>
          <a:prstGeom prst="rect">
            <a:avLst/>
          </a:prstGeom>
          <a:solidFill>
            <a:srgbClr val="000000">
              <a:alpha val="59999"/>
            </a:srgbClr>
          </a:solidFill>
          <a:ln w="9525">
            <a:solidFill>
              <a:schemeClr val="bg1"/>
            </a:solidFill>
            <a:miter lim="800000"/>
            <a:headEnd/>
            <a:tailEnd/>
          </a:ln>
        </p:spPr>
        <p:txBody>
          <a:bodyPr wrap="none" anchor="ctr"/>
          <a:lstStyle/>
          <a:p>
            <a:endParaRPr lang="zh-CN"/>
          </a:p>
        </p:txBody>
      </p:sp>
      <p:sp>
        <p:nvSpPr>
          <p:cNvPr id="121873" name="Text Box 979"/>
          <p:cNvSpPr txBox="1">
            <a:spLocks noChangeArrowheads="1"/>
          </p:cNvSpPr>
          <p:nvPr/>
        </p:nvSpPr>
        <p:spPr bwMode="auto">
          <a:xfrm>
            <a:off x="3657600" y="3505200"/>
            <a:ext cx="1803400" cy="430213"/>
          </a:xfrm>
          <a:prstGeom prst="rect">
            <a:avLst/>
          </a:prstGeom>
          <a:noFill/>
          <a:ln w="9525" algn="ctr">
            <a:noFill/>
            <a:miter lim="800000"/>
            <a:headEnd/>
            <a:tailEnd/>
          </a:ln>
          <a:effectLst>
            <a:outerShdw dist="17961" dir="2700000" algn="ctr" rotWithShape="0">
              <a:schemeClr val="tx1">
                <a:alpha val="50000"/>
              </a:schemeClr>
            </a:outerShdw>
          </a:effectLst>
        </p:spPr>
        <p:txBody>
          <a:bodyPr wrap="none" lIns="0" tIns="0" rIns="0" bIns="0">
            <a:spAutoFit/>
          </a:bodyPr>
          <a:lstStyle>
            <a:lvl1pPr marL="85725" indent="-85725"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eaLnBrk="1" hangingPunct="1"/>
            <a:r>
              <a:rPr lang="zh-CN" altLang="en-US" sz="2800" b="1">
                <a:solidFill>
                  <a:srgbClr val="FFFF00"/>
                </a:solidFill>
                <a:latin typeface="黑体" charset="0"/>
                <a:ea typeface="黑体" charset="0"/>
                <a:cs typeface="HY헤드라인M" charset="0"/>
              </a:rPr>
              <a:t>物业管理费</a:t>
            </a:r>
            <a:endParaRPr lang="en-US" altLang="ko-KR" sz="2800" b="1">
              <a:solidFill>
                <a:srgbClr val="FFFF00"/>
              </a:solidFill>
              <a:latin typeface="黑体" charset="0"/>
              <a:ea typeface="黑体" charset="0"/>
              <a:cs typeface="HY헤드라인M" charset="0"/>
            </a:endParaRPr>
          </a:p>
        </p:txBody>
      </p:sp>
      <p:sp>
        <p:nvSpPr>
          <p:cNvPr id="21522" name="Rectangle 1009"/>
          <p:cNvSpPr>
            <a:spLocks noChangeArrowheads="1"/>
          </p:cNvSpPr>
          <p:nvPr/>
        </p:nvSpPr>
        <p:spPr bwMode="auto">
          <a:xfrm flipH="1">
            <a:off x="690563" y="1241425"/>
            <a:ext cx="1708150" cy="8286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1523" name="Rectangle 1010"/>
          <p:cNvSpPr>
            <a:spLocks noChangeArrowheads="1"/>
          </p:cNvSpPr>
          <p:nvPr/>
        </p:nvSpPr>
        <p:spPr bwMode="auto">
          <a:xfrm flipH="1">
            <a:off x="690563" y="2327275"/>
            <a:ext cx="1708150" cy="8286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1524" name="Rectangle 1011"/>
          <p:cNvSpPr>
            <a:spLocks noChangeArrowheads="1"/>
          </p:cNvSpPr>
          <p:nvPr/>
        </p:nvSpPr>
        <p:spPr bwMode="auto">
          <a:xfrm flipH="1">
            <a:off x="690563" y="3411538"/>
            <a:ext cx="1708150" cy="8286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1525" name="Rectangle 1012"/>
          <p:cNvSpPr>
            <a:spLocks noChangeArrowheads="1"/>
          </p:cNvSpPr>
          <p:nvPr/>
        </p:nvSpPr>
        <p:spPr bwMode="auto">
          <a:xfrm flipH="1">
            <a:off x="690563" y="4427538"/>
            <a:ext cx="1708150" cy="8286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1526" name="Rectangle 1013"/>
          <p:cNvSpPr>
            <a:spLocks noChangeArrowheads="1"/>
          </p:cNvSpPr>
          <p:nvPr/>
        </p:nvSpPr>
        <p:spPr bwMode="auto">
          <a:xfrm flipH="1">
            <a:off x="690563" y="5511800"/>
            <a:ext cx="1708150" cy="8286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121879" name="Text Box 978"/>
          <p:cNvSpPr txBox="1">
            <a:spLocks noChangeArrowheads="1"/>
          </p:cNvSpPr>
          <p:nvPr/>
        </p:nvSpPr>
        <p:spPr bwMode="auto">
          <a:xfrm>
            <a:off x="846138" y="1522413"/>
            <a:ext cx="930275" cy="277812"/>
          </a:xfrm>
          <a:prstGeom prst="rect">
            <a:avLst/>
          </a:prstGeom>
          <a:noFill/>
          <a:ln w="9525" algn="ctr">
            <a:noFill/>
            <a:miter lim="800000"/>
            <a:headEnd/>
            <a:tailEnd/>
          </a:ln>
          <a:effectLst>
            <a:outerShdw dist="17961" dir="2700000" algn="ctr" rotWithShape="0">
              <a:schemeClr val="tx1">
                <a:alpha val="50000"/>
              </a:schemeClr>
            </a:outerShdw>
          </a:effectLst>
        </p:spPr>
        <p:txBody>
          <a:bodyPr wrap="none" lIns="0" tIns="0" rIns="0" bIns="0">
            <a:spAutoFit/>
          </a:bodyPr>
          <a:lstStyle>
            <a:lvl1pPr marL="85725" indent="-85725"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eaLnBrk="1" hangingPunct="1"/>
            <a:r>
              <a:rPr lang="zh-CN" altLang="en-US" sz="1800" b="1">
                <a:latin typeface="黑体" charset="0"/>
                <a:ea typeface="黑体" charset="0"/>
                <a:cs typeface="HY헤드라인M" charset="0"/>
              </a:rPr>
              <a:t>人员费用</a:t>
            </a:r>
            <a:endParaRPr lang="en-US" altLang="ko-KR" sz="1800" b="1">
              <a:latin typeface="黑体" charset="0"/>
              <a:ea typeface="黑体" charset="0"/>
              <a:cs typeface="HY헤드라인M" charset="0"/>
            </a:endParaRPr>
          </a:p>
        </p:txBody>
      </p:sp>
      <p:sp>
        <p:nvSpPr>
          <p:cNvPr id="121880" name="Text Box 989"/>
          <p:cNvSpPr txBox="1">
            <a:spLocks noChangeArrowheads="1"/>
          </p:cNvSpPr>
          <p:nvPr/>
        </p:nvSpPr>
        <p:spPr bwMode="auto">
          <a:xfrm>
            <a:off x="838200" y="4648200"/>
            <a:ext cx="1162050" cy="276225"/>
          </a:xfrm>
          <a:prstGeom prst="rect">
            <a:avLst/>
          </a:prstGeom>
          <a:noFill/>
          <a:ln w="9525" algn="ctr">
            <a:noFill/>
            <a:miter lim="800000"/>
            <a:headEnd/>
            <a:tailEnd/>
          </a:ln>
          <a:effectLst>
            <a:outerShdw dist="17961" dir="2700000" algn="ctr" rotWithShape="0">
              <a:schemeClr val="tx1">
                <a:alpha val="50000"/>
              </a:schemeClr>
            </a:outerShdw>
          </a:effectLst>
        </p:spPr>
        <p:txBody>
          <a:bodyPr wrap="none" lIns="0" tIns="0" rIns="0" bIns="0">
            <a:spAutoFit/>
          </a:bodyPr>
          <a:lstStyle>
            <a:lvl1pPr marL="85725" indent="-85725"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eaLnBrk="1" hangingPunct="1"/>
            <a:r>
              <a:rPr lang="zh-CN" altLang="en-US" sz="1800" b="1">
                <a:latin typeface="黑体" charset="0"/>
                <a:ea typeface="黑体" charset="0"/>
                <a:cs typeface="HY헤드라인M" charset="0"/>
              </a:rPr>
              <a:t>卫生清洁费</a:t>
            </a:r>
            <a:endParaRPr lang="en-US" altLang="ko-KR" sz="1800" b="1">
              <a:latin typeface="黑体" charset="0"/>
              <a:ea typeface="黑体" charset="0"/>
              <a:cs typeface="HY헤드라인M" charset="0"/>
            </a:endParaRPr>
          </a:p>
        </p:txBody>
      </p:sp>
      <p:sp>
        <p:nvSpPr>
          <p:cNvPr id="121881" name="Text Box 991"/>
          <p:cNvSpPr txBox="1">
            <a:spLocks noChangeArrowheads="1"/>
          </p:cNvSpPr>
          <p:nvPr/>
        </p:nvSpPr>
        <p:spPr bwMode="auto">
          <a:xfrm>
            <a:off x="762000" y="2362200"/>
            <a:ext cx="1676400" cy="692150"/>
          </a:xfrm>
          <a:prstGeom prst="rect">
            <a:avLst/>
          </a:prstGeom>
          <a:noFill/>
          <a:ln w="9525" algn="ctr">
            <a:noFill/>
            <a:miter lim="800000"/>
            <a:headEnd/>
            <a:tailEnd/>
          </a:ln>
          <a:effectLst>
            <a:outerShdw dist="17961" dir="2700000" algn="ctr" rotWithShape="0">
              <a:schemeClr val="tx1">
                <a:alpha val="50000"/>
              </a:schemeClr>
            </a:outerShdw>
          </a:effectLst>
        </p:spPr>
        <p:txBody>
          <a:bodyPr lIns="0" tIns="0" rIns="0" bIns="0">
            <a:spAutoFit/>
          </a:bodyPr>
          <a:lstStyle>
            <a:lvl1pPr marL="85725" indent="-85725"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r>
              <a:rPr lang="zh-CN" altLang="en-US" sz="1500" b="1">
                <a:latin typeface="黑体" charset="0"/>
                <a:ea typeface="黑体" charset="0"/>
                <a:cs typeface="HY헤드라인M" charset="0"/>
              </a:rPr>
              <a:t>物业共用部位共用</a:t>
            </a:r>
            <a:endParaRPr lang="en-US" altLang="zh-CN" sz="1500" b="1">
              <a:latin typeface="黑体" charset="0"/>
              <a:ea typeface="黑体" charset="0"/>
              <a:cs typeface="HY헤드라인M" charset="0"/>
            </a:endParaRPr>
          </a:p>
          <a:p>
            <a:pPr algn="l" eaLnBrk="1" hangingPunct="1"/>
            <a:r>
              <a:rPr lang="zh-CN" altLang="en-US" sz="1500" b="1">
                <a:latin typeface="黑体" charset="0"/>
                <a:ea typeface="黑体" charset="0"/>
                <a:cs typeface="HY헤드라인M" charset="0"/>
              </a:rPr>
              <a:t>设施设备日常运行</a:t>
            </a:r>
            <a:endParaRPr lang="en-US" altLang="zh-CN" sz="1500" b="1">
              <a:latin typeface="黑体" charset="0"/>
              <a:ea typeface="黑体" charset="0"/>
              <a:cs typeface="HY헤드라인M" charset="0"/>
            </a:endParaRPr>
          </a:p>
          <a:p>
            <a:pPr algn="l" eaLnBrk="1" hangingPunct="1"/>
            <a:r>
              <a:rPr lang="zh-CN" altLang="en-US" sz="1500" b="1">
                <a:latin typeface="黑体" charset="0"/>
                <a:ea typeface="黑体" charset="0"/>
                <a:cs typeface="HY헤드라인M" charset="0"/>
              </a:rPr>
              <a:t>和维护费用</a:t>
            </a:r>
            <a:endParaRPr lang="en-US" altLang="ko-KR" sz="1500" b="1">
              <a:latin typeface="黑体" charset="0"/>
              <a:ea typeface="黑体" charset="0"/>
              <a:cs typeface="HY헤드라인M" charset="0"/>
            </a:endParaRPr>
          </a:p>
        </p:txBody>
      </p:sp>
      <p:sp>
        <p:nvSpPr>
          <p:cNvPr id="121882" name="Text Box 992"/>
          <p:cNvSpPr txBox="1">
            <a:spLocks noChangeArrowheads="1"/>
          </p:cNvSpPr>
          <p:nvPr/>
        </p:nvSpPr>
        <p:spPr bwMode="auto">
          <a:xfrm>
            <a:off x="838200" y="5791200"/>
            <a:ext cx="1162050" cy="276225"/>
          </a:xfrm>
          <a:prstGeom prst="rect">
            <a:avLst/>
          </a:prstGeom>
          <a:noFill/>
          <a:ln w="9525" algn="ctr">
            <a:noFill/>
            <a:miter lim="800000"/>
            <a:headEnd/>
            <a:tailEnd/>
          </a:ln>
          <a:effectLst>
            <a:outerShdw dist="17961" dir="2700000" algn="ctr" rotWithShape="0">
              <a:schemeClr val="tx1">
                <a:alpha val="50000"/>
              </a:schemeClr>
            </a:outerShdw>
          </a:effectLst>
        </p:spPr>
        <p:txBody>
          <a:bodyPr wrap="none" lIns="0" tIns="0" rIns="0" bIns="0">
            <a:spAutoFit/>
          </a:bodyPr>
          <a:lstStyle>
            <a:lvl1pPr marL="85725" indent="-85725"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eaLnBrk="1" hangingPunct="1"/>
            <a:r>
              <a:rPr lang="zh-CN" altLang="en-US" sz="1800" b="1">
                <a:latin typeface="黑体" charset="0"/>
                <a:ea typeface="黑体" charset="0"/>
                <a:cs typeface="HY헤드라인M" charset="0"/>
              </a:rPr>
              <a:t>秩序维护费</a:t>
            </a:r>
            <a:endParaRPr lang="en-US" altLang="ko-KR" sz="1800" b="1">
              <a:latin typeface="黑体" charset="0"/>
              <a:ea typeface="黑体" charset="0"/>
              <a:cs typeface="HY헤드라인M" charset="0"/>
            </a:endParaRPr>
          </a:p>
        </p:txBody>
      </p:sp>
      <p:sp>
        <p:nvSpPr>
          <p:cNvPr id="121883" name="Text Box 994"/>
          <p:cNvSpPr txBox="1">
            <a:spLocks noChangeArrowheads="1"/>
          </p:cNvSpPr>
          <p:nvPr/>
        </p:nvSpPr>
        <p:spPr bwMode="auto">
          <a:xfrm>
            <a:off x="838200" y="3657600"/>
            <a:ext cx="1162050" cy="276225"/>
          </a:xfrm>
          <a:prstGeom prst="rect">
            <a:avLst/>
          </a:prstGeom>
          <a:noFill/>
          <a:ln w="9525" algn="ctr">
            <a:noFill/>
            <a:miter lim="800000"/>
            <a:headEnd/>
            <a:tailEnd/>
          </a:ln>
          <a:effectLst>
            <a:outerShdw dist="17961" dir="2700000" algn="ctr" rotWithShape="0">
              <a:schemeClr val="tx1">
                <a:alpha val="50000"/>
              </a:schemeClr>
            </a:outerShdw>
          </a:effectLst>
        </p:spPr>
        <p:txBody>
          <a:bodyPr wrap="none" lIns="0" tIns="0" rIns="0" bIns="0">
            <a:spAutoFit/>
          </a:bodyPr>
          <a:lstStyle>
            <a:lvl1pPr marL="85725" indent="-85725"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eaLnBrk="1" hangingPunct="1"/>
            <a:r>
              <a:rPr lang="zh-CN" altLang="en-US" sz="1800" b="1">
                <a:latin typeface="黑体" charset="0"/>
                <a:ea typeface="黑体" charset="0"/>
                <a:cs typeface="HY헤드라인M" charset="0"/>
              </a:rPr>
              <a:t>绿化养护费</a:t>
            </a:r>
            <a:endParaRPr lang="en-US" altLang="ko-KR" sz="1800" b="1">
              <a:latin typeface="黑体" charset="0"/>
              <a:ea typeface="黑体" charset="0"/>
              <a:cs typeface="HY헤드라인M" charset="0"/>
            </a:endParaRPr>
          </a:p>
        </p:txBody>
      </p:sp>
      <p:sp>
        <p:nvSpPr>
          <p:cNvPr id="21532" name="Rectangle 1032"/>
          <p:cNvSpPr>
            <a:spLocks noChangeArrowheads="1"/>
          </p:cNvSpPr>
          <p:nvPr/>
        </p:nvSpPr>
        <p:spPr bwMode="auto">
          <a:xfrm flipH="1">
            <a:off x="6583363" y="1241425"/>
            <a:ext cx="1706562" cy="8286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1533" name="Rectangle 1033"/>
          <p:cNvSpPr>
            <a:spLocks noChangeArrowheads="1"/>
          </p:cNvSpPr>
          <p:nvPr/>
        </p:nvSpPr>
        <p:spPr bwMode="auto">
          <a:xfrm flipH="1">
            <a:off x="6583363" y="2327275"/>
            <a:ext cx="1706562" cy="8286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121886" name="Rectangle 1034"/>
          <p:cNvSpPr>
            <a:spLocks noChangeArrowheads="1"/>
          </p:cNvSpPr>
          <p:nvPr/>
        </p:nvSpPr>
        <p:spPr bwMode="auto">
          <a:xfrm flipH="1">
            <a:off x="6583363" y="3411538"/>
            <a:ext cx="1706562" cy="828675"/>
          </a:xfrm>
          <a:prstGeom prst="rect">
            <a:avLst/>
          </a:prstGeom>
          <a:solidFill>
            <a:srgbClr val="00B0F0"/>
          </a:solidFill>
          <a:ln w="9525">
            <a:solidFill>
              <a:srgbClr val="D5E8EA"/>
            </a:solidFill>
            <a:miter lim="800000"/>
            <a:headEnd/>
            <a:tailEnd/>
          </a:ln>
          <a:effectLst>
            <a:outerShdw blurRad="63500" dist="23000" dir="5400000" rotWithShape="0">
              <a:srgbClr val="000000">
                <a:alpha val="34999"/>
              </a:srgbClr>
            </a:outerShdw>
          </a:effectLst>
        </p:spPr>
        <p:txBody>
          <a:bodyPr wrap="none" anchor="ctr"/>
          <a:lstStyle/>
          <a:p>
            <a:pPr>
              <a:defRPr/>
            </a:pPr>
            <a:endParaRPr lang="zh-CN" altLang="zh-CN">
              <a:solidFill>
                <a:schemeClr val="lt1"/>
              </a:solidFill>
              <a:latin typeface="+mn-lt"/>
              <a:ea typeface="+mn-ea"/>
              <a:cs typeface="+mn-cs"/>
            </a:endParaRPr>
          </a:p>
        </p:txBody>
      </p:sp>
      <p:sp>
        <p:nvSpPr>
          <p:cNvPr id="21535" name="Rectangle 1035"/>
          <p:cNvSpPr>
            <a:spLocks noChangeArrowheads="1"/>
          </p:cNvSpPr>
          <p:nvPr/>
        </p:nvSpPr>
        <p:spPr bwMode="auto">
          <a:xfrm flipH="1">
            <a:off x="6583363" y="4427538"/>
            <a:ext cx="1706562" cy="8286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1536" name="Rectangle 1036"/>
          <p:cNvSpPr>
            <a:spLocks noChangeArrowheads="1"/>
          </p:cNvSpPr>
          <p:nvPr/>
        </p:nvSpPr>
        <p:spPr bwMode="auto">
          <a:xfrm flipH="1">
            <a:off x="6583363" y="5511800"/>
            <a:ext cx="1706562" cy="828675"/>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121889" name="Text Box 996"/>
          <p:cNvSpPr txBox="1">
            <a:spLocks noChangeArrowheads="1"/>
          </p:cNvSpPr>
          <p:nvPr/>
        </p:nvSpPr>
        <p:spPr bwMode="auto">
          <a:xfrm>
            <a:off x="6629400" y="1295400"/>
            <a:ext cx="1524000" cy="692150"/>
          </a:xfrm>
          <a:prstGeom prst="rect">
            <a:avLst/>
          </a:prstGeom>
          <a:noFill/>
          <a:ln w="9525" algn="ctr">
            <a:noFill/>
            <a:miter lim="800000"/>
            <a:headEnd/>
            <a:tailEnd/>
          </a:ln>
          <a:effectLst>
            <a:outerShdw dist="17961" dir="2700000" algn="ctr" rotWithShape="0">
              <a:schemeClr val="tx1">
                <a:alpha val="50000"/>
              </a:schemeClr>
            </a:outerShdw>
          </a:effectLst>
        </p:spPr>
        <p:txBody>
          <a:bodyPr lIns="0" tIns="0" rIns="0" bIns="0">
            <a:spAutoFit/>
          </a:bodyPr>
          <a:lstStyle>
            <a:lvl1pPr marL="85725" indent="-85725"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r>
              <a:rPr lang="zh-CN" altLang="en-US" sz="1500" b="1">
                <a:ea typeface="HY헤드라인M" charset="0"/>
                <a:cs typeface="HY헤드라인M" charset="0"/>
              </a:rPr>
              <a:t>物业共用部位共用</a:t>
            </a:r>
            <a:endParaRPr lang="en-US" altLang="zh-CN" sz="1500" b="1">
              <a:ea typeface="HY헤드라인M" charset="0"/>
              <a:cs typeface="HY헤드라인M" charset="0"/>
            </a:endParaRPr>
          </a:p>
          <a:p>
            <a:pPr algn="l" eaLnBrk="1" hangingPunct="1"/>
            <a:r>
              <a:rPr lang="zh-CN" altLang="en-US" sz="1500" b="1">
                <a:ea typeface="HY헤드라인M" charset="0"/>
                <a:cs typeface="HY헤드라인M" charset="0"/>
              </a:rPr>
              <a:t>设施设备及公众责</a:t>
            </a:r>
            <a:endParaRPr lang="en-US" altLang="zh-CN" sz="1500" b="1">
              <a:ea typeface="HY헤드라인M" charset="0"/>
              <a:cs typeface="HY헤드라인M" charset="0"/>
            </a:endParaRPr>
          </a:p>
          <a:p>
            <a:pPr algn="l" eaLnBrk="1" hangingPunct="1"/>
            <a:r>
              <a:rPr lang="zh-CN" altLang="en-US" sz="1500" b="1">
                <a:ea typeface="HY헤드라인M" charset="0"/>
                <a:cs typeface="HY헤드라인M" charset="0"/>
              </a:rPr>
              <a:t>任保险费用</a:t>
            </a:r>
            <a:endParaRPr lang="en-US" altLang="ko-KR" sz="1500" b="1">
              <a:ea typeface="HY헤드라인M" charset="0"/>
              <a:cs typeface="HY헤드라인M" charset="0"/>
            </a:endParaRPr>
          </a:p>
        </p:txBody>
      </p:sp>
      <p:sp>
        <p:nvSpPr>
          <p:cNvPr id="121890" name="Text Box 990"/>
          <p:cNvSpPr txBox="1">
            <a:spLocks noChangeArrowheads="1"/>
          </p:cNvSpPr>
          <p:nvPr/>
        </p:nvSpPr>
        <p:spPr bwMode="auto">
          <a:xfrm>
            <a:off x="6705600" y="5791200"/>
            <a:ext cx="496888" cy="276225"/>
          </a:xfrm>
          <a:prstGeom prst="rect">
            <a:avLst/>
          </a:prstGeom>
          <a:noFill/>
          <a:ln w="9525" algn="ctr">
            <a:noFill/>
            <a:miter lim="800000"/>
            <a:headEnd/>
            <a:tailEnd/>
          </a:ln>
          <a:effectLst>
            <a:outerShdw dist="17961" dir="2700000" algn="ctr" rotWithShape="0">
              <a:schemeClr val="tx1">
                <a:alpha val="50000"/>
              </a:schemeClr>
            </a:outerShdw>
          </a:effectLst>
        </p:spPr>
        <p:txBody>
          <a:bodyPr lIns="0" tIns="0" rIns="0" bIns="0">
            <a:spAutoFit/>
          </a:bodyPr>
          <a:lstStyle/>
          <a:p>
            <a:pPr marL="85725" indent="-85725">
              <a:defRPr/>
            </a:pPr>
            <a:r>
              <a:rPr lang="zh-CN" altLang="en-US" sz="1800" b="1" dirty="0">
                <a:latin typeface="黑体" pitchFamily="2" charset="-122"/>
                <a:ea typeface="黑体" pitchFamily="2" charset="-122"/>
                <a:cs typeface="HY헤드라인M"/>
              </a:rPr>
              <a:t>税金</a:t>
            </a:r>
            <a:endParaRPr lang="en-US" altLang="ko-KR" sz="1800" b="1" dirty="0">
              <a:latin typeface="黑体" pitchFamily="2" charset="-122"/>
              <a:ea typeface="黑体" pitchFamily="2" charset="-122"/>
              <a:cs typeface="HY헤드라인M"/>
            </a:endParaRPr>
          </a:p>
        </p:txBody>
      </p:sp>
      <p:sp>
        <p:nvSpPr>
          <p:cNvPr id="121891" name="Text Box 993"/>
          <p:cNvSpPr txBox="1">
            <a:spLocks noChangeArrowheads="1"/>
          </p:cNvSpPr>
          <p:nvPr/>
        </p:nvSpPr>
        <p:spPr bwMode="auto">
          <a:xfrm>
            <a:off x="6705600" y="2590800"/>
            <a:ext cx="930275" cy="276225"/>
          </a:xfrm>
          <a:prstGeom prst="rect">
            <a:avLst/>
          </a:prstGeom>
          <a:noFill/>
          <a:ln w="9525" algn="ctr">
            <a:noFill/>
            <a:miter lim="800000"/>
            <a:headEnd/>
            <a:tailEnd/>
          </a:ln>
          <a:effectLst>
            <a:outerShdw dist="17961" dir="2700000" algn="ctr" rotWithShape="0">
              <a:schemeClr val="tx1">
                <a:alpha val="50000"/>
              </a:schemeClr>
            </a:outerShdw>
          </a:effectLst>
        </p:spPr>
        <p:txBody>
          <a:bodyPr wrap="none" lIns="0" tIns="0" rIns="0" bIns="0">
            <a:spAutoFit/>
          </a:bodyPr>
          <a:lstStyle>
            <a:lvl1pPr marL="85725" indent="-85725"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zh-CN" altLang="en-US" sz="1800" b="1">
                <a:latin typeface="黑体" charset="0"/>
                <a:ea typeface="黑体" charset="0"/>
                <a:cs typeface="HY헤드라인M" charset="0"/>
              </a:rPr>
              <a:t>办公费用</a:t>
            </a:r>
            <a:endParaRPr lang="en-US" altLang="ko-KR" sz="1800" b="1">
              <a:latin typeface="黑体" charset="0"/>
              <a:ea typeface="黑体" charset="0"/>
              <a:cs typeface="HY헤드라인M" charset="0"/>
            </a:endParaRPr>
          </a:p>
        </p:txBody>
      </p:sp>
      <p:sp>
        <p:nvSpPr>
          <p:cNvPr id="121892" name="Text Box 995"/>
          <p:cNvSpPr txBox="1">
            <a:spLocks noChangeArrowheads="1"/>
          </p:cNvSpPr>
          <p:nvPr/>
        </p:nvSpPr>
        <p:spPr bwMode="auto">
          <a:xfrm>
            <a:off x="6705600" y="3657600"/>
            <a:ext cx="1162050" cy="276225"/>
          </a:xfrm>
          <a:prstGeom prst="rect">
            <a:avLst/>
          </a:prstGeom>
          <a:noFill/>
          <a:ln w="9525" algn="ctr">
            <a:noFill/>
            <a:miter lim="800000"/>
            <a:headEnd/>
            <a:tailEnd/>
          </a:ln>
          <a:effectLst>
            <a:outerShdw dist="17961" dir="2700000" algn="ctr" rotWithShape="0">
              <a:schemeClr val="tx1">
                <a:alpha val="50000"/>
              </a:schemeClr>
            </a:outerShdw>
          </a:effectLst>
        </p:spPr>
        <p:txBody>
          <a:bodyPr wrap="none" lIns="0" tIns="0" rIns="0" bIns="0">
            <a:spAutoFit/>
          </a:bodyPr>
          <a:lstStyle>
            <a:lvl1pPr marL="85725" indent="-85725"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zh-CN" altLang="en-US" sz="1800" b="1">
                <a:latin typeface="黑体" charset="0"/>
                <a:ea typeface="黑体" charset="0"/>
                <a:cs typeface="HY헤드라인M" charset="0"/>
              </a:rPr>
              <a:t>管理费分摊</a:t>
            </a:r>
            <a:endParaRPr lang="en-US" altLang="ko-KR" sz="1800" b="1">
              <a:latin typeface="黑体" charset="0"/>
              <a:ea typeface="黑体" charset="0"/>
              <a:cs typeface="HY헤드라인M" charset="0"/>
            </a:endParaRPr>
          </a:p>
        </p:txBody>
      </p:sp>
      <p:sp>
        <p:nvSpPr>
          <p:cNvPr id="121893" name="Text Box 997"/>
          <p:cNvSpPr txBox="1">
            <a:spLocks noChangeArrowheads="1"/>
          </p:cNvSpPr>
          <p:nvPr/>
        </p:nvSpPr>
        <p:spPr bwMode="auto">
          <a:xfrm>
            <a:off x="6680200" y="4572000"/>
            <a:ext cx="1419225" cy="554038"/>
          </a:xfrm>
          <a:prstGeom prst="rect">
            <a:avLst/>
          </a:prstGeom>
          <a:noFill/>
          <a:ln w="9525" algn="ctr">
            <a:noFill/>
            <a:miter lim="800000"/>
            <a:headEnd/>
            <a:tailEnd/>
          </a:ln>
          <a:effectLst>
            <a:outerShdw dist="17961" dir="2700000" algn="ctr" rotWithShape="0">
              <a:schemeClr val="tx1">
                <a:alpha val="50000"/>
              </a:schemeClr>
            </a:outerShdw>
          </a:effectLst>
        </p:spPr>
        <p:txBody>
          <a:bodyPr wrap="none" lIns="0" tIns="0" rIns="0" bIns="0">
            <a:spAutoFit/>
          </a:bodyPr>
          <a:lstStyle>
            <a:lvl1pPr marL="85725" indent="-85725"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r>
              <a:rPr lang="zh-CN" altLang="en-US" sz="1800" b="1">
                <a:latin typeface="黑体" charset="0"/>
                <a:ea typeface="黑体" charset="0"/>
                <a:cs typeface="HY헤드라인M" charset="0"/>
              </a:rPr>
              <a:t>固定资产折旧</a:t>
            </a:r>
            <a:endParaRPr lang="en-US" altLang="zh-CN" sz="1800" b="1">
              <a:latin typeface="黑体" charset="0"/>
              <a:ea typeface="黑体" charset="0"/>
              <a:cs typeface="HY헤드라인M" charset="0"/>
            </a:endParaRPr>
          </a:p>
          <a:p>
            <a:pPr algn="l" eaLnBrk="1" hangingPunct="1"/>
            <a:r>
              <a:rPr lang="zh-CN" altLang="en-US" sz="1800" b="1">
                <a:latin typeface="黑体" charset="0"/>
                <a:ea typeface="黑体" charset="0"/>
                <a:cs typeface="HY헤드라인M" charset="0"/>
              </a:rPr>
              <a:t>费用</a:t>
            </a:r>
            <a:endParaRPr lang="en-US" altLang="ko-KR" sz="1800" b="1">
              <a:latin typeface="黑体" charset="0"/>
              <a:ea typeface="黑体" charset="0"/>
              <a:cs typeface="HY헤드라인M" charset="0"/>
            </a:endParaRPr>
          </a:p>
        </p:txBody>
      </p:sp>
    </p:spTree>
    <p:extLst>
      <p:ext uri="{BB962C8B-B14F-4D97-AF65-F5344CB8AC3E}">
        <p14:creationId xmlns:p14="http://schemas.microsoft.com/office/powerpoint/2010/main" val="221644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页脚占位符 2"/>
          <p:cNvSpPr txBox="1">
            <a:spLocks noGrp="1"/>
          </p:cNvSpPr>
          <p:nvPr/>
        </p:nvSpPr>
        <p:spPr bwMode="auto">
          <a:xfrm>
            <a:off x="7046913" y="6381750"/>
            <a:ext cx="2133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en-US" altLang="zh-CN"/>
              <a:t>   </a:t>
            </a:r>
          </a:p>
          <a:p>
            <a:pPr eaLnBrk="1" hangingPunct="1"/>
            <a:r>
              <a:rPr lang="en-US" altLang="zh-CN"/>
              <a:t>   </a:t>
            </a:r>
          </a:p>
        </p:txBody>
      </p:sp>
      <p:grpSp>
        <p:nvGrpSpPr>
          <p:cNvPr id="22531" name="组合 21"/>
          <p:cNvGrpSpPr>
            <a:grpSpLocks/>
          </p:cNvGrpSpPr>
          <p:nvPr/>
        </p:nvGrpSpPr>
        <p:grpSpPr bwMode="auto">
          <a:xfrm>
            <a:off x="665163" y="2667000"/>
            <a:ext cx="8478837" cy="1209675"/>
            <a:chOff x="701675" y="4149725"/>
            <a:chExt cx="8478838" cy="1209675"/>
          </a:xfrm>
        </p:grpSpPr>
        <p:sp>
          <p:nvSpPr>
            <p:cNvPr id="679951" name="AutoShape 15"/>
            <p:cNvSpPr>
              <a:spLocks noChangeArrowheads="1"/>
            </p:cNvSpPr>
            <p:nvPr/>
          </p:nvSpPr>
          <p:spPr bwMode="auto">
            <a:xfrm>
              <a:off x="1749425" y="4360863"/>
              <a:ext cx="7431088" cy="828675"/>
            </a:xfrm>
            <a:prstGeom prst="roundRect">
              <a:avLst>
                <a:gd name="adj" fmla="val 12963"/>
              </a:avLst>
            </a:prstGeom>
            <a:gradFill rotWithShape="1">
              <a:gsLst>
                <a:gs pos="0">
                  <a:srgbClr val="00003E">
                    <a:gamma/>
                    <a:tint val="63137"/>
                    <a:invGamma/>
                    <a:alpha val="0"/>
                  </a:srgbClr>
                </a:gs>
                <a:gs pos="50000">
                  <a:srgbClr val="00003E">
                    <a:alpha val="80000"/>
                  </a:srgbClr>
                </a:gs>
                <a:gs pos="100000">
                  <a:srgbClr val="00003E">
                    <a:gamma/>
                    <a:tint val="63137"/>
                    <a:invGamma/>
                    <a:alpha val="0"/>
                  </a:srgbClr>
                </a:gs>
              </a:gsLst>
              <a:lin ang="0" scaled="1"/>
            </a:gradFill>
            <a:ln w="9525" algn="ctr">
              <a:noFill/>
              <a:round/>
              <a:headEnd/>
              <a:tailEnd/>
            </a:ln>
            <a:effectLst/>
          </p:spPr>
          <p:txBody>
            <a:bodyPr wrap="none" anchor="ctr"/>
            <a:lstStyle/>
            <a:p>
              <a:pPr algn="l">
                <a:defRPr/>
              </a:pPr>
              <a:endParaRPr lang="zh-CN" altLang="en-US" dirty="0">
                <a:latin typeface="Times New Roman" pitchFamily="18" charset="0"/>
                <a:ea typeface="宋体" pitchFamily="2" charset="-122"/>
                <a:cs typeface="+mn-cs"/>
              </a:endParaRPr>
            </a:p>
          </p:txBody>
        </p:sp>
        <p:sp>
          <p:nvSpPr>
            <p:cNvPr id="22535" name="AutoShape 16"/>
            <p:cNvSpPr>
              <a:spLocks noChangeArrowheads="1"/>
            </p:cNvSpPr>
            <p:nvPr/>
          </p:nvSpPr>
          <p:spPr bwMode="auto">
            <a:xfrm>
              <a:off x="1397000" y="5148263"/>
              <a:ext cx="7623175" cy="42862"/>
            </a:xfrm>
            <a:prstGeom prst="roundRect">
              <a:avLst>
                <a:gd name="adj" fmla="val 12963"/>
              </a:avLst>
            </a:prstGeom>
            <a:gradFill rotWithShape="1">
              <a:gsLst>
                <a:gs pos="0">
                  <a:srgbClr val="AEF2F4"/>
                </a:gs>
                <a:gs pos="100000">
                  <a:srgbClr val="C4F6F7">
                    <a:alpha val="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zh-CN"/>
            </a:p>
          </p:txBody>
        </p:sp>
        <p:sp>
          <p:nvSpPr>
            <p:cNvPr id="22536" name="AutoShape 17"/>
            <p:cNvSpPr>
              <a:spLocks noChangeArrowheads="1"/>
            </p:cNvSpPr>
            <p:nvPr/>
          </p:nvSpPr>
          <p:spPr bwMode="auto">
            <a:xfrm>
              <a:off x="1397000" y="4356100"/>
              <a:ext cx="7623175" cy="42863"/>
            </a:xfrm>
            <a:prstGeom prst="roundRect">
              <a:avLst>
                <a:gd name="adj" fmla="val 12963"/>
              </a:avLst>
            </a:prstGeom>
            <a:gradFill rotWithShape="1">
              <a:gsLst>
                <a:gs pos="0">
                  <a:srgbClr val="AEF2F4"/>
                </a:gs>
                <a:gs pos="100000">
                  <a:srgbClr val="C4F6F7">
                    <a:alpha val="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zh-CN"/>
            </a:p>
          </p:txBody>
        </p:sp>
        <p:pic>
          <p:nvPicPr>
            <p:cNvPr id="22537" name="Picture 18" descr="speec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4149725"/>
              <a:ext cx="1168400"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Text Box 19"/>
            <p:cNvSpPr txBox="1">
              <a:spLocks noChangeArrowheads="1"/>
            </p:cNvSpPr>
            <p:nvPr/>
          </p:nvSpPr>
          <p:spPr bwMode="auto">
            <a:xfrm>
              <a:off x="3160713" y="4454525"/>
              <a:ext cx="387798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eaLnBrk="1" latinLnBrk="1" hangingPunct="1"/>
              <a:r>
                <a:rPr lang="zh-CN" altLang="en-US" sz="3200">
                  <a:latin typeface="黑体" charset="0"/>
                  <a:ea typeface="黑体" charset="0"/>
                  <a:cs typeface="HY헤드라인M" charset="0"/>
                </a:rPr>
                <a:t>物业管理费催缴流程</a:t>
              </a:r>
              <a:endParaRPr lang="en-US" altLang="ko-KR" sz="3200">
                <a:latin typeface="黑体" charset="0"/>
                <a:ea typeface="黑体" charset="0"/>
                <a:cs typeface="HY헤드라인M" charset="0"/>
              </a:endParaRPr>
            </a:p>
          </p:txBody>
        </p:sp>
        <p:sp>
          <p:nvSpPr>
            <p:cNvPr id="11285" name="Text Box 20"/>
            <p:cNvSpPr txBox="1">
              <a:spLocks noChangeArrowheads="1"/>
            </p:cNvSpPr>
            <p:nvPr/>
          </p:nvSpPr>
          <p:spPr bwMode="auto">
            <a:xfrm>
              <a:off x="738187" y="4365625"/>
              <a:ext cx="971550" cy="823913"/>
            </a:xfrm>
            <a:prstGeom prst="rect">
              <a:avLst/>
            </a:prstGeom>
            <a:noFill/>
            <a:ln w="9525">
              <a:noFill/>
              <a:miter lim="800000"/>
              <a:headEnd/>
              <a:tailEnd/>
            </a:ln>
            <a:effectLst>
              <a:outerShdw dist="17961" dir="2700000" algn="ctr" rotWithShape="0">
                <a:schemeClr val="bg1">
                  <a:alpha val="50000"/>
                </a:schemeClr>
              </a:outerShdw>
            </a:effectLst>
          </p:spPr>
          <p:txBody>
            <a:bodyPr>
              <a:spAutoFit/>
            </a:bodyPr>
            <a:lstStyle/>
            <a:p>
              <a:pPr algn="ctr" latinLnBrk="1">
                <a:defRPr/>
              </a:pPr>
              <a:r>
                <a:rPr lang="en-US" altLang="ko-KR" sz="4800" b="1" i="1">
                  <a:latin typeface="Times New Roman" pitchFamily="18" charset="0"/>
                  <a:ea typeface="Gulim" pitchFamily="34" charset="-127"/>
                  <a:cs typeface="+mn-cs"/>
                </a:rPr>
                <a:t>Ⅲ</a:t>
              </a:r>
              <a:endParaRPr lang="ko-KR" altLang="en-US" sz="4800" b="1" i="1">
                <a:latin typeface="Times New Roman" pitchFamily="18" charset="0"/>
                <a:ea typeface="Gulim" pitchFamily="34" charset="-127"/>
                <a:cs typeface="+mn-cs"/>
              </a:endParaRPr>
            </a:p>
          </p:txBody>
        </p:sp>
      </p:grpSp>
    </p:spTree>
    <p:extLst>
      <p:ext uri="{BB962C8B-B14F-4D97-AF65-F5344CB8AC3E}">
        <p14:creationId xmlns:p14="http://schemas.microsoft.com/office/powerpoint/2010/main" val="86692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nvGraphicFramePr>
        <p:xfrm>
          <a:off x="261938" y="762000"/>
          <a:ext cx="8404225" cy="5943600"/>
        </p:xfrm>
        <a:graphic>
          <a:graphicData uri="http://schemas.openxmlformats.org/presentationml/2006/ole">
            <mc:AlternateContent xmlns:mc="http://schemas.openxmlformats.org/markup-compatibility/2006">
              <mc:Choice xmlns:v="urn:schemas-microsoft-com:vml" Requires="v">
                <p:oleObj spid="_x0000_s19464" name="Image" r:id="rId3" imgW="29701587" imgH="21003175" progId="Photoshop.Image.12">
                  <p:embed/>
                </p:oleObj>
              </mc:Choice>
              <mc:Fallback>
                <p:oleObj name="Image" r:id="rId3" imgW="29701587" imgH="21003175" progId="Photoshop.Image.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762000"/>
                        <a:ext cx="8404225"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23713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页脚占位符 2"/>
          <p:cNvSpPr txBox="1">
            <a:spLocks noGrp="1"/>
          </p:cNvSpPr>
          <p:nvPr/>
        </p:nvSpPr>
        <p:spPr bwMode="auto">
          <a:xfrm>
            <a:off x="7046913" y="6381750"/>
            <a:ext cx="2133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en-US" altLang="zh-CN"/>
              <a:t>   </a:t>
            </a:r>
          </a:p>
          <a:p>
            <a:pPr eaLnBrk="1" hangingPunct="1"/>
            <a:r>
              <a:rPr lang="en-US" altLang="zh-CN"/>
              <a:t>   </a:t>
            </a:r>
          </a:p>
        </p:txBody>
      </p:sp>
      <p:grpSp>
        <p:nvGrpSpPr>
          <p:cNvPr id="23555" name="组合 21"/>
          <p:cNvGrpSpPr>
            <a:grpSpLocks/>
          </p:cNvGrpSpPr>
          <p:nvPr/>
        </p:nvGrpSpPr>
        <p:grpSpPr bwMode="auto">
          <a:xfrm>
            <a:off x="665163" y="2667000"/>
            <a:ext cx="8478837" cy="1209675"/>
            <a:chOff x="701675" y="4149725"/>
            <a:chExt cx="8478838" cy="1209675"/>
          </a:xfrm>
        </p:grpSpPr>
        <p:sp>
          <p:nvSpPr>
            <p:cNvPr id="679951" name="AutoShape 15"/>
            <p:cNvSpPr>
              <a:spLocks noChangeArrowheads="1"/>
            </p:cNvSpPr>
            <p:nvPr/>
          </p:nvSpPr>
          <p:spPr bwMode="auto">
            <a:xfrm>
              <a:off x="1749425" y="4360863"/>
              <a:ext cx="7431088" cy="828675"/>
            </a:xfrm>
            <a:prstGeom prst="roundRect">
              <a:avLst>
                <a:gd name="adj" fmla="val 12963"/>
              </a:avLst>
            </a:prstGeom>
            <a:gradFill rotWithShape="1">
              <a:gsLst>
                <a:gs pos="0">
                  <a:srgbClr val="00003E">
                    <a:gamma/>
                    <a:tint val="63137"/>
                    <a:invGamma/>
                    <a:alpha val="0"/>
                  </a:srgbClr>
                </a:gs>
                <a:gs pos="50000">
                  <a:srgbClr val="00003E">
                    <a:alpha val="80000"/>
                  </a:srgbClr>
                </a:gs>
                <a:gs pos="100000">
                  <a:srgbClr val="00003E">
                    <a:gamma/>
                    <a:tint val="63137"/>
                    <a:invGamma/>
                    <a:alpha val="0"/>
                  </a:srgbClr>
                </a:gs>
              </a:gsLst>
              <a:lin ang="0" scaled="1"/>
            </a:gradFill>
            <a:ln w="9525" algn="ctr">
              <a:noFill/>
              <a:round/>
              <a:headEnd/>
              <a:tailEnd/>
            </a:ln>
            <a:effectLst/>
          </p:spPr>
          <p:txBody>
            <a:bodyPr wrap="none" anchor="ctr"/>
            <a:lstStyle/>
            <a:p>
              <a:pPr algn="l">
                <a:defRPr/>
              </a:pPr>
              <a:endParaRPr lang="zh-CN" altLang="en-US" dirty="0">
                <a:latin typeface="Times New Roman" pitchFamily="18" charset="0"/>
                <a:ea typeface="宋体" pitchFamily="2" charset="-122"/>
                <a:cs typeface="+mn-cs"/>
              </a:endParaRPr>
            </a:p>
          </p:txBody>
        </p:sp>
        <p:sp>
          <p:nvSpPr>
            <p:cNvPr id="23559" name="AutoShape 16"/>
            <p:cNvSpPr>
              <a:spLocks noChangeArrowheads="1"/>
            </p:cNvSpPr>
            <p:nvPr/>
          </p:nvSpPr>
          <p:spPr bwMode="auto">
            <a:xfrm>
              <a:off x="1397000" y="5148263"/>
              <a:ext cx="7623175" cy="42862"/>
            </a:xfrm>
            <a:prstGeom prst="roundRect">
              <a:avLst>
                <a:gd name="adj" fmla="val 12963"/>
              </a:avLst>
            </a:prstGeom>
            <a:gradFill rotWithShape="1">
              <a:gsLst>
                <a:gs pos="0">
                  <a:srgbClr val="AEF2F4"/>
                </a:gs>
                <a:gs pos="100000">
                  <a:srgbClr val="C4F6F7">
                    <a:alpha val="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zh-CN"/>
            </a:p>
          </p:txBody>
        </p:sp>
        <p:sp>
          <p:nvSpPr>
            <p:cNvPr id="23560" name="AutoShape 17"/>
            <p:cNvSpPr>
              <a:spLocks noChangeArrowheads="1"/>
            </p:cNvSpPr>
            <p:nvPr/>
          </p:nvSpPr>
          <p:spPr bwMode="auto">
            <a:xfrm>
              <a:off x="1397000" y="4356100"/>
              <a:ext cx="7623175" cy="42863"/>
            </a:xfrm>
            <a:prstGeom prst="roundRect">
              <a:avLst>
                <a:gd name="adj" fmla="val 12963"/>
              </a:avLst>
            </a:prstGeom>
            <a:gradFill rotWithShape="1">
              <a:gsLst>
                <a:gs pos="0">
                  <a:srgbClr val="AEF2F4"/>
                </a:gs>
                <a:gs pos="100000">
                  <a:srgbClr val="C4F6F7">
                    <a:alpha val="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zh-CN"/>
            </a:p>
          </p:txBody>
        </p:sp>
        <p:pic>
          <p:nvPicPr>
            <p:cNvPr id="23561" name="Picture 18" descr="speec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4149725"/>
              <a:ext cx="1168400"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2" name="Text Box 19"/>
            <p:cNvSpPr txBox="1">
              <a:spLocks noChangeArrowheads="1"/>
            </p:cNvSpPr>
            <p:nvPr/>
          </p:nvSpPr>
          <p:spPr bwMode="auto">
            <a:xfrm>
              <a:off x="2398713" y="4454525"/>
              <a:ext cx="55194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eaLnBrk="1" latinLnBrk="1" hangingPunct="1"/>
              <a:r>
                <a:rPr lang="zh-CN" altLang="en-US" sz="3200">
                  <a:latin typeface="黑体" charset="0"/>
                  <a:ea typeface="黑体" charset="0"/>
                  <a:cs typeface="HY헤드라인M" charset="0"/>
                </a:rPr>
                <a:t>物业管理费收费难的原因分析</a:t>
              </a:r>
              <a:endParaRPr lang="en-US" altLang="ko-KR" sz="3200">
                <a:latin typeface="黑体" charset="0"/>
                <a:ea typeface="黑体" charset="0"/>
                <a:cs typeface="HY헤드라인M" charset="0"/>
              </a:endParaRPr>
            </a:p>
          </p:txBody>
        </p:sp>
        <p:sp>
          <p:nvSpPr>
            <p:cNvPr id="11285" name="Text Box 20"/>
            <p:cNvSpPr txBox="1">
              <a:spLocks noChangeArrowheads="1"/>
            </p:cNvSpPr>
            <p:nvPr/>
          </p:nvSpPr>
          <p:spPr bwMode="auto">
            <a:xfrm>
              <a:off x="738187" y="4365625"/>
              <a:ext cx="971550" cy="830263"/>
            </a:xfrm>
            <a:prstGeom prst="rect">
              <a:avLst/>
            </a:prstGeom>
            <a:noFill/>
            <a:ln w="9525">
              <a:noFill/>
              <a:miter lim="800000"/>
              <a:headEnd/>
              <a:tailEnd/>
            </a:ln>
            <a:effectLst>
              <a:outerShdw dist="17961" dir="2700000" algn="ctr" rotWithShape="0">
                <a:schemeClr val="bg1">
                  <a:alpha val="50000"/>
                </a:schemeClr>
              </a:outerShdw>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eaLnBrk="1" latinLnBrk="1" hangingPunct="1"/>
              <a:r>
                <a:rPr lang="en-US" altLang="ko-KR" sz="4800" b="1" i="1">
                  <a:ea typeface="Gulim" charset="0"/>
                  <a:cs typeface="Gulim" charset="0"/>
                </a:rPr>
                <a:t>IV</a:t>
              </a:r>
              <a:endParaRPr lang="ko-KR" altLang="en-US" sz="4800" b="1" i="1">
                <a:ea typeface="Gulim" charset="0"/>
                <a:cs typeface="Gulim" charset="0"/>
              </a:endParaRPr>
            </a:p>
          </p:txBody>
        </p:sp>
      </p:grpSp>
    </p:spTree>
    <p:extLst>
      <p:ext uri="{BB962C8B-B14F-4D97-AF65-F5344CB8AC3E}">
        <p14:creationId xmlns:p14="http://schemas.microsoft.com/office/powerpoint/2010/main" val="104134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20092279515623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4191000" cy="440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extBox 5"/>
          <p:cNvSpPr txBox="1">
            <a:spLocks noChangeArrowheads="1"/>
          </p:cNvSpPr>
          <p:nvPr/>
        </p:nvSpPr>
        <p:spPr bwMode="auto">
          <a:xfrm>
            <a:off x="5715000" y="2438400"/>
            <a:ext cx="2062163"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r>
              <a:rPr lang="zh-CN" altLang="en-US" sz="4000">
                <a:solidFill>
                  <a:srgbClr val="FF0000"/>
                </a:solidFill>
                <a:latin typeface="方正新舒体简体" charset="0"/>
                <a:ea typeface="方正新舒体简体" charset="0"/>
                <a:cs typeface="方正新舒体简体" charset="0"/>
              </a:rPr>
              <a:t>门难进</a:t>
            </a:r>
            <a:endParaRPr lang="en-US" altLang="zh-CN" sz="4000">
              <a:solidFill>
                <a:srgbClr val="FF0000"/>
              </a:solidFill>
              <a:latin typeface="方正新舒体简体" charset="0"/>
              <a:ea typeface="方正新舒体简体" charset="0"/>
              <a:cs typeface="方正新舒体简体" charset="0"/>
            </a:endParaRPr>
          </a:p>
          <a:p>
            <a:pPr algn="l" eaLnBrk="1" hangingPunct="1"/>
            <a:r>
              <a:rPr lang="zh-CN" altLang="en-US" sz="4000">
                <a:solidFill>
                  <a:srgbClr val="FF0000"/>
                </a:solidFill>
                <a:latin typeface="方正新舒体简体" charset="0"/>
                <a:ea typeface="方正新舒体简体" charset="0"/>
                <a:cs typeface="方正新舒体简体" charset="0"/>
              </a:rPr>
              <a:t>口难开</a:t>
            </a:r>
            <a:endParaRPr lang="en-US" altLang="zh-CN" sz="4000">
              <a:solidFill>
                <a:srgbClr val="FF0000"/>
              </a:solidFill>
              <a:latin typeface="方正新舒体简体" charset="0"/>
              <a:ea typeface="方正新舒体简体" charset="0"/>
              <a:cs typeface="方正新舒体简体" charset="0"/>
            </a:endParaRPr>
          </a:p>
          <a:p>
            <a:pPr algn="l" eaLnBrk="1" hangingPunct="1"/>
            <a:r>
              <a:rPr lang="zh-CN" altLang="en-US" sz="4000">
                <a:solidFill>
                  <a:srgbClr val="FF0000"/>
                </a:solidFill>
                <a:latin typeface="方正新舒体简体" charset="0"/>
                <a:ea typeface="方正新舒体简体" charset="0"/>
                <a:cs typeface="方正新舒体简体" charset="0"/>
              </a:rPr>
              <a:t>钱难收</a:t>
            </a:r>
          </a:p>
        </p:txBody>
      </p:sp>
    </p:spTree>
    <p:extLst>
      <p:ext uri="{BB962C8B-B14F-4D97-AF65-F5344CB8AC3E}">
        <p14:creationId xmlns:p14="http://schemas.microsoft.com/office/powerpoint/2010/main" val="308658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3886200" y="2514600"/>
            <a:ext cx="4494213"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r>
              <a:rPr lang="zh-CN" altLang="en-US" sz="4800" b="1">
                <a:solidFill>
                  <a:srgbClr val="FFC000"/>
                </a:solidFill>
                <a:latin typeface="华文新魏" charset="0"/>
                <a:ea typeface="华文新魏" charset="0"/>
                <a:cs typeface="华文新魏" charset="0"/>
              </a:rPr>
              <a:t>你认为收费难的</a:t>
            </a:r>
            <a:endParaRPr lang="en-US" altLang="zh-CN" sz="4800" b="1">
              <a:solidFill>
                <a:srgbClr val="FFC000"/>
              </a:solidFill>
              <a:latin typeface="华文新魏" charset="0"/>
              <a:ea typeface="华文新魏" charset="0"/>
              <a:cs typeface="华文新魏" charset="0"/>
            </a:endParaRPr>
          </a:p>
          <a:p>
            <a:pPr algn="l" eaLnBrk="1" hangingPunct="1"/>
            <a:r>
              <a:rPr lang="zh-CN" altLang="en-US" sz="4800" b="1">
                <a:solidFill>
                  <a:srgbClr val="FFC000"/>
                </a:solidFill>
                <a:latin typeface="华文新魏" charset="0"/>
                <a:ea typeface="华文新魏" charset="0"/>
                <a:cs typeface="华文新魏" charset="0"/>
              </a:rPr>
              <a:t>原因是什么？</a:t>
            </a:r>
          </a:p>
        </p:txBody>
      </p:sp>
      <p:sp>
        <p:nvSpPr>
          <p:cNvPr id="24579" name="Rectangle 3" descr="单个小人1"/>
          <p:cNvSpPr>
            <a:spLocks noGrp="1" noChangeAspect="1" noChangeArrowheads="1"/>
          </p:cNvSpPr>
          <p:nvPr isPhoto="1"/>
        </p:nvSpPr>
        <p:spPr bwMode="auto">
          <a:xfrm>
            <a:off x="1143000" y="1828800"/>
            <a:ext cx="2209800" cy="2763838"/>
          </a:xfrm>
          <a:prstGeom prst="rect">
            <a:avLst/>
          </a:prstGeom>
          <a:blipFill dpi="0" rotWithShape="1">
            <a:blip r:embed="rId2"/>
            <a:srcRect/>
            <a:stretch>
              <a:fillRect/>
            </a:stretch>
          </a:blipFill>
          <a:ln w="9525">
            <a:solidFill>
              <a:schemeClr val="tx1"/>
            </a:solidFill>
            <a:miter lim="800000"/>
            <a:headEnd/>
            <a:tailEnd/>
          </a:ln>
        </p:spPr>
        <p:txBody>
          <a:bodyPr/>
          <a:lstStyle/>
          <a:p>
            <a:endParaRPr lang="zh-CN" altLang="en-US">
              <a:latin typeface="Calibri" charset="0"/>
            </a:endParaRPr>
          </a:p>
        </p:txBody>
      </p:sp>
    </p:spTree>
    <p:extLst>
      <p:ext uri="{BB962C8B-B14F-4D97-AF65-F5344CB8AC3E}">
        <p14:creationId xmlns:p14="http://schemas.microsoft.com/office/powerpoint/2010/main" val="36548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页脚占位符 3"/>
          <p:cNvSpPr txBox="1">
            <a:spLocks noGrp="1"/>
          </p:cNvSpPr>
          <p:nvPr/>
        </p:nvSpPr>
        <p:spPr bwMode="auto">
          <a:xfrm>
            <a:off x="7046913" y="6381750"/>
            <a:ext cx="2133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en-US" altLang="zh-CN"/>
              <a:t>   </a:t>
            </a:r>
          </a:p>
          <a:p>
            <a:pPr eaLnBrk="1" hangingPunct="1"/>
            <a:r>
              <a:rPr lang="en-US" altLang="zh-CN"/>
              <a:t>   </a:t>
            </a:r>
          </a:p>
        </p:txBody>
      </p:sp>
      <p:grpSp>
        <p:nvGrpSpPr>
          <p:cNvPr id="25603" name="组合 45"/>
          <p:cNvGrpSpPr>
            <a:grpSpLocks/>
          </p:cNvGrpSpPr>
          <p:nvPr/>
        </p:nvGrpSpPr>
        <p:grpSpPr bwMode="auto">
          <a:xfrm>
            <a:off x="990600" y="914400"/>
            <a:ext cx="6705600" cy="5715000"/>
            <a:chOff x="2362200" y="1524000"/>
            <a:chExt cx="4648200" cy="4572000"/>
          </a:xfrm>
        </p:grpSpPr>
        <p:grpSp>
          <p:nvGrpSpPr>
            <p:cNvPr id="25604" name="Group 4"/>
            <p:cNvGrpSpPr>
              <a:grpSpLocks/>
            </p:cNvGrpSpPr>
            <p:nvPr/>
          </p:nvGrpSpPr>
          <p:grpSpPr bwMode="auto">
            <a:xfrm>
              <a:off x="3740150" y="1524000"/>
              <a:ext cx="1892300" cy="1522413"/>
              <a:chOff x="2356" y="960"/>
              <a:chExt cx="1192" cy="959"/>
            </a:xfrm>
          </p:grpSpPr>
          <p:grpSp>
            <p:nvGrpSpPr>
              <p:cNvPr id="25641" name="Group 5"/>
              <p:cNvGrpSpPr>
                <a:grpSpLocks/>
              </p:cNvGrpSpPr>
              <p:nvPr/>
            </p:nvGrpSpPr>
            <p:grpSpPr bwMode="auto">
              <a:xfrm>
                <a:off x="2356" y="960"/>
                <a:ext cx="1192" cy="959"/>
                <a:chOff x="2057" y="862"/>
                <a:chExt cx="1549" cy="1351"/>
              </a:xfrm>
            </p:grpSpPr>
            <p:sp>
              <p:nvSpPr>
                <p:cNvPr id="25643" name="AutoShape 6"/>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5644" name="AutoShape 7"/>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p>
              </p:txBody>
            </p:sp>
            <p:sp>
              <p:nvSpPr>
                <p:cNvPr id="25645" name="AutoShape 8"/>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p:spPr>
              <p:txBody>
                <a:bodyPr wrap="none" anchor="ctr"/>
                <a:lstStyle/>
                <a:p>
                  <a:endParaRPr lang="zh-CN"/>
                </a:p>
              </p:txBody>
            </p:sp>
          </p:grpSp>
          <p:sp>
            <p:nvSpPr>
              <p:cNvPr id="25642" name="Text Box 9"/>
              <p:cNvSpPr txBox="1">
                <a:spLocks noChangeArrowheads="1"/>
              </p:cNvSpPr>
              <p:nvPr/>
            </p:nvSpPr>
            <p:spPr bwMode="gray">
              <a:xfrm>
                <a:off x="2562" y="1170"/>
                <a:ext cx="756"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a:r>
                  <a:rPr lang="zh-CN" altLang="en-US" sz="2400" b="1">
                    <a:solidFill>
                      <a:srgbClr val="FFFFFF"/>
                    </a:solidFill>
                    <a:latin typeface="黑体" charset="0"/>
                    <a:ea typeface="黑体" charset="0"/>
                    <a:cs typeface="黑体" charset="0"/>
                  </a:rPr>
                  <a:t>开发商</a:t>
                </a:r>
                <a:endParaRPr lang="en-US" altLang="zh-CN" sz="2400" b="1">
                  <a:solidFill>
                    <a:srgbClr val="FFFFFF"/>
                  </a:solidFill>
                  <a:latin typeface="黑体" charset="0"/>
                  <a:ea typeface="黑体" charset="0"/>
                  <a:cs typeface="黑体" charset="0"/>
                </a:endParaRPr>
              </a:p>
              <a:p>
                <a:pPr algn="ctr"/>
                <a:r>
                  <a:rPr lang="zh-CN" altLang="en-US" sz="2400" b="1">
                    <a:solidFill>
                      <a:srgbClr val="FFFFFF"/>
                    </a:solidFill>
                    <a:latin typeface="黑体" charset="0"/>
                    <a:ea typeface="黑体" charset="0"/>
                    <a:cs typeface="黑体" charset="0"/>
                  </a:rPr>
                  <a:t>过度承诺</a:t>
                </a:r>
                <a:endParaRPr lang="en-US" altLang="zh-CN" sz="2400" b="1">
                  <a:solidFill>
                    <a:srgbClr val="FFFFFF"/>
                  </a:solidFill>
                  <a:latin typeface="黑体" charset="0"/>
                  <a:ea typeface="黑体" charset="0"/>
                  <a:cs typeface="黑体" charset="0"/>
                </a:endParaRPr>
              </a:p>
            </p:txBody>
          </p:sp>
        </p:grpSp>
        <p:grpSp>
          <p:nvGrpSpPr>
            <p:cNvPr id="25605" name="Group 10"/>
            <p:cNvGrpSpPr>
              <a:grpSpLocks/>
            </p:cNvGrpSpPr>
            <p:nvPr/>
          </p:nvGrpSpPr>
          <p:grpSpPr bwMode="auto">
            <a:xfrm>
              <a:off x="2362200" y="2282825"/>
              <a:ext cx="1893888" cy="1522413"/>
              <a:chOff x="1488" y="1438"/>
              <a:chExt cx="1193" cy="959"/>
            </a:xfrm>
          </p:grpSpPr>
          <p:grpSp>
            <p:nvGrpSpPr>
              <p:cNvPr id="25636" name="Group 11"/>
              <p:cNvGrpSpPr>
                <a:grpSpLocks/>
              </p:cNvGrpSpPr>
              <p:nvPr/>
            </p:nvGrpSpPr>
            <p:grpSpPr bwMode="auto">
              <a:xfrm>
                <a:off x="1488" y="1438"/>
                <a:ext cx="1193" cy="959"/>
                <a:chOff x="1110" y="2656"/>
                <a:chExt cx="1549" cy="1351"/>
              </a:xfrm>
            </p:grpSpPr>
            <p:sp>
              <p:nvSpPr>
                <p:cNvPr id="25638" name="AutoShape 1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5639" name="AutoShape 1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p>
              </p:txBody>
            </p:sp>
            <p:sp>
              <p:nvSpPr>
                <p:cNvPr id="25640" name="AutoShape 14"/>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p:spPr>
              <p:txBody>
                <a:bodyPr wrap="none" anchor="ctr"/>
                <a:lstStyle/>
                <a:p>
                  <a:endParaRPr lang="zh-CN"/>
                </a:p>
              </p:txBody>
            </p:sp>
          </p:grpSp>
          <p:sp>
            <p:nvSpPr>
              <p:cNvPr id="87077" name="Text Box 15"/>
              <p:cNvSpPr txBox="1">
                <a:spLocks noChangeArrowheads="1"/>
              </p:cNvSpPr>
              <p:nvPr/>
            </p:nvSpPr>
            <p:spPr bwMode="gray">
              <a:xfrm>
                <a:off x="1688" y="1614"/>
                <a:ext cx="784" cy="602"/>
              </a:xfrm>
              <a:prstGeom prst="rect">
                <a:avLst/>
              </a:prstGeom>
              <a:noFill/>
              <a:ln w="9525" algn="ctr">
                <a:noFill/>
                <a:miter lim="800000"/>
                <a:headEnd/>
                <a:tailEnd/>
              </a:ln>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a:r>
                  <a:rPr lang="zh-CN" altLang="en-US" sz="2400">
                    <a:solidFill>
                      <a:srgbClr val="FFFFFF"/>
                    </a:solidFill>
                    <a:latin typeface="黑体" charset="0"/>
                    <a:ea typeface="黑体" charset="0"/>
                    <a:cs typeface="黑体" charset="0"/>
                  </a:rPr>
                  <a:t>业主</a:t>
                </a:r>
                <a:endParaRPr lang="en-US" altLang="zh-CN" sz="2400">
                  <a:solidFill>
                    <a:srgbClr val="FFFFFF"/>
                  </a:solidFill>
                  <a:latin typeface="黑体" charset="0"/>
                  <a:ea typeface="黑体" charset="0"/>
                  <a:cs typeface="黑体" charset="0"/>
                </a:endParaRPr>
              </a:p>
              <a:p>
                <a:pPr algn="ctr"/>
                <a:r>
                  <a:rPr lang="zh-CN" altLang="en-US" sz="2400">
                    <a:solidFill>
                      <a:srgbClr val="FFFFFF"/>
                    </a:solidFill>
                    <a:latin typeface="黑体" charset="0"/>
                    <a:ea typeface="黑体" charset="0"/>
                    <a:cs typeface="黑体" charset="0"/>
                  </a:rPr>
                  <a:t>缺乏付费意识</a:t>
                </a:r>
                <a:endParaRPr lang="en-US" altLang="zh-CN" sz="2400">
                  <a:solidFill>
                    <a:srgbClr val="FFFFFF"/>
                  </a:solidFill>
                  <a:latin typeface="黑体" charset="0"/>
                  <a:ea typeface="黑体" charset="0"/>
                  <a:cs typeface="黑体" charset="0"/>
                </a:endParaRPr>
              </a:p>
            </p:txBody>
          </p:sp>
        </p:grpSp>
        <p:grpSp>
          <p:nvGrpSpPr>
            <p:cNvPr id="25606" name="Group 16"/>
            <p:cNvGrpSpPr>
              <a:grpSpLocks/>
            </p:cNvGrpSpPr>
            <p:nvPr/>
          </p:nvGrpSpPr>
          <p:grpSpPr bwMode="auto">
            <a:xfrm>
              <a:off x="3740150" y="3046413"/>
              <a:ext cx="1892300" cy="1522412"/>
              <a:chOff x="2356" y="1919"/>
              <a:chExt cx="1192" cy="959"/>
            </a:xfrm>
          </p:grpSpPr>
          <p:grpSp>
            <p:nvGrpSpPr>
              <p:cNvPr id="25631" name="Group 17"/>
              <p:cNvGrpSpPr>
                <a:grpSpLocks/>
              </p:cNvGrpSpPr>
              <p:nvPr/>
            </p:nvGrpSpPr>
            <p:grpSpPr bwMode="auto">
              <a:xfrm>
                <a:off x="2356" y="1919"/>
                <a:ext cx="1192" cy="959"/>
                <a:chOff x="3174" y="2656"/>
                <a:chExt cx="1549" cy="1351"/>
              </a:xfrm>
            </p:grpSpPr>
            <p:sp>
              <p:nvSpPr>
                <p:cNvPr id="25633" name="AutoShape 1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5634" name="AutoShape 1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p>
              </p:txBody>
            </p:sp>
            <p:sp>
              <p:nvSpPr>
                <p:cNvPr id="25635" name="AutoShape 20"/>
                <p:cNvSpPr>
                  <a:spLocks noChangeArrowheads="1"/>
                </p:cNvSpPr>
                <p:nvPr/>
              </p:nvSpPr>
              <p:spPr bwMode="gray">
                <a:xfrm>
                  <a:off x="3264" y="2736"/>
                  <a:ext cx="1350" cy="1168"/>
                </a:xfrm>
                <a:prstGeom prst="hexagon">
                  <a:avLst>
                    <a:gd name="adj" fmla="val 28896"/>
                    <a:gd name="vf" fmla="val 115470"/>
                  </a:avLst>
                </a:prstGeom>
                <a:gradFill rotWithShape="1">
                  <a:gsLst>
                    <a:gs pos="0">
                      <a:srgbClr val="CC7032"/>
                    </a:gs>
                    <a:gs pos="100000">
                      <a:srgbClr val="844820"/>
                    </a:gs>
                  </a:gsLst>
                  <a:lin ang="2700000" scaled="1"/>
                </a:gradFill>
                <a:ln w="9525">
                  <a:solidFill>
                    <a:schemeClr val="tx1"/>
                  </a:solidFill>
                  <a:miter lim="800000"/>
                  <a:headEnd/>
                  <a:tailEnd/>
                </a:ln>
              </p:spPr>
              <p:txBody>
                <a:bodyPr wrap="none" anchor="ctr"/>
                <a:lstStyle/>
                <a:p>
                  <a:endParaRPr lang="zh-CN"/>
                </a:p>
              </p:txBody>
            </p:sp>
          </p:grpSp>
          <p:sp>
            <p:nvSpPr>
              <p:cNvPr id="25632" name="Text Box 21"/>
              <p:cNvSpPr txBox="1">
                <a:spLocks noChangeArrowheads="1"/>
              </p:cNvSpPr>
              <p:nvPr/>
            </p:nvSpPr>
            <p:spPr bwMode="gray">
              <a:xfrm>
                <a:off x="2545" y="2133"/>
                <a:ext cx="773" cy="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a:r>
                  <a:rPr lang="zh-CN" altLang="en-US" sz="2800">
                    <a:solidFill>
                      <a:srgbClr val="FFFFFF"/>
                    </a:solidFill>
                    <a:latin typeface="黑体" charset="0"/>
                    <a:ea typeface="黑体" charset="0"/>
                    <a:cs typeface="黑体" charset="0"/>
                  </a:rPr>
                  <a:t>物业催费难的原因</a:t>
                </a:r>
                <a:endParaRPr lang="en-US" altLang="zh-CN" sz="2800">
                  <a:solidFill>
                    <a:srgbClr val="FFFFFF"/>
                  </a:solidFill>
                  <a:latin typeface="黑体" charset="0"/>
                  <a:ea typeface="黑体" charset="0"/>
                  <a:cs typeface="黑体" charset="0"/>
                </a:endParaRPr>
              </a:p>
            </p:txBody>
          </p:sp>
        </p:grpSp>
        <p:grpSp>
          <p:nvGrpSpPr>
            <p:cNvPr id="25607" name="Group 22"/>
            <p:cNvGrpSpPr>
              <a:grpSpLocks/>
            </p:cNvGrpSpPr>
            <p:nvPr/>
          </p:nvGrpSpPr>
          <p:grpSpPr bwMode="auto">
            <a:xfrm>
              <a:off x="5116513" y="2282825"/>
              <a:ext cx="1893887" cy="1522413"/>
              <a:chOff x="3223" y="1438"/>
              <a:chExt cx="1193" cy="959"/>
            </a:xfrm>
          </p:grpSpPr>
          <p:grpSp>
            <p:nvGrpSpPr>
              <p:cNvPr id="25626" name="Group 23"/>
              <p:cNvGrpSpPr>
                <a:grpSpLocks/>
              </p:cNvGrpSpPr>
              <p:nvPr/>
            </p:nvGrpSpPr>
            <p:grpSpPr bwMode="auto">
              <a:xfrm>
                <a:off x="3223" y="1438"/>
                <a:ext cx="1193" cy="959"/>
                <a:chOff x="2057" y="862"/>
                <a:chExt cx="1549" cy="1351"/>
              </a:xfrm>
            </p:grpSpPr>
            <p:sp>
              <p:nvSpPr>
                <p:cNvPr id="25628" name="AutoShape 24"/>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5629" name="AutoShape 25"/>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p>
              </p:txBody>
            </p:sp>
            <p:sp>
              <p:nvSpPr>
                <p:cNvPr id="25630" name="AutoShape 26"/>
                <p:cNvSpPr>
                  <a:spLocks noChangeArrowheads="1"/>
                </p:cNvSpPr>
                <p:nvPr/>
              </p:nvSpPr>
              <p:spPr bwMode="gray">
                <a:xfrm>
                  <a:off x="2147" y="942"/>
                  <a:ext cx="1350" cy="1168"/>
                </a:xfrm>
                <a:prstGeom prst="hexagon">
                  <a:avLst>
                    <a:gd name="adj" fmla="val 28896"/>
                    <a:gd name="vf" fmla="val 115470"/>
                  </a:avLst>
                </a:prstGeom>
                <a:gradFill rotWithShape="1">
                  <a:gsLst>
                    <a:gs pos="0">
                      <a:srgbClr val="3E565A"/>
                    </a:gs>
                    <a:gs pos="100000">
                      <a:srgbClr val="85B9C3"/>
                    </a:gs>
                  </a:gsLst>
                  <a:lin ang="2700000" scaled="1"/>
                </a:gradFill>
                <a:ln w="9525">
                  <a:solidFill>
                    <a:schemeClr val="tx1"/>
                  </a:solidFill>
                  <a:miter lim="800000"/>
                  <a:headEnd/>
                  <a:tailEnd/>
                </a:ln>
              </p:spPr>
              <p:txBody>
                <a:bodyPr wrap="none" anchor="ctr"/>
                <a:lstStyle/>
                <a:p>
                  <a:endParaRPr lang="zh-CN"/>
                </a:p>
              </p:txBody>
            </p:sp>
          </p:grpSp>
          <p:sp>
            <p:nvSpPr>
              <p:cNvPr id="87067" name="Text Box 27"/>
              <p:cNvSpPr txBox="1">
                <a:spLocks noChangeArrowheads="1"/>
              </p:cNvSpPr>
              <p:nvPr/>
            </p:nvSpPr>
            <p:spPr bwMode="gray">
              <a:xfrm>
                <a:off x="3484" y="1690"/>
                <a:ext cx="620" cy="418"/>
              </a:xfrm>
              <a:prstGeom prst="rect">
                <a:avLst/>
              </a:prstGeom>
              <a:noFill/>
              <a:ln w="9525" algn="ctr">
                <a:noFill/>
                <a:miter lim="800000"/>
                <a:headEnd/>
                <a:tailEnd/>
              </a:ln>
            </p:spPr>
            <p:txBody>
              <a:bodyPr wrap="none">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a:r>
                  <a:rPr lang="zh-CN" altLang="en-US" sz="2400" b="1">
                    <a:solidFill>
                      <a:srgbClr val="FFFFFF"/>
                    </a:solidFill>
                    <a:latin typeface="黑体" charset="0"/>
                    <a:ea typeface="黑体" charset="0"/>
                    <a:cs typeface="黑体" charset="0"/>
                  </a:rPr>
                  <a:t>开发商</a:t>
                </a:r>
                <a:endParaRPr lang="en-US" altLang="zh-CN" sz="2400" b="1">
                  <a:solidFill>
                    <a:srgbClr val="FFFFFF"/>
                  </a:solidFill>
                  <a:latin typeface="黑体" charset="0"/>
                  <a:ea typeface="黑体" charset="0"/>
                  <a:cs typeface="黑体" charset="0"/>
                </a:endParaRPr>
              </a:p>
              <a:p>
                <a:pPr algn="ctr"/>
                <a:r>
                  <a:rPr lang="zh-CN" altLang="en-US" sz="2400" b="1">
                    <a:solidFill>
                      <a:srgbClr val="FFFFFF"/>
                    </a:solidFill>
                    <a:latin typeface="黑体" charset="0"/>
                    <a:ea typeface="黑体" charset="0"/>
                    <a:cs typeface="黑体" charset="0"/>
                  </a:rPr>
                  <a:t>工程质量</a:t>
                </a:r>
                <a:endParaRPr lang="en-US" altLang="zh-CN" sz="2400" b="1">
                  <a:solidFill>
                    <a:srgbClr val="FFFFFF"/>
                  </a:solidFill>
                  <a:latin typeface="黑体" charset="0"/>
                  <a:ea typeface="黑体" charset="0"/>
                  <a:cs typeface="黑体" charset="0"/>
                </a:endParaRPr>
              </a:p>
            </p:txBody>
          </p:sp>
        </p:grpSp>
        <p:grpSp>
          <p:nvGrpSpPr>
            <p:cNvPr id="25608" name="Group 28"/>
            <p:cNvGrpSpPr>
              <a:grpSpLocks/>
            </p:cNvGrpSpPr>
            <p:nvPr/>
          </p:nvGrpSpPr>
          <p:grpSpPr bwMode="auto">
            <a:xfrm>
              <a:off x="5116513" y="3810000"/>
              <a:ext cx="1893887" cy="1522413"/>
              <a:chOff x="3223" y="2400"/>
              <a:chExt cx="1193" cy="959"/>
            </a:xfrm>
          </p:grpSpPr>
          <p:grpSp>
            <p:nvGrpSpPr>
              <p:cNvPr id="25621" name="Group 29"/>
              <p:cNvGrpSpPr>
                <a:grpSpLocks/>
              </p:cNvGrpSpPr>
              <p:nvPr/>
            </p:nvGrpSpPr>
            <p:grpSpPr bwMode="auto">
              <a:xfrm>
                <a:off x="3223" y="2400"/>
                <a:ext cx="1193" cy="959"/>
                <a:chOff x="3174" y="2656"/>
                <a:chExt cx="1549" cy="1351"/>
              </a:xfrm>
            </p:grpSpPr>
            <p:sp>
              <p:nvSpPr>
                <p:cNvPr id="25623" name="AutoShape 3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5624" name="AutoShape 3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p>
              </p:txBody>
            </p:sp>
            <p:sp>
              <p:nvSpPr>
                <p:cNvPr id="25625" name="AutoShape 32"/>
                <p:cNvSpPr>
                  <a:spLocks noChangeArrowheads="1"/>
                </p:cNvSpPr>
                <p:nvPr/>
              </p:nvSpPr>
              <p:spPr bwMode="gray">
                <a:xfrm>
                  <a:off x="3264" y="2736"/>
                  <a:ext cx="1350" cy="1168"/>
                </a:xfrm>
                <a:prstGeom prst="hexagon">
                  <a:avLst>
                    <a:gd name="adj" fmla="val 28896"/>
                    <a:gd name="vf" fmla="val 115470"/>
                  </a:avLst>
                </a:prstGeom>
                <a:gradFill rotWithShape="1">
                  <a:gsLst>
                    <a:gs pos="0">
                      <a:srgbClr val="245D52"/>
                    </a:gs>
                    <a:gs pos="100000">
                      <a:srgbClr val="4DC9B1"/>
                    </a:gs>
                  </a:gsLst>
                  <a:lin ang="2700000" scaled="1"/>
                </a:gradFill>
                <a:ln w="9525">
                  <a:solidFill>
                    <a:schemeClr val="tx1"/>
                  </a:solidFill>
                  <a:miter lim="800000"/>
                  <a:headEnd/>
                  <a:tailEnd/>
                </a:ln>
              </p:spPr>
              <p:txBody>
                <a:bodyPr wrap="none" anchor="ctr"/>
                <a:lstStyle/>
                <a:p>
                  <a:endParaRPr lang="zh-CN"/>
                </a:p>
              </p:txBody>
            </p:sp>
          </p:grpSp>
          <p:sp>
            <p:nvSpPr>
              <p:cNvPr id="87062" name="Text Box 33"/>
              <p:cNvSpPr txBox="1">
                <a:spLocks noChangeArrowheads="1"/>
              </p:cNvSpPr>
              <p:nvPr/>
            </p:nvSpPr>
            <p:spPr bwMode="gray">
              <a:xfrm>
                <a:off x="3385" y="2611"/>
                <a:ext cx="865" cy="481"/>
              </a:xfrm>
              <a:prstGeom prst="rect">
                <a:avLst/>
              </a:prstGeom>
              <a:noFill/>
              <a:ln w="9525" algn="ctr">
                <a:noFill/>
                <a:miter lim="800000"/>
                <a:headEnd/>
                <a:tailEnd/>
              </a:ln>
            </p:spPr>
            <p:txBody>
              <a:bodyPr wrap="none">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a:r>
                  <a:rPr lang="zh-CN" altLang="en-US" sz="2800">
                    <a:solidFill>
                      <a:srgbClr val="FFFFFF"/>
                    </a:solidFill>
                    <a:latin typeface="黑体" charset="0"/>
                    <a:ea typeface="黑体" charset="0"/>
                    <a:cs typeface="黑体" charset="0"/>
                  </a:rPr>
                  <a:t>物业公司</a:t>
                </a:r>
                <a:endParaRPr lang="en-US" altLang="zh-CN" sz="2800">
                  <a:solidFill>
                    <a:srgbClr val="FFFFFF"/>
                  </a:solidFill>
                  <a:latin typeface="黑体" charset="0"/>
                  <a:ea typeface="黑体" charset="0"/>
                  <a:cs typeface="黑体" charset="0"/>
                </a:endParaRPr>
              </a:p>
              <a:p>
                <a:pPr algn="ctr"/>
                <a:r>
                  <a:rPr lang="zh-CN" altLang="en-US" sz="2800">
                    <a:solidFill>
                      <a:srgbClr val="FFFFFF"/>
                    </a:solidFill>
                    <a:latin typeface="黑体" charset="0"/>
                    <a:ea typeface="黑体" charset="0"/>
                    <a:cs typeface="黑体" charset="0"/>
                  </a:rPr>
                  <a:t>服务不到位</a:t>
                </a:r>
                <a:endParaRPr lang="en-US" altLang="zh-CN" sz="2800">
                  <a:solidFill>
                    <a:srgbClr val="FFFFFF"/>
                  </a:solidFill>
                  <a:latin typeface="黑体" charset="0"/>
                  <a:ea typeface="黑体" charset="0"/>
                  <a:cs typeface="黑体" charset="0"/>
                </a:endParaRPr>
              </a:p>
            </p:txBody>
          </p:sp>
        </p:grpSp>
        <p:grpSp>
          <p:nvGrpSpPr>
            <p:cNvPr id="25609" name="Group 34"/>
            <p:cNvGrpSpPr>
              <a:grpSpLocks/>
            </p:cNvGrpSpPr>
            <p:nvPr/>
          </p:nvGrpSpPr>
          <p:grpSpPr bwMode="auto">
            <a:xfrm>
              <a:off x="2362200" y="3810000"/>
              <a:ext cx="1893888" cy="1522413"/>
              <a:chOff x="1488" y="2400"/>
              <a:chExt cx="1193" cy="959"/>
            </a:xfrm>
          </p:grpSpPr>
          <p:grpSp>
            <p:nvGrpSpPr>
              <p:cNvPr id="25616" name="Group 35"/>
              <p:cNvGrpSpPr>
                <a:grpSpLocks/>
              </p:cNvGrpSpPr>
              <p:nvPr/>
            </p:nvGrpSpPr>
            <p:grpSpPr bwMode="auto">
              <a:xfrm>
                <a:off x="1488" y="2400"/>
                <a:ext cx="1193" cy="959"/>
                <a:chOff x="3174" y="2656"/>
                <a:chExt cx="1549" cy="1351"/>
              </a:xfrm>
            </p:grpSpPr>
            <p:sp>
              <p:nvSpPr>
                <p:cNvPr id="25618" name="AutoShape 36"/>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5619" name="AutoShape 37"/>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p>
              </p:txBody>
            </p:sp>
            <p:sp>
              <p:nvSpPr>
                <p:cNvPr id="25620" name="AutoShape 38"/>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2F5E"/>
                    </a:gs>
                  </a:gsLst>
                  <a:lin ang="5400000" scaled="1"/>
                </a:gradFill>
                <a:ln w="9525">
                  <a:solidFill>
                    <a:schemeClr val="tx1"/>
                  </a:solidFill>
                  <a:miter lim="800000"/>
                  <a:headEnd/>
                  <a:tailEnd/>
                </a:ln>
              </p:spPr>
              <p:txBody>
                <a:bodyPr wrap="none" anchor="ctr"/>
                <a:lstStyle/>
                <a:p>
                  <a:endParaRPr lang="zh-CN"/>
                </a:p>
              </p:txBody>
            </p:sp>
          </p:grpSp>
          <p:sp>
            <p:nvSpPr>
              <p:cNvPr id="87057" name="Text Box 39"/>
              <p:cNvSpPr txBox="1">
                <a:spLocks noChangeArrowheads="1"/>
              </p:cNvSpPr>
              <p:nvPr/>
            </p:nvSpPr>
            <p:spPr bwMode="gray">
              <a:xfrm>
                <a:off x="1721" y="2573"/>
                <a:ext cx="708" cy="482"/>
              </a:xfrm>
              <a:prstGeom prst="rect">
                <a:avLst/>
              </a:prstGeom>
              <a:noFill/>
              <a:ln w="9525" algn="ctr">
                <a:noFill/>
                <a:miter lim="800000"/>
                <a:headEnd/>
                <a:tailEnd/>
              </a:ln>
            </p:spPr>
            <p:txBody>
              <a:bodyPr wrap="none">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a:r>
                  <a:rPr lang="zh-CN" altLang="en-US" sz="2800">
                    <a:solidFill>
                      <a:srgbClr val="FFFFFF"/>
                    </a:solidFill>
                    <a:latin typeface="黑体" charset="0"/>
                    <a:ea typeface="黑体" charset="0"/>
                    <a:cs typeface="黑体" charset="0"/>
                  </a:rPr>
                  <a:t>业主</a:t>
                </a:r>
                <a:endParaRPr lang="en-US" altLang="zh-CN" sz="2800">
                  <a:solidFill>
                    <a:srgbClr val="FFFFFF"/>
                  </a:solidFill>
                  <a:latin typeface="黑体" charset="0"/>
                  <a:ea typeface="黑体" charset="0"/>
                  <a:cs typeface="黑体" charset="0"/>
                </a:endParaRPr>
              </a:p>
              <a:p>
                <a:pPr algn="ctr"/>
                <a:r>
                  <a:rPr lang="zh-CN" altLang="en-US" sz="2800">
                    <a:solidFill>
                      <a:srgbClr val="FFFFFF"/>
                    </a:solidFill>
                    <a:latin typeface="黑体" charset="0"/>
                    <a:ea typeface="黑体" charset="0"/>
                    <a:cs typeface="黑体" charset="0"/>
                  </a:rPr>
                  <a:t>恶意欠费</a:t>
                </a:r>
                <a:endParaRPr lang="en-US" altLang="zh-CN" sz="2800">
                  <a:solidFill>
                    <a:srgbClr val="FFFFFF"/>
                  </a:solidFill>
                  <a:latin typeface="黑体" charset="0"/>
                  <a:ea typeface="黑体" charset="0"/>
                  <a:cs typeface="黑体" charset="0"/>
                </a:endParaRPr>
              </a:p>
            </p:txBody>
          </p:sp>
        </p:grpSp>
        <p:grpSp>
          <p:nvGrpSpPr>
            <p:cNvPr id="25610" name="Group 40"/>
            <p:cNvGrpSpPr>
              <a:grpSpLocks/>
            </p:cNvGrpSpPr>
            <p:nvPr/>
          </p:nvGrpSpPr>
          <p:grpSpPr bwMode="auto">
            <a:xfrm>
              <a:off x="3740150" y="4573588"/>
              <a:ext cx="1892300" cy="1522412"/>
              <a:chOff x="2356" y="2881"/>
              <a:chExt cx="1192" cy="959"/>
            </a:xfrm>
          </p:grpSpPr>
          <p:grpSp>
            <p:nvGrpSpPr>
              <p:cNvPr id="25611" name="Group 41"/>
              <p:cNvGrpSpPr>
                <a:grpSpLocks/>
              </p:cNvGrpSpPr>
              <p:nvPr/>
            </p:nvGrpSpPr>
            <p:grpSpPr bwMode="auto">
              <a:xfrm>
                <a:off x="2356" y="2881"/>
                <a:ext cx="1192" cy="959"/>
                <a:chOff x="3174" y="2656"/>
                <a:chExt cx="1549" cy="1351"/>
              </a:xfrm>
            </p:grpSpPr>
            <p:sp>
              <p:nvSpPr>
                <p:cNvPr id="25613" name="AutoShape 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25614" name="AutoShape 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p>
              </p:txBody>
            </p:sp>
            <p:sp>
              <p:nvSpPr>
                <p:cNvPr id="25615" name="AutoShape 44"/>
                <p:cNvSpPr>
                  <a:spLocks noChangeArrowheads="1"/>
                </p:cNvSpPr>
                <p:nvPr/>
              </p:nvSpPr>
              <p:spPr bwMode="gray">
                <a:xfrm>
                  <a:off x="3264" y="2736"/>
                  <a:ext cx="1350" cy="1168"/>
                </a:xfrm>
                <a:prstGeom prst="hexagon">
                  <a:avLst>
                    <a:gd name="adj" fmla="val 28896"/>
                    <a:gd name="vf" fmla="val 115470"/>
                  </a:avLst>
                </a:prstGeom>
                <a:gradFill rotWithShape="1">
                  <a:gsLst>
                    <a:gs pos="0">
                      <a:srgbClr val="584F25"/>
                    </a:gs>
                    <a:gs pos="100000">
                      <a:srgbClr val="BFAA4F"/>
                    </a:gs>
                  </a:gsLst>
                  <a:lin ang="2700000" scaled="1"/>
                </a:gradFill>
                <a:ln w="9525">
                  <a:solidFill>
                    <a:schemeClr val="tx1"/>
                  </a:solidFill>
                  <a:miter lim="800000"/>
                  <a:headEnd/>
                  <a:tailEnd/>
                </a:ln>
              </p:spPr>
              <p:txBody>
                <a:bodyPr wrap="none" anchor="ctr"/>
                <a:lstStyle/>
                <a:p>
                  <a:endParaRPr lang="zh-CN"/>
                </a:p>
              </p:txBody>
            </p:sp>
          </p:grpSp>
          <p:sp>
            <p:nvSpPr>
              <p:cNvPr id="87052" name="Text Box 45"/>
              <p:cNvSpPr txBox="1">
                <a:spLocks noChangeArrowheads="1"/>
              </p:cNvSpPr>
              <p:nvPr/>
            </p:nvSpPr>
            <p:spPr bwMode="gray">
              <a:xfrm>
                <a:off x="2519" y="3110"/>
                <a:ext cx="865" cy="482"/>
              </a:xfrm>
              <a:prstGeom prst="rect">
                <a:avLst/>
              </a:prstGeom>
              <a:noFill/>
              <a:ln w="9525" algn="ctr">
                <a:noFill/>
                <a:miter lim="800000"/>
                <a:headEnd/>
                <a:tailEnd/>
              </a:ln>
            </p:spPr>
            <p:txBody>
              <a:bodyPr wrap="none">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a:r>
                  <a:rPr lang="zh-CN" altLang="en-US" sz="2800">
                    <a:solidFill>
                      <a:srgbClr val="FFFFFF"/>
                    </a:solidFill>
                    <a:latin typeface="黑体" charset="0"/>
                    <a:ea typeface="黑体" charset="0"/>
                    <a:cs typeface="黑体" charset="0"/>
                  </a:rPr>
                  <a:t>法律、法规</a:t>
                </a:r>
                <a:endParaRPr lang="en-US" altLang="zh-CN" sz="2800">
                  <a:solidFill>
                    <a:srgbClr val="FFFFFF"/>
                  </a:solidFill>
                  <a:latin typeface="黑体" charset="0"/>
                  <a:ea typeface="黑体" charset="0"/>
                  <a:cs typeface="黑体" charset="0"/>
                </a:endParaRPr>
              </a:p>
              <a:p>
                <a:pPr algn="ctr"/>
                <a:r>
                  <a:rPr lang="zh-CN" altLang="en-US" sz="2800">
                    <a:solidFill>
                      <a:srgbClr val="FFFFFF"/>
                    </a:solidFill>
                    <a:latin typeface="黑体" charset="0"/>
                    <a:ea typeface="黑体" charset="0"/>
                    <a:cs typeface="黑体" charset="0"/>
                  </a:rPr>
                  <a:t>不完善</a:t>
                </a:r>
                <a:endParaRPr lang="en-US" altLang="zh-CN" sz="2800">
                  <a:solidFill>
                    <a:srgbClr val="FFFFFF"/>
                  </a:solidFill>
                  <a:latin typeface="黑体" charset="0"/>
                  <a:ea typeface="黑体" charset="0"/>
                  <a:cs typeface="黑体" charset="0"/>
                </a:endParaRPr>
              </a:p>
            </p:txBody>
          </p:sp>
        </p:grpSp>
      </p:grpSp>
    </p:spTree>
    <p:extLst>
      <p:ext uri="{BB962C8B-B14F-4D97-AF65-F5344CB8AC3E}">
        <p14:creationId xmlns:p14="http://schemas.microsoft.com/office/powerpoint/2010/main" val="3525269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2743199" y="1744639"/>
            <a:ext cx="4080681" cy="4373563"/>
          </a:xfrm>
        </p:spPr>
        <p:txBody>
          <a:bodyPr/>
          <a:lstStyle/>
          <a:p>
            <a:pPr eaLnBrk="1" hangingPunct="1">
              <a:buFontTx/>
              <a:buNone/>
            </a:pPr>
            <a:r>
              <a:rPr lang="zh-CN" altLang="en-US" dirty="0">
                <a:solidFill>
                  <a:srgbClr val="FF0000"/>
                </a:solidFill>
                <a:latin typeface="Times New Roman" charset="0"/>
                <a:ea typeface="黑体" charset="0"/>
              </a:rPr>
              <a:t>关键：</a:t>
            </a:r>
            <a:endParaRPr lang="en-US" altLang="zh-CN" dirty="0">
              <a:solidFill>
                <a:srgbClr val="FF0000"/>
              </a:solidFill>
              <a:latin typeface="Times New Roman" charset="0"/>
              <a:ea typeface="黑体" charset="0"/>
            </a:endParaRPr>
          </a:p>
          <a:p>
            <a:pPr eaLnBrk="1" hangingPunct="1">
              <a:buFontTx/>
              <a:buNone/>
            </a:pPr>
            <a:endParaRPr lang="en-US" altLang="zh-CN" dirty="0">
              <a:solidFill>
                <a:srgbClr val="FF0000"/>
              </a:solidFill>
              <a:latin typeface="Times New Roman" charset="0"/>
              <a:ea typeface="黑体" charset="0"/>
            </a:endParaRPr>
          </a:p>
          <a:p>
            <a:pPr eaLnBrk="1" hangingPunct="1">
              <a:buFontTx/>
              <a:buNone/>
            </a:pPr>
            <a:r>
              <a:rPr lang="en-US" altLang="zh-CN" dirty="0">
                <a:solidFill>
                  <a:srgbClr val="FF0000"/>
                </a:solidFill>
                <a:latin typeface="Times New Roman" charset="0"/>
                <a:ea typeface="黑体" charset="0"/>
              </a:rPr>
              <a:t>        </a:t>
            </a:r>
            <a:r>
              <a:rPr lang="zh-CN" altLang="en-US" dirty="0">
                <a:solidFill>
                  <a:srgbClr val="FF0000"/>
                </a:solidFill>
                <a:latin typeface="Times New Roman" charset="0"/>
                <a:ea typeface="黑体" charset="0"/>
              </a:rPr>
              <a:t>服务不到位！！！</a:t>
            </a:r>
            <a:endParaRPr lang="zh-CN" dirty="0">
              <a:solidFill>
                <a:srgbClr val="FF0000"/>
              </a:solidFill>
              <a:latin typeface="Times New Roman" charset="0"/>
              <a:ea typeface="黑体" charset="0"/>
            </a:endParaRPr>
          </a:p>
        </p:txBody>
      </p:sp>
    </p:spTree>
    <p:extLst>
      <p:ext uri="{BB962C8B-B14F-4D97-AF65-F5344CB8AC3E}">
        <p14:creationId xmlns:p14="http://schemas.microsoft.com/office/powerpoint/2010/main" val="277782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页脚占位符 2"/>
          <p:cNvSpPr txBox="1">
            <a:spLocks noGrp="1"/>
          </p:cNvSpPr>
          <p:nvPr/>
        </p:nvSpPr>
        <p:spPr bwMode="auto">
          <a:xfrm>
            <a:off x="7046913" y="6381750"/>
            <a:ext cx="2133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en-US" altLang="zh-CN"/>
              <a:t>   </a:t>
            </a:r>
          </a:p>
          <a:p>
            <a:pPr eaLnBrk="1" hangingPunct="1"/>
            <a:r>
              <a:rPr lang="en-US" altLang="zh-CN"/>
              <a:t>   </a:t>
            </a:r>
          </a:p>
        </p:txBody>
      </p:sp>
      <p:grpSp>
        <p:nvGrpSpPr>
          <p:cNvPr id="27651" name="组合 21"/>
          <p:cNvGrpSpPr>
            <a:grpSpLocks/>
          </p:cNvGrpSpPr>
          <p:nvPr/>
        </p:nvGrpSpPr>
        <p:grpSpPr bwMode="auto">
          <a:xfrm>
            <a:off x="665163" y="2667000"/>
            <a:ext cx="8478837" cy="1209675"/>
            <a:chOff x="701675" y="4149725"/>
            <a:chExt cx="8478838" cy="1209675"/>
          </a:xfrm>
        </p:grpSpPr>
        <p:sp>
          <p:nvSpPr>
            <p:cNvPr id="679951" name="AutoShape 15"/>
            <p:cNvSpPr>
              <a:spLocks noChangeArrowheads="1"/>
            </p:cNvSpPr>
            <p:nvPr/>
          </p:nvSpPr>
          <p:spPr bwMode="auto">
            <a:xfrm>
              <a:off x="1749425" y="4360863"/>
              <a:ext cx="7431088" cy="828675"/>
            </a:xfrm>
            <a:prstGeom prst="roundRect">
              <a:avLst>
                <a:gd name="adj" fmla="val 12963"/>
              </a:avLst>
            </a:prstGeom>
            <a:gradFill rotWithShape="1">
              <a:gsLst>
                <a:gs pos="0">
                  <a:srgbClr val="00003E">
                    <a:gamma/>
                    <a:tint val="63137"/>
                    <a:invGamma/>
                    <a:alpha val="0"/>
                  </a:srgbClr>
                </a:gs>
                <a:gs pos="50000">
                  <a:srgbClr val="00003E">
                    <a:alpha val="80000"/>
                  </a:srgbClr>
                </a:gs>
                <a:gs pos="100000">
                  <a:srgbClr val="00003E">
                    <a:gamma/>
                    <a:tint val="63137"/>
                    <a:invGamma/>
                    <a:alpha val="0"/>
                  </a:srgbClr>
                </a:gs>
              </a:gsLst>
              <a:lin ang="0" scaled="1"/>
            </a:gradFill>
            <a:ln w="9525" algn="ctr">
              <a:noFill/>
              <a:round/>
              <a:headEnd/>
              <a:tailEnd/>
            </a:ln>
            <a:effectLst/>
          </p:spPr>
          <p:txBody>
            <a:bodyPr wrap="none" anchor="ctr"/>
            <a:lstStyle/>
            <a:p>
              <a:pPr algn="l">
                <a:defRPr/>
              </a:pPr>
              <a:endParaRPr lang="zh-CN" altLang="en-US" dirty="0">
                <a:latin typeface="Times New Roman" pitchFamily="18" charset="0"/>
                <a:ea typeface="宋体" pitchFamily="2" charset="-122"/>
                <a:cs typeface="+mn-cs"/>
              </a:endParaRPr>
            </a:p>
          </p:txBody>
        </p:sp>
        <p:sp>
          <p:nvSpPr>
            <p:cNvPr id="27655" name="AutoShape 16"/>
            <p:cNvSpPr>
              <a:spLocks noChangeArrowheads="1"/>
            </p:cNvSpPr>
            <p:nvPr/>
          </p:nvSpPr>
          <p:spPr bwMode="auto">
            <a:xfrm>
              <a:off x="1397000" y="5148263"/>
              <a:ext cx="7623175" cy="42862"/>
            </a:xfrm>
            <a:prstGeom prst="roundRect">
              <a:avLst>
                <a:gd name="adj" fmla="val 12963"/>
              </a:avLst>
            </a:prstGeom>
            <a:gradFill rotWithShape="1">
              <a:gsLst>
                <a:gs pos="0">
                  <a:srgbClr val="AEF2F4"/>
                </a:gs>
                <a:gs pos="100000">
                  <a:srgbClr val="C4F6F7">
                    <a:alpha val="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zh-CN"/>
            </a:p>
          </p:txBody>
        </p:sp>
        <p:sp>
          <p:nvSpPr>
            <p:cNvPr id="27656" name="AutoShape 17"/>
            <p:cNvSpPr>
              <a:spLocks noChangeArrowheads="1"/>
            </p:cNvSpPr>
            <p:nvPr/>
          </p:nvSpPr>
          <p:spPr bwMode="auto">
            <a:xfrm>
              <a:off x="1397000" y="4356100"/>
              <a:ext cx="7623175" cy="42863"/>
            </a:xfrm>
            <a:prstGeom prst="roundRect">
              <a:avLst>
                <a:gd name="adj" fmla="val 12963"/>
              </a:avLst>
            </a:prstGeom>
            <a:gradFill rotWithShape="1">
              <a:gsLst>
                <a:gs pos="0">
                  <a:srgbClr val="AEF2F4"/>
                </a:gs>
                <a:gs pos="100000">
                  <a:srgbClr val="C4F6F7">
                    <a:alpha val="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zh-CN"/>
            </a:p>
          </p:txBody>
        </p:sp>
        <p:pic>
          <p:nvPicPr>
            <p:cNvPr id="27657" name="Picture 18" descr="speec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4149725"/>
              <a:ext cx="1168400"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8" name="Text Box 19"/>
            <p:cNvSpPr txBox="1">
              <a:spLocks noChangeArrowheads="1"/>
            </p:cNvSpPr>
            <p:nvPr/>
          </p:nvSpPr>
          <p:spPr bwMode="auto">
            <a:xfrm>
              <a:off x="2398713" y="4454525"/>
              <a:ext cx="510909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eaLnBrk="1" latinLnBrk="1" hangingPunct="1"/>
              <a:r>
                <a:rPr lang="zh-CN" altLang="en-US" sz="3200">
                  <a:latin typeface="黑体" charset="0"/>
                  <a:ea typeface="黑体" charset="0"/>
                  <a:cs typeface="HY헤드라인M" charset="0"/>
                </a:rPr>
                <a:t>物业管理费催收方法和技巧</a:t>
              </a:r>
              <a:endParaRPr lang="en-US" altLang="ko-KR" sz="3200">
                <a:latin typeface="黑体" charset="0"/>
                <a:ea typeface="黑体" charset="0"/>
                <a:cs typeface="HY헤드라인M" charset="0"/>
              </a:endParaRPr>
            </a:p>
          </p:txBody>
        </p:sp>
        <p:sp>
          <p:nvSpPr>
            <p:cNvPr id="11285" name="Text Box 20"/>
            <p:cNvSpPr txBox="1">
              <a:spLocks noChangeArrowheads="1"/>
            </p:cNvSpPr>
            <p:nvPr/>
          </p:nvSpPr>
          <p:spPr bwMode="auto">
            <a:xfrm>
              <a:off x="738187" y="4365625"/>
              <a:ext cx="971550" cy="830263"/>
            </a:xfrm>
            <a:prstGeom prst="rect">
              <a:avLst/>
            </a:prstGeom>
            <a:noFill/>
            <a:ln w="9525">
              <a:noFill/>
              <a:miter lim="800000"/>
              <a:headEnd/>
              <a:tailEnd/>
            </a:ln>
            <a:effectLst>
              <a:outerShdw dist="17961" dir="2700000" algn="ctr" rotWithShape="0">
                <a:schemeClr val="bg1">
                  <a:alpha val="50000"/>
                </a:schemeClr>
              </a:outerShdw>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eaLnBrk="1" latinLnBrk="1" hangingPunct="1"/>
              <a:r>
                <a:rPr lang="en-US" altLang="ko-KR" sz="4800" b="1" i="1">
                  <a:ea typeface="Gulim" charset="0"/>
                  <a:cs typeface="Gulim" charset="0"/>
                </a:rPr>
                <a:t>V</a:t>
              </a:r>
              <a:endParaRPr lang="ko-KR" altLang="en-US" sz="4800" b="1" i="1">
                <a:ea typeface="Gulim" charset="0"/>
                <a:cs typeface="Gulim" charset="0"/>
              </a:endParaRPr>
            </a:p>
          </p:txBody>
        </p:sp>
      </p:grpSp>
    </p:spTree>
    <p:extLst>
      <p:ext uri="{BB962C8B-B14F-4D97-AF65-F5344CB8AC3E}">
        <p14:creationId xmlns:p14="http://schemas.microsoft.com/office/powerpoint/2010/main" val="3422229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hidden="1"/>
          <p:cNvSpPr>
            <a:spLocks noGrp="1" noChangeArrowheads="1"/>
          </p:cNvSpPr>
          <p:nvPr>
            <p:ph type="title"/>
          </p:nvPr>
        </p:nvSpPr>
        <p:spPr/>
        <p:txBody>
          <a:bodyPr/>
          <a:lstStyle/>
          <a:p>
            <a:pPr eaLnBrk="1" hangingPunct="1"/>
            <a:endParaRPr lang="zh-CN">
              <a:latin typeface="Times New Roman" charset="0"/>
              <a:ea typeface="黑体" charset="0"/>
            </a:endParaRPr>
          </a:p>
        </p:txBody>
      </p:sp>
      <p:sp>
        <p:nvSpPr>
          <p:cNvPr id="28675" name="Rectangle 3" descr="单个小人4"/>
          <p:cNvSpPr>
            <a:spLocks noGrp="1" noChangeAspect="1" noChangeArrowheads="1"/>
          </p:cNvSpPr>
          <p:nvPr isPhoto="1"/>
        </p:nvSpPr>
        <p:spPr bwMode="auto">
          <a:xfrm>
            <a:off x="838200" y="1981200"/>
            <a:ext cx="2743200" cy="3429000"/>
          </a:xfrm>
          <a:prstGeom prst="rect">
            <a:avLst/>
          </a:prstGeom>
          <a:blipFill dpi="0" rotWithShape="1">
            <a:blip r:embed="rId2"/>
            <a:srcRect/>
            <a:stretch>
              <a:fillRect/>
            </a:stretch>
          </a:blipFill>
          <a:ln w="9525">
            <a:solidFill>
              <a:schemeClr val="tx1"/>
            </a:solidFill>
            <a:miter lim="800000"/>
            <a:headEnd/>
            <a:tailEnd/>
          </a:ln>
        </p:spPr>
        <p:txBody>
          <a:bodyPr/>
          <a:lstStyle/>
          <a:p>
            <a:endParaRPr lang="zh-CN" altLang="en-US">
              <a:latin typeface="Calibri" charset="0"/>
            </a:endParaRPr>
          </a:p>
        </p:txBody>
      </p:sp>
      <p:sp>
        <p:nvSpPr>
          <p:cNvPr id="28676" name="TextBox 4"/>
          <p:cNvSpPr txBox="1">
            <a:spLocks noChangeArrowheads="1"/>
          </p:cNvSpPr>
          <p:nvPr/>
        </p:nvSpPr>
        <p:spPr bwMode="auto">
          <a:xfrm>
            <a:off x="3810000" y="2895600"/>
            <a:ext cx="38719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zh-CN" altLang="en-US" sz="5400" b="1">
                <a:solidFill>
                  <a:srgbClr val="FFC000"/>
                </a:solidFill>
                <a:latin typeface="华文新魏" charset="0"/>
                <a:ea typeface="华文新魏" charset="0"/>
                <a:cs typeface="华文新魏" charset="0"/>
              </a:rPr>
              <a:t>你有何妙招？</a:t>
            </a:r>
          </a:p>
        </p:txBody>
      </p:sp>
    </p:spTree>
    <p:extLst>
      <p:ext uri="{BB962C8B-B14F-4D97-AF65-F5344CB8AC3E}">
        <p14:creationId xmlns:p14="http://schemas.microsoft.com/office/powerpoint/2010/main" val="132853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9"/>
          <p:cNvSpPr txBox="1">
            <a:spLocks noChangeArrowheads="1"/>
          </p:cNvSpPr>
          <p:nvPr/>
        </p:nvSpPr>
        <p:spPr bwMode="auto">
          <a:xfrm>
            <a:off x="609600" y="1295400"/>
            <a:ext cx="7848600" cy="369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lnSpc>
                <a:spcPct val="150000"/>
              </a:lnSpc>
              <a:spcBef>
                <a:spcPct val="50000"/>
              </a:spcBef>
            </a:pPr>
            <a:r>
              <a:rPr lang="en-US" altLang="zh-CN" sz="1800" b="1">
                <a:solidFill>
                  <a:srgbClr val="0070C0"/>
                </a:solidFill>
                <a:latin typeface="宋体" charset="0"/>
              </a:rPr>
              <a:t>1</a:t>
            </a:r>
            <a:r>
              <a:rPr lang="zh-CN" altLang="en-US" sz="1800" b="1">
                <a:solidFill>
                  <a:srgbClr val="0070C0"/>
                </a:solidFill>
                <a:latin typeface="宋体" charset="0"/>
              </a:rPr>
              <a:t>、 在日常物管费缴纳过程中，业主常常会因为工作繁忙、人在外地、返修整改、久未出租</a:t>
            </a:r>
            <a:r>
              <a:rPr lang="en-US" altLang="zh-CN" sz="1800" b="1">
                <a:solidFill>
                  <a:srgbClr val="0070C0"/>
                </a:solidFill>
                <a:latin typeface="宋体" charset="0"/>
              </a:rPr>
              <a:t>……</a:t>
            </a:r>
            <a:r>
              <a:rPr lang="zh-CN" altLang="en-US" sz="1800" b="1">
                <a:solidFill>
                  <a:srgbClr val="0070C0"/>
                </a:solidFill>
                <a:latin typeface="宋体" charset="0"/>
              </a:rPr>
              <a:t>等各种原因迟交、甚至拒缴物管费。为了维持物业的正常运作，保障公司的合法权益，“催费”便成为必不可少的工作。</a:t>
            </a:r>
          </a:p>
          <a:p>
            <a:pPr algn="l" eaLnBrk="1" hangingPunct="1">
              <a:lnSpc>
                <a:spcPct val="150000"/>
              </a:lnSpc>
              <a:spcBef>
                <a:spcPct val="50000"/>
              </a:spcBef>
            </a:pPr>
            <a:r>
              <a:rPr lang="en-US" altLang="zh-CN" sz="1800" b="1">
                <a:solidFill>
                  <a:srgbClr val="0070C0"/>
                </a:solidFill>
                <a:latin typeface="宋体" charset="0"/>
              </a:rPr>
              <a:t>2</a:t>
            </a:r>
            <a:r>
              <a:rPr lang="zh-CN" altLang="en-US" sz="1800" b="1">
                <a:solidFill>
                  <a:srgbClr val="0070C0"/>
                </a:solidFill>
                <a:latin typeface="宋体" charset="0"/>
              </a:rPr>
              <a:t>、 本宝典是通过在日常催费工作中的不断尝试和总结编写而成的催费妙招。招与招之间可单独使用，亦可根据不同业主、不同情况据实搭配使用。选择招数时应按先必做后自选、先个人后全体、先私人后正式的原进行。</a:t>
            </a:r>
          </a:p>
          <a:p>
            <a:pPr algn="l" eaLnBrk="1" hangingPunct="1">
              <a:lnSpc>
                <a:spcPct val="150000"/>
              </a:lnSpc>
              <a:spcBef>
                <a:spcPct val="50000"/>
              </a:spcBef>
            </a:pPr>
            <a:r>
              <a:rPr lang="en-US" altLang="zh-CN" sz="1800" b="1">
                <a:solidFill>
                  <a:srgbClr val="0070C0"/>
                </a:solidFill>
                <a:latin typeface="宋体" charset="0"/>
              </a:rPr>
              <a:t>3</a:t>
            </a:r>
            <a:r>
              <a:rPr lang="zh-CN" altLang="en-US" sz="1800" b="1">
                <a:solidFill>
                  <a:srgbClr val="0070C0"/>
                </a:solidFill>
                <a:latin typeface="宋体" charset="0"/>
              </a:rPr>
              <a:t>、 重点说明：本宝典所言“催费”一定是基于所有物业服务均达标的前提下进行的，切不可只“催费”无“服务”。</a:t>
            </a:r>
          </a:p>
        </p:txBody>
      </p:sp>
      <p:sp>
        <p:nvSpPr>
          <p:cNvPr id="29699" name="Text Box 10"/>
          <p:cNvSpPr txBox="1">
            <a:spLocks noChangeArrowheads="1"/>
          </p:cNvSpPr>
          <p:nvPr/>
        </p:nvSpPr>
        <p:spPr bwMode="auto">
          <a:xfrm>
            <a:off x="0" y="188913"/>
            <a:ext cx="828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spcBef>
                <a:spcPct val="50000"/>
              </a:spcBef>
            </a:pPr>
            <a:r>
              <a:rPr lang="en-US" altLang="zh-CN" b="1">
                <a:ea typeface="隶书" charset="0"/>
                <a:cs typeface="隶书" charset="0"/>
              </a:rPr>
              <a:t>        </a:t>
            </a:r>
            <a:r>
              <a:rPr lang="zh-CN" altLang="en-US" sz="3200" b="1">
                <a:solidFill>
                  <a:srgbClr val="FFC000"/>
                </a:solidFill>
                <a:ea typeface="隶书" charset="0"/>
                <a:cs typeface="隶书" charset="0"/>
              </a:rPr>
              <a:t>前   言</a:t>
            </a:r>
          </a:p>
        </p:txBody>
      </p:sp>
    </p:spTree>
    <p:extLst>
      <p:ext uri="{BB962C8B-B14F-4D97-AF65-F5344CB8AC3E}">
        <p14:creationId xmlns:p14="http://schemas.microsoft.com/office/powerpoint/2010/main" val="3682504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491" name="Group 435"/>
          <p:cNvGraphicFramePr>
            <a:graphicFrameLocks noGrp="1"/>
          </p:cNvGraphicFramePr>
          <p:nvPr/>
        </p:nvGraphicFramePr>
        <p:xfrm>
          <a:off x="468313" y="1196975"/>
          <a:ext cx="7920037" cy="1438276"/>
        </p:xfrm>
        <a:graphic>
          <a:graphicData uri="http://schemas.openxmlformats.org/drawingml/2006/table">
            <a:tbl>
              <a:tblPr/>
              <a:tblGrid>
                <a:gridCol w="446087">
                  <a:extLst>
                    <a:ext uri="{9D8B030D-6E8A-4147-A177-3AD203B41FA5}">
                      <a16:colId xmlns:a16="http://schemas.microsoft.com/office/drawing/2014/main" val="20000"/>
                    </a:ext>
                  </a:extLst>
                </a:gridCol>
                <a:gridCol w="920750">
                  <a:extLst>
                    <a:ext uri="{9D8B030D-6E8A-4147-A177-3AD203B41FA5}">
                      <a16:colId xmlns:a16="http://schemas.microsoft.com/office/drawing/2014/main" val="20001"/>
                    </a:ext>
                  </a:extLst>
                </a:gridCol>
                <a:gridCol w="865188">
                  <a:extLst>
                    <a:ext uri="{9D8B030D-6E8A-4147-A177-3AD203B41FA5}">
                      <a16:colId xmlns:a16="http://schemas.microsoft.com/office/drawing/2014/main" val="20002"/>
                    </a:ext>
                  </a:extLst>
                </a:gridCol>
                <a:gridCol w="728662">
                  <a:extLst>
                    <a:ext uri="{9D8B030D-6E8A-4147-A177-3AD203B41FA5}">
                      <a16:colId xmlns:a16="http://schemas.microsoft.com/office/drawing/2014/main" val="20003"/>
                    </a:ext>
                  </a:extLst>
                </a:gridCol>
                <a:gridCol w="782638">
                  <a:extLst>
                    <a:ext uri="{9D8B030D-6E8A-4147-A177-3AD203B41FA5}">
                      <a16:colId xmlns:a16="http://schemas.microsoft.com/office/drawing/2014/main" val="20004"/>
                    </a:ext>
                  </a:extLst>
                </a:gridCol>
                <a:gridCol w="865187">
                  <a:extLst>
                    <a:ext uri="{9D8B030D-6E8A-4147-A177-3AD203B41FA5}">
                      <a16:colId xmlns:a16="http://schemas.microsoft.com/office/drawing/2014/main" val="20005"/>
                    </a:ext>
                  </a:extLst>
                </a:gridCol>
                <a:gridCol w="863600">
                  <a:extLst>
                    <a:ext uri="{9D8B030D-6E8A-4147-A177-3AD203B41FA5}">
                      <a16:colId xmlns:a16="http://schemas.microsoft.com/office/drawing/2014/main" val="20006"/>
                    </a:ext>
                  </a:extLst>
                </a:gridCol>
                <a:gridCol w="1008063">
                  <a:extLst>
                    <a:ext uri="{9D8B030D-6E8A-4147-A177-3AD203B41FA5}">
                      <a16:colId xmlns:a16="http://schemas.microsoft.com/office/drawing/2014/main" val="20007"/>
                    </a:ext>
                  </a:extLst>
                </a:gridCol>
                <a:gridCol w="785812">
                  <a:extLst>
                    <a:ext uri="{9D8B030D-6E8A-4147-A177-3AD203B41FA5}">
                      <a16:colId xmlns:a16="http://schemas.microsoft.com/office/drawing/2014/main" val="20008"/>
                    </a:ext>
                  </a:extLst>
                </a:gridCol>
                <a:gridCol w="654050">
                  <a:extLst>
                    <a:ext uri="{9D8B030D-6E8A-4147-A177-3AD203B41FA5}">
                      <a16:colId xmlns:a16="http://schemas.microsoft.com/office/drawing/2014/main" val="20009"/>
                    </a:ext>
                  </a:extLst>
                </a:gridCol>
              </a:tblGrid>
              <a:tr h="401638">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宋体" charset="0"/>
                          <a:ea typeface="宋体" charset="0"/>
                          <a:cs typeface="宋体" charset="0"/>
                        </a:rPr>
                        <a:t>招数</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宋体" charset="0"/>
                          <a:ea typeface="宋体" charset="0"/>
                          <a:cs typeface="宋体" charset="0"/>
                        </a:rPr>
                        <a:t>必达招数</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宋体" charset="0"/>
                          <a:ea typeface="宋体" charset="0"/>
                          <a:cs typeface="宋体" charset="0"/>
                        </a:rPr>
                        <a:t>自选招数</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宋体" charset="0"/>
                          <a:ea typeface="宋体" charset="0"/>
                          <a:cs typeface="宋体" charset="0"/>
                        </a:rPr>
                        <a:t>法律招数</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hMerge="1">
                  <a:txBody>
                    <a:bodyPr/>
                    <a:lstStyle/>
                    <a:p>
                      <a:endParaRPr lang="zh-CN" altLang="en-US"/>
                    </a:p>
                  </a:txBody>
                  <a:tcPr/>
                </a:tc>
                <a:extLst>
                  <a:ext uri="{0D108BD9-81ED-4DB2-BD59-A6C34878D82A}">
                    <a16:rowId xmlns:a16="http://schemas.microsoft.com/office/drawing/2014/main" val="10000"/>
                  </a:ext>
                </a:extLst>
              </a:tr>
              <a:tr h="461963">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574675">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chemeClr val="tx1"/>
                          </a:solidFill>
                          <a:effectLst/>
                          <a:latin typeface="宋体" charset="0"/>
                          <a:ea typeface="宋体" charset="0"/>
                          <a:cs typeface="宋体" charset="0"/>
                        </a:rPr>
                        <a:t>适时提醒</a:t>
                      </a:r>
                      <a:endParaRPr kumimoji="0" lang="zh-CN" altLang="en-US"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chemeClr val="tx1"/>
                          </a:solidFill>
                          <a:effectLst/>
                          <a:latin typeface="宋体" charset="0"/>
                          <a:ea typeface="宋体" charset="0"/>
                          <a:cs typeface="宋体" charset="0"/>
                        </a:rPr>
                        <a:t>断其后路</a:t>
                      </a:r>
                      <a:endParaRPr kumimoji="0" lang="zh-CN" altLang="en-US"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chemeClr val="tx1"/>
                          </a:solidFill>
                          <a:effectLst/>
                          <a:latin typeface="宋体" charset="0"/>
                          <a:ea typeface="宋体" charset="0"/>
                          <a:cs typeface="宋体" charset="0"/>
                        </a:rPr>
                        <a:t>苦肉计</a:t>
                      </a:r>
                      <a:endParaRPr kumimoji="0" lang="zh-CN" altLang="en-US"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chemeClr val="tx1"/>
                          </a:solidFill>
                          <a:effectLst/>
                          <a:latin typeface="宋体" charset="0"/>
                          <a:ea typeface="宋体" charset="0"/>
                          <a:cs typeface="宋体" charset="0"/>
                        </a:rPr>
                        <a:t>地毯搜索 </a:t>
                      </a:r>
                      <a:endParaRPr kumimoji="0" lang="zh-CN" altLang="en-US"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chemeClr val="tx1"/>
                          </a:solidFill>
                          <a:effectLst/>
                          <a:latin typeface="宋体" charset="0"/>
                          <a:ea typeface="宋体" charset="0"/>
                          <a:cs typeface="宋体" charset="0"/>
                        </a:rPr>
                        <a:t>统一战线</a:t>
                      </a:r>
                      <a:endParaRPr kumimoji="0" lang="zh-CN" altLang="en-US"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chemeClr val="tx1"/>
                          </a:solidFill>
                          <a:effectLst/>
                          <a:latin typeface="宋体" charset="0"/>
                          <a:ea typeface="宋体" charset="0"/>
                          <a:cs typeface="宋体" charset="0"/>
                        </a:rPr>
                        <a:t>糖衣炮弹</a:t>
                      </a:r>
                      <a:endParaRPr kumimoji="0" lang="zh-CN" altLang="en-US"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chemeClr val="tx1"/>
                          </a:solidFill>
                          <a:effectLst/>
                          <a:latin typeface="宋体" charset="0"/>
                          <a:ea typeface="宋体" charset="0"/>
                          <a:cs typeface="宋体" charset="0"/>
                        </a:rPr>
                        <a:t>全民总动员</a:t>
                      </a:r>
                      <a:endParaRPr kumimoji="0" lang="zh-CN" altLang="en-US"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chemeClr val="tx1"/>
                          </a:solidFill>
                          <a:effectLst/>
                          <a:latin typeface="宋体" charset="0"/>
                          <a:ea typeface="宋体" charset="0"/>
                          <a:cs typeface="宋体" charset="0"/>
                        </a:rPr>
                        <a:t>催费函</a:t>
                      </a:r>
                      <a:endParaRPr kumimoji="0" lang="zh-CN" altLang="en-US"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1" i="0" u="none" strike="noStrike" cap="none" normalizeH="0" baseline="0">
                          <a:ln>
                            <a:noFill/>
                          </a:ln>
                          <a:solidFill>
                            <a:schemeClr val="tx1"/>
                          </a:solidFill>
                          <a:effectLst/>
                          <a:latin typeface="宋体" charset="0"/>
                          <a:ea typeface="宋体" charset="0"/>
                          <a:cs typeface="宋体" charset="0"/>
                        </a:rPr>
                        <a:t>律师函</a:t>
                      </a:r>
                      <a:endParaRPr kumimoji="0" lang="zh-CN" altLang="en-US" sz="13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bl>
          </a:graphicData>
        </a:graphic>
      </p:graphicFrame>
      <p:sp>
        <p:nvSpPr>
          <p:cNvPr id="30760" name="Text Box 53"/>
          <p:cNvSpPr txBox="1">
            <a:spLocks noChangeArrowheads="1"/>
          </p:cNvSpPr>
          <p:nvPr/>
        </p:nvSpPr>
        <p:spPr bwMode="auto">
          <a:xfrm>
            <a:off x="0" y="188913"/>
            <a:ext cx="828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spcBef>
                <a:spcPct val="50000"/>
              </a:spcBef>
            </a:pPr>
            <a:r>
              <a:rPr lang="en-US" altLang="zh-CN" b="1">
                <a:ea typeface="隶书" charset="0"/>
                <a:cs typeface="隶书" charset="0"/>
              </a:rPr>
              <a:t>        </a:t>
            </a:r>
            <a:r>
              <a:rPr lang="zh-CN" altLang="en-US" sz="3200" b="1">
                <a:solidFill>
                  <a:srgbClr val="FFC000"/>
                </a:solidFill>
                <a:ea typeface="隶书" charset="0"/>
                <a:cs typeface="隶书" charset="0"/>
              </a:rPr>
              <a:t>索  引</a:t>
            </a:r>
          </a:p>
        </p:txBody>
      </p:sp>
      <p:sp>
        <p:nvSpPr>
          <p:cNvPr id="30761" name="Text Box 57"/>
          <p:cNvSpPr txBox="1">
            <a:spLocks noChangeArrowheads="1"/>
          </p:cNvSpPr>
          <p:nvPr/>
        </p:nvSpPr>
        <p:spPr bwMode="auto">
          <a:xfrm>
            <a:off x="990600" y="1676400"/>
            <a:ext cx="720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spcBef>
                <a:spcPct val="50000"/>
              </a:spcBef>
            </a:pPr>
            <a:r>
              <a:rPr lang="zh-CN" altLang="en-US" sz="1400" b="1">
                <a:hlinkClick r:id="rId2" action="ppaction://hlinksldjump"/>
              </a:rPr>
              <a:t>第一招</a:t>
            </a:r>
            <a:endParaRPr lang="zh-CN" altLang="en-US" sz="1400" b="1"/>
          </a:p>
        </p:txBody>
      </p:sp>
      <p:sp>
        <p:nvSpPr>
          <p:cNvPr id="30762" name="Text Box 58"/>
          <p:cNvSpPr txBox="1">
            <a:spLocks noChangeArrowheads="1"/>
          </p:cNvSpPr>
          <p:nvPr/>
        </p:nvSpPr>
        <p:spPr bwMode="auto">
          <a:xfrm>
            <a:off x="7010400" y="1676400"/>
            <a:ext cx="720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spcBef>
                <a:spcPct val="50000"/>
              </a:spcBef>
            </a:pPr>
            <a:r>
              <a:rPr lang="zh-CN" altLang="en-US" sz="1400" b="1">
                <a:hlinkClick r:id="rId3" action="ppaction://hlinksldjump"/>
              </a:rPr>
              <a:t>第八招</a:t>
            </a:r>
            <a:endParaRPr lang="zh-CN" altLang="en-US" sz="1400" b="1"/>
          </a:p>
        </p:txBody>
      </p:sp>
      <p:sp>
        <p:nvSpPr>
          <p:cNvPr id="30763" name="Text Box 59"/>
          <p:cNvSpPr txBox="1">
            <a:spLocks noChangeArrowheads="1"/>
          </p:cNvSpPr>
          <p:nvPr/>
        </p:nvSpPr>
        <p:spPr bwMode="auto">
          <a:xfrm>
            <a:off x="2667000" y="1676400"/>
            <a:ext cx="720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spcBef>
                <a:spcPct val="50000"/>
              </a:spcBef>
            </a:pPr>
            <a:r>
              <a:rPr lang="zh-CN" altLang="en-US" sz="1400" b="1">
                <a:hlinkClick r:id="rId4" action="ppaction://hlinksldjump"/>
              </a:rPr>
              <a:t>第三招</a:t>
            </a:r>
            <a:endParaRPr lang="zh-CN" altLang="en-US" sz="1400" b="1"/>
          </a:p>
        </p:txBody>
      </p:sp>
      <p:sp>
        <p:nvSpPr>
          <p:cNvPr id="30764" name="Text Box 60"/>
          <p:cNvSpPr txBox="1">
            <a:spLocks noChangeArrowheads="1"/>
          </p:cNvSpPr>
          <p:nvPr/>
        </p:nvSpPr>
        <p:spPr bwMode="auto">
          <a:xfrm>
            <a:off x="3429000" y="1676400"/>
            <a:ext cx="720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spcBef>
                <a:spcPct val="50000"/>
              </a:spcBef>
            </a:pPr>
            <a:r>
              <a:rPr lang="zh-CN" altLang="en-US" sz="1400" b="1">
                <a:hlinkClick r:id="rId5" action="ppaction://hlinksldjump"/>
              </a:rPr>
              <a:t>第四招</a:t>
            </a:r>
            <a:endParaRPr lang="zh-CN" altLang="en-US" sz="1400" b="1"/>
          </a:p>
        </p:txBody>
      </p:sp>
      <p:sp>
        <p:nvSpPr>
          <p:cNvPr id="30765" name="Text Box 61"/>
          <p:cNvSpPr txBox="1">
            <a:spLocks noChangeArrowheads="1"/>
          </p:cNvSpPr>
          <p:nvPr/>
        </p:nvSpPr>
        <p:spPr bwMode="auto">
          <a:xfrm>
            <a:off x="4267200" y="1676400"/>
            <a:ext cx="720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spcBef>
                <a:spcPct val="50000"/>
              </a:spcBef>
            </a:pPr>
            <a:r>
              <a:rPr lang="zh-CN" altLang="en-US" sz="1400" b="1">
                <a:hlinkClick r:id="rId6" action="ppaction://hlinksldjump"/>
              </a:rPr>
              <a:t>第五招</a:t>
            </a:r>
            <a:endParaRPr lang="zh-CN" altLang="en-US" sz="1400" b="1"/>
          </a:p>
        </p:txBody>
      </p:sp>
      <p:sp>
        <p:nvSpPr>
          <p:cNvPr id="30766" name="Text Box 62"/>
          <p:cNvSpPr txBox="1">
            <a:spLocks noChangeArrowheads="1"/>
          </p:cNvSpPr>
          <p:nvPr/>
        </p:nvSpPr>
        <p:spPr bwMode="auto">
          <a:xfrm>
            <a:off x="5105400" y="1676400"/>
            <a:ext cx="720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spcBef>
                <a:spcPct val="50000"/>
              </a:spcBef>
            </a:pPr>
            <a:r>
              <a:rPr lang="zh-CN" altLang="en-US" sz="1400" b="1">
                <a:hlinkClick r:id="rId7" action="ppaction://hlinksldjump"/>
              </a:rPr>
              <a:t>第六招</a:t>
            </a:r>
            <a:endParaRPr lang="zh-CN" altLang="en-US" sz="1400" b="1"/>
          </a:p>
        </p:txBody>
      </p:sp>
      <p:sp>
        <p:nvSpPr>
          <p:cNvPr id="30767" name="Text Box 63"/>
          <p:cNvSpPr txBox="1">
            <a:spLocks noChangeArrowheads="1"/>
          </p:cNvSpPr>
          <p:nvPr/>
        </p:nvSpPr>
        <p:spPr bwMode="auto">
          <a:xfrm>
            <a:off x="6019800" y="1676400"/>
            <a:ext cx="720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spcBef>
                <a:spcPct val="50000"/>
              </a:spcBef>
            </a:pPr>
            <a:r>
              <a:rPr lang="zh-CN" altLang="en-US" sz="1400" b="1">
                <a:hlinkClick r:id="rId8" action="ppaction://hlinksldjump"/>
              </a:rPr>
              <a:t>第七招</a:t>
            </a:r>
            <a:endParaRPr lang="zh-CN" altLang="en-US" sz="1400" b="1"/>
          </a:p>
        </p:txBody>
      </p:sp>
      <p:sp>
        <p:nvSpPr>
          <p:cNvPr id="30768" name="Text Box 64"/>
          <p:cNvSpPr txBox="1">
            <a:spLocks noChangeArrowheads="1"/>
          </p:cNvSpPr>
          <p:nvPr/>
        </p:nvSpPr>
        <p:spPr bwMode="auto">
          <a:xfrm>
            <a:off x="1828800" y="1676400"/>
            <a:ext cx="720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spcBef>
                <a:spcPct val="50000"/>
              </a:spcBef>
            </a:pPr>
            <a:r>
              <a:rPr lang="zh-CN" altLang="en-US" sz="1400" b="1">
                <a:hlinkClick r:id="rId9" action="ppaction://hlinksldjump"/>
              </a:rPr>
              <a:t>第二招</a:t>
            </a:r>
            <a:endParaRPr lang="zh-CN" altLang="en-US" sz="1400" b="1"/>
          </a:p>
        </p:txBody>
      </p:sp>
      <p:sp>
        <p:nvSpPr>
          <p:cNvPr id="30769" name="Text Box 65"/>
          <p:cNvSpPr txBox="1">
            <a:spLocks noChangeArrowheads="1"/>
          </p:cNvSpPr>
          <p:nvPr/>
        </p:nvSpPr>
        <p:spPr bwMode="auto">
          <a:xfrm>
            <a:off x="7696200" y="1676400"/>
            <a:ext cx="720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spcBef>
                <a:spcPct val="50000"/>
              </a:spcBef>
            </a:pPr>
            <a:r>
              <a:rPr lang="zh-CN" altLang="en-US" sz="1400" b="1">
                <a:hlinkClick r:id="rId10" action="ppaction://hlinksldjump"/>
              </a:rPr>
              <a:t>第九招</a:t>
            </a:r>
            <a:endParaRPr lang="zh-CN" altLang="en-US" sz="1400" b="1"/>
          </a:p>
        </p:txBody>
      </p:sp>
      <p:graphicFrame>
        <p:nvGraphicFramePr>
          <p:cNvPr id="173488" name="Group 432"/>
          <p:cNvGraphicFramePr>
            <a:graphicFrameLocks noGrp="1"/>
          </p:cNvGraphicFramePr>
          <p:nvPr/>
        </p:nvGraphicFramePr>
        <p:xfrm>
          <a:off x="468313" y="2924175"/>
          <a:ext cx="7920037" cy="2843213"/>
        </p:xfrm>
        <a:graphic>
          <a:graphicData uri="http://schemas.openxmlformats.org/drawingml/2006/table">
            <a:tbl>
              <a:tblPr/>
              <a:tblGrid>
                <a:gridCol w="715962">
                  <a:extLst>
                    <a:ext uri="{9D8B030D-6E8A-4147-A177-3AD203B41FA5}">
                      <a16:colId xmlns:a16="http://schemas.microsoft.com/office/drawing/2014/main" val="20000"/>
                    </a:ext>
                  </a:extLst>
                </a:gridCol>
                <a:gridCol w="4756150">
                  <a:extLst>
                    <a:ext uri="{9D8B030D-6E8A-4147-A177-3AD203B41FA5}">
                      <a16:colId xmlns:a16="http://schemas.microsoft.com/office/drawing/2014/main" val="20001"/>
                    </a:ext>
                  </a:extLst>
                </a:gridCol>
                <a:gridCol w="2447925">
                  <a:extLst>
                    <a:ext uri="{9D8B030D-6E8A-4147-A177-3AD203B41FA5}">
                      <a16:colId xmlns:a16="http://schemas.microsoft.com/office/drawing/2014/main" val="20002"/>
                    </a:ext>
                  </a:extLst>
                </a:gridCol>
              </a:tblGrid>
              <a:tr h="404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宋体" charset="0"/>
                          <a:ea typeface="宋体" charset="0"/>
                          <a:cs typeface="宋体" charset="0"/>
                        </a:rPr>
                        <a:t>序号</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宋体" charset="0"/>
                          <a:ea typeface="宋体" charset="0"/>
                          <a:cs typeface="宋体" charset="0"/>
                        </a:rPr>
                        <a:t>常见欠费业主类型</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宋体" charset="0"/>
                          <a:ea typeface="宋体" charset="0"/>
                          <a:cs typeface="宋体" charset="0"/>
                        </a:rPr>
                        <a:t>参考使用招数</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0"/>
                  </a:ext>
                </a:extLst>
              </a:tr>
              <a:tr h="2222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1</a:t>
                      </a:r>
                      <a:endParaRPr kumimoji="0" lang="en-US" altLang="zh-CN"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 </a:t>
                      </a:r>
                      <a:r>
                        <a:rPr kumimoji="0" lang="zh-CN" altLang="en-US" sz="1400" b="1" i="0" u="none" strike="noStrike" cap="none" normalizeH="0" baseline="0">
                          <a:ln>
                            <a:noFill/>
                          </a:ln>
                          <a:solidFill>
                            <a:schemeClr val="tx1"/>
                          </a:solidFill>
                          <a:effectLst/>
                          <a:latin typeface="宋体" charset="0"/>
                          <a:ea typeface="宋体" charset="0"/>
                          <a:cs typeface="宋体" charset="0"/>
                        </a:rPr>
                        <a:t>未缴费的所有业主 </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①</a:t>
                      </a:r>
                      <a:r>
                        <a:rPr kumimoji="0" lang="zh-CN" altLang="en-US" sz="1400" b="1" i="0" u="none" strike="noStrike" cap="none" normalizeH="0" baseline="0">
                          <a:ln>
                            <a:noFill/>
                          </a:ln>
                          <a:solidFill>
                            <a:schemeClr val="tx1"/>
                          </a:solidFill>
                          <a:effectLst/>
                          <a:latin typeface="宋体" charset="0"/>
                          <a:ea typeface="宋体" charset="0"/>
                          <a:cs typeface="宋体"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2508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2</a:t>
                      </a:r>
                      <a:endParaRPr kumimoji="0" lang="en-US" altLang="zh-CN"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 </a:t>
                      </a:r>
                      <a:r>
                        <a:rPr kumimoji="0" lang="zh-CN" altLang="en-US" sz="1400" b="1" i="0" u="none" strike="noStrike" cap="none" normalizeH="0" baseline="0">
                          <a:ln>
                            <a:noFill/>
                          </a:ln>
                          <a:solidFill>
                            <a:schemeClr val="tx1"/>
                          </a:solidFill>
                          <a:effectLst/>
                          <a:latin typeface="宋体" charset="0"/>
                          <a:ea typeface="宋体" charset="0"/>
                          <a:cs typeface="宋体" charset="0"/>
                        </a:rPr>
                        <a:t>满口答应，却总不出现的业主 </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② ③ ⑦</a:t>
                      </a:r>
                      <a:r>
                        <a:rPr kumimoji="0" lang="zh-CN" altLang="en-US" sz="1400" b="1" i="0" u="none" strike="noStrike" cap="none" normalizeH="0" baseline="0">
                          <a:ln>
                            <a:noFill/>
                          </a:ln>
                          <a:solidFill>
                            <a:schemeClr val="tx1"/>
                          </a:solidFill>
                          <a:effectLst/>
                          <a:latin typeface="宋体" charset="0"/>
                          <a:ea typeface="宋体" charset="0"/>
                          <a:cs typeface="宋体"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1952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3</a:t>
                      </a:r>
                      <a:endParaRPr kumimoji="0" lang="en-US" altLang="zh-CN"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 </a:t>
                      </a:r>
                      <a:r>
                        <a:rPr kumimoji="0" lang="zh-CN" altLang="en-US" sz="1400" b="1" i="0" u="none" strike="noStrike" cap="none" normalizeH="0" baseline="0">
                          <a:ln>
                            <a:noFill/>
                          </a:ln>
                          <a:solidFill>
                            <a:schemeClr val="tx1"/>
                          </a:solidFill>
                          <a:effectLst/>
                          <a:latin typeface="宋体" charset="0"/>
                          <a:ea typeface="宋体" charset="0"/>
                          <a:cs typeface="宋体" charset="0"/>
                        </a:rPr>
                        <a:t>无法取得联系的业主 </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④ ⑦</a:t>
                      </a:r>
                      <a:r>
                        <a:rPr kumimoji="0" lang="zh-CN" altLang="en-US" sz="1400" b="1" i="0" u="none" strike="noStrike" cap="none" normalizeH="0" baseline="0">
                          <a:ln>
                            <a:noFill/>
                          </a:ln>
                          <a:solidFill>
                            <a:schemeClr val="tx1"/>
                          </a:solidFill>
                          <a:effectLst/>
                          <a:latin typeface="宋体" charset="0"/>
                          <a:ea typeface="宋体" charset="0"/>
                          <a:cs typeface="宋体"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2111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4</a:t>
                      </a:r>
                      <a:endParaRPr kumimoji="0" lang="en-US" altLang="zh-CN"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 </a:t>
                      </a:r>
                      <a:r>
                        <a:rPr kumimoji="0" lang="zh-CN" altLang="en-US" sz="1400" b="1" i="0" u="none" strike="noStrike" cap="none" normalizeH="0" baseline="0">
                          <a:ln>
                            <a:noFill/>
                          </a:ln>
                          <a:solidFill>
                            <a:schemeClr val="tx1"/>
                          </a:solidFill>
                          <a:effectLst/>
                          <a:latin typeface="宋体" charset="0"/>
                          <a:ea typeface="宋体" charset="0"/>
                          <a:cs typeface="宋体" charset="0"/>
                        </a:rPr>
                        <a:t>房屋存在整改问题的业主 </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③ ⑤ ⑥ ⑧</a:t>
                      </a:r>
                      <a:r>
                        <a:rPr kumimoji="0" lang="zh-CN" altLang="en-US" sz="1400" b="1" i="0" u="none" strike="noStrike" cap="none" normalizeH="0" baseline="0">
                          <a:ln>
                            <a:noFill/>
                          </a:ln>
                          <a:solidFill>
                            <a:schemeClr val="tx1"/>
                          </a:solidFill>
                          <a:effectLst/>
                          <a:latin typeface="宋体" charset="0"/>
                          <a:ea typeface="宋体" charset="0"/>
                          <a:cs typeface="宋体"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2508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5</a:t>
                      </a:r>
                      <a:endParaRPr kumimoji="0" lang="en-US" altLang="zh-CN"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 </a:t>
                      </a:r>
                      <a:r>
                        <a:rPr kumimoji="0" lang="zh-CN" altLang="en-US" sz="1400" b="1" i="0" u="none" strike="noStrike" cap="none" normalizeH="0" baseline="0">
                          <a:ln>
                            <a:noFill/>
                          </a:ln>
                          <a:solidFill>
                            <a:schemeClr val="tx1"/>
                          </a:solidFill>
                          <a:effectLst/>
                          <a:latin typeface="宋体" charset="0"/>
                          <a:ea typeface="宋体" charset="0"/>
                          <a:cs typeface="宋体" charset="0"/>
                        </a:rPr>
                        <a:t>因房屋久未出租而欠费的业主 </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③ ⑤ ⑥ ⑧ ⑨</a:t>
                      </a:r>
                      <a:r>
                        <a:rPr kumimoji="0" lang="zh-CN" altLang="en-US" sz="1400" b="1" i="0" u="none" strike="noStrike" cap="none" normalizeH="0" baseline="0">
                          <a:ln>
                            <a:noFill/>
                          </a:ln>
                          <a:solidFill>
                            <a:schemeClr val="tx1"/>
                          </a:solidFill>
                          <a:effectLst/>
                          <a:latin typeface="宋体" charset="0"/>
                          <a:ea typeface="宋体" charset="0"/>
                          <a:cs typeface="宋体"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233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6</a:t>
                      </a:r>
                      <a:endParaRPr kumimoji="0" lang="en-US" altLang="zh-CN"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 </a:t>
                      </a:r>
                      <a:r>
                        <a:rPr kumimoji="0" lang="zh-CN" altLang="en-US" sz="1400" b="1" i="0" u="none" strike="noStrike" cap="none" normalizeH="0" baseline="0">
                          <a:ln>
                            <a:noFill/>
                          </a:ln>
                          <a:solidFill>
                            <a:schemeClr val="tx1"/>
                          </a:solidFill>
                          <a:effectLst/>
                          <a:latin typeface="宋体" charset="0"/>
                          <a:ea typeface="宋体" charset="0"/>
                          <a:cs typeface="宋体" charset="0"/>
                        </a:rPr>
                        <a:t>曾经对物业有误会，发生过不愉快的业主 </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⑥</a:t>
                      </a:r>
                      <a:r>
                        <a:rPr kumimoji="0" lang="zh-CN" altLang="en-US" sz="1400" b="1" i="0" u="none" strike="noStrike" cap="none" normalizeH="0" baseline="0">
                          <a:ln>
                            <a:noFill/>
                          </a:ln>
                          <a:solidFill>
                            <a:schemeClr val="tx1"/>
                          </a:solidFill>
                          <a:effectLst/>
                          <a:latin typeface="宋体" charset="0"/>
                          <a:ea typeface="宋体" charset="0"/>
                          <a:cs typeface="宋体"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2476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7</a:t>
                      </a:r>
                      <a:endParaRPr kumimoji="0" lang="en-US" altLang="zh-CN"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 </a:t>
                      </a:r>
                      <a:r>
                        <a:rPr kumimoji="0" lang="zh-CN" altLang="en-US" sz="1400" b="1" i="0" u="none" strike="noStrike" cap="none" normalizeH="0" baseline="0">
                          <a:ln>
                            <a:noFill/>
                          </a:ln>
                          <a:solidFill>
                            <a:schemeClr val="tx1"/>
                          </a:solidFill>
                          <a:effectLst/>
                          <a:latin typeface="宋体" charset="0"/>
                          <a:ea typeface="宋体" charset="0"/>
                          <a:cs typeface="宋体" charset="0"/>
                        </a:rPr>
                        <a:t>以工作忙、不在家、无时间等为借口的业主 </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② ③ ⑦</a:t>
                      </a:r>
                      <a:r>
                        <a:rPr kumimoji="0" lang="zh-CN" altLang="en-US" sz="1400" b="1" i="0" u="none" strike="noStrike" cap="none" normalizeH="0" baseline="0">
                          <a:ln>
                            <a:noFill/>
                          </a:ln>
                          <a:solidFill>
                            <a:schemeClr val="tx1"/>
                          </a:solidFill>
                          <a:effectLst/>
                          <a:latin typeface="宋体" charset="0"/>
                          <a:ea typeface="宋体" charset="0"/>
                          <a:cs typeface="宋体"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r h="2159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8</a:t>
                      </a:r>
                      <a:endParaRPr kumimoji="0" lang="en-US" altLang="zh-CN"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 </a:t>
                      </a:r>
                      <a:r>
                        <a:rPr kumimoji="0" lang="zh-CN" altLang="en-US" sz="1400" b="1" i="0" u="none" strike="noStrike" cap="none" normalizeH="0" baseline="0">
                          <a:ln>
                            <a:noFill/>
                          </a:ln>
                          <a:solidFill>
                            <a:schemeClr val="tx1"/>
                          </a:solidFill>
                          <a:effectLst/>
                          <a:latin typeface="宋体" charset="0"/>
                          <a:ea typeface="宋体" charset="0"/>
                          <a:cs typeface="宋体" charset="0"/>
                        </a:rPr>
                        <a:t>所有关怀、催缴均无效，恶意欠费</a:t>
                      </a:r>
                      <a:r>
                        <a:rPr kumimoji="0" lang="en-US" altLang="zh-CN" sz="1400" b="1" i="0" u="none" strike="noStrike" cap="none" normalizeH="0" baseline="0">
                          <a:ln>
                            <a:noFill/>
                          </a:ln>
                          <a:solidFill>
                            <a:schemeClr val="tx1"/>
                          </a:solidFill>
                          <a:effectLst/>
                          <a:latin typeface="宋体" charset="0"/>
                          <a:ea typeface="宋体" charset="0"/>
                          <a:cs typeface="宋体" charset="0"/>
                        </a:rPr>
                        <a:t>3</a:t>
                      </a:r>
                      <a:r>
                        <a:rPr kumimoji="0" lang="zh-CN" altLang="en-US" sz="1400" b="1" i="0" u="none" strike="noStrike" cap="none" normalizeH="0" baseline="0">
                          <a:ln>
                            <a:noFill/>
                          </a:ln>
                          <a:solidFill>
                            <a:schemeClr val="tx1"/>
                          </a:solidFill>
                          <a:effectLst/>
                          <a:latin typeface="宋体" charset="0"/>
                          <a:ea typeface="宋体" charset="0"/>
                          <a:cs typeface="宋体" charset="0"/>
                        </a:rPr>
                        <a:t>个月以上的业主</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⑧ ⑨</a:t>
                      </a:r>
                      <a:r>
                        <a:rPr kumimoji="0" lang="zh-CN" altLang="en-US" sz="1400" b="1" i="0" u="none" strike="noStrike" cap="none" normalizeH="0" baseline="0">
                          <a:ln>
                            <a:noFill/>
                          </a:ln>
                          <a:solidFill>
                            <a:schemeClr val="tx1"/>
                          </a:solidFill>
                          <a:effectLst/>
                          <a:latin typeface="宋体" charset="0"/>
                          <a:ea typeface="宋体" charset="0"/>
                          <a:cs typeface="宋体"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00027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81000" y="692150"/>
            <a:ext cx="8382000" cy="550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lnSpc>
                <a:spcPct val="150000"/>
              </a:lnSpc>
              <a:spcBef>
                <a:spcPct val="50000"/>
              </a:spcBef>
            </a:pPr>
            <a:r>
              <a:rPr lang="en-US" altLang="zh-CN" sz="2400" b="1">
                <a:solidFill>
                  <a:srgbClr val="C00000"/>
                </a:solidFill>
                <a:ea typeface="隶书" charset="0"/>
                <a:cs typeface="隶书" charset="0"/>
              </a:rPr>
              <a:t>1</a:t>
            </a:r>
            <a:r>
              <a:rPr lang="zh-CN" altLang="en-US" sz="2400" b="1">
                <a:solidFill>
                  <a:srgbClr val="C00000"/>
                </a:solidFill>
                <a:ea typeface="隶书" charset="0"/>
                <a:cs typeface="隶书" charset="0"/>
              </a:rPr>
              <a:t>、对象：</a:t>
            </a:r>
          </a:p>
          <a:p>
            <a:pPr algn="l" eaLnBrk="1" hangingPunct="1">
              <a:lnSpc>
                <a:spcPct val="200000"/>
              </a:lnSpc>
              <a:spcBef>
                <a:spcPct val="50000"/>
              </a:spcBef>
            </a:pPr>
            <a:r>
              <a:rPr lang="zh-CN" altLang="en-US" sz="1600" b="1">
                <a:latin typeface="宋体" charset="0"/>
              </a:rPr>
              <a:t>   </a:t>
            </a:r>
            <a:r>
              <a:rPr lang="zh-CN" altLang="en-US" sz="1600" b="1">
                <a:solidFill>
                  <a:srgbClr val="0070C0"/>
                </a:solidFill>
                <a:latin typeface="宋体" charset="0"/>
              </a:rPr>
              <a:t>未缴费的全体业主</a:t>
            </a:r>
          </a:p>
          <a:p>
            <a:pPr algn="l" eaLnBrk="1" hangingPunct="1">
              <a:lnSpc>
                <a:spcPct val="200000"/>
              </a:lnSpc>
              <a:spcBef>
                <a:spcPct val="50000"/>
              </a:spcBef>
            </a:pPr>
            <a:r>
              <a:rPr lang="en-US" altLang="zh-CN" sz="2400" b="1">
                <a:solidFill>
                  <a:srgbClr val="C00000"/>
                </a:solidFill>
                <a:ea typeface="隶书" charset="0"/>
                <a:cs typeface="隶书" charset="0"/>
              </a:rPr>
              <a:t>2</a:t>
            </a:r>
            <a:r>
              <a:rPr lang="zh-CN" altLang="en-US" sz="2400" b="1">
                <a:solidFill>
                  <a:srgbClr val="C00000"/>
                </a:solidFill>
                <a:ea typeface="隶书" charset="0"/>
                <a:cs typeface="隶书" charset="0"/>
              </a:rPr>
              <a:t>、招数说明：</a:t>
            </a:r>
          </a:p>
          <a:p>
            <a:pPr lvl="1" algn="l" eaLnBrk="1" hangingPunct="1">
              <a:lnSpc>
                <a:spcPct val="150000"/>
              </a:lnSpc>
              <a:buFont typeface="Wingdings" charset="0"/>
              <a:buChar char="Ø"/>
            </a:pPr>
            <a:r>
              <a:rPr lang="zh-CN" altLang="en-US" sz="1600" b="1">
                <a:solidFill>
                  <a:srgbClr val="00B0F0"/>
                </a:solidFill>
                <a:latin typeface="宋体" charset="0"/>
              </a:rPr>
              <a:t>  </a:t>
            </a:r>
            <a:r>
              <a:rPr lang="zh-CN" altLang="en-US" sz="1600" b="1">
                <a:solidFill>
                  <a:srgbClr val="0070C0"/>
                </a:solidFill>
                <a:latin typeface="宋体" charset="0"/>
              </a:rPr>
              <a:t>由于工作生活繁忙，业主常常忘记缴纳物管费一事，更有甚者觉得迟交</a:t>
            </a:r>
            <a:r>
              <a:rPr lang="en-US" altLang="zh-CN" sz="1600" b="1">
                <a:solidFill>
                  <a:srgbClr val="0070C0"/>
                </a:solidFill>
                <a:latin typeface="宋体" charset="0"/>
              </a:rPr>
              <a:t>1</a:t>
            </a:r>
            <a:r>
              <a:rPr lang="zh-CN" altLang="en-US" sz="1600" b="1">
                <a:solidFill>
                  <a:srgbClr val="0070C0"/>
                </a:solidFill>
                <a:latin typeface="宋体" charset="0"/>
              </a:rPr>
              <a:t>、</a:t>
            </a:r>
            <a:r>
              <a:rPr lang="en-US" altLang="zh-CN" sz="1600" b="1">
                <a:solidFill>
                  <a:srgbClr val="0070C0"/>
                </a:solidFill>
                <a:latin typeface="宋体" charset="0"/>
              </a:rPr>
              <a:t>2</a:t>
            </a:r>
            <a:r>
              <a:rPr lang="zh-CN" altLang="en-US" sz="1600" b="1">
                <a:solidFill>
                  <a:srgbClr val="0070C0"/>
                </a:solidFill>
                <a:latin typeface="宋体" charset="0"/>
              </a:rPr>
              <a:t>个月也没什么。故我们应从每月</a:t>
            </a:r>
            <a:r>
              <a:rPr lang="en-US" altLang="zh-CN" sz="1600" b="1">
                <a:solidFill>
                  <a:srgbClr val="0070C0"/>
                </a:solidFill>
                <a:latin typeface="宋体" charset="0"/>
              </a:rPr>
              <a:t>5</a:t>
            </a:r>
            <a:r>
              <a:rPr lang="zh-CN" altLang="en-US" sz="1600" b="1">
                <a:solidFill>
                  <a:srgbClr val="0070C0"/>
                </a:solidFill>
                <a:latin typeface="宋体" charset="0"/>
              </a:rPr>
              <a:t>日起，按照下表中的时间节点及客户类型进行分类，通过短信、电话等形式不断提醒业主，给业主紧迫感，让其明白是否按时缴纳物管费是有人管控的，打消客户“迟交无所谓”的念头。</a:t>
            </a:r>
          </a:p>
          <a:p>
            <a:pPr lvl="1" algn="l" eaLnBrk="1" hangingPunct="1">
              <a:lnSpc>
                <a:spcPct val="150000"/>
              </a:lnSpc>
              <a:buFont typeface="Wingdings" charset="0"/>
              <a:buChar char="Ø"/>
            </a:pPr>
            <a:r>
              <a:rPr lang="zh-CN" altLang="en-US" sz="1600" b="1">
                <a:solidFill>
                  <a:srgbClr val="0070C0"/>
                </a:solidFill>
                <a:latin typeface="宋体" charset="0"/>
              </a:rPr>
              <a:t>  正常缴纳的客户越早完成缴纳，你才能腾出更多的时间对付“困难户”。</a:t>
            </a:r>
          </a:p>
          <a:p>
            <a:pPr lvl="1" algn="l" eaLnBrk="1" hangingPunct="1">
              <a:lnSpc>
                <a:spcPct val="150000"/>
              </a:lnSpc>
              <a:buFont typeface="Wingdings" charset="0"/>
              <a:buChar char="Ø"/>
            </a:pPr>
            <a:r>
              <a:rPr lang="zh-CN" altLang="en-US" sz="1600" b="1">
                <a:solidFill>
                  <a:srgbClr val="0070C0"/>
                </a:solidFill>
                <a:latin typeface="宋体" charset="0"/>
              </a:rPr>
              <a:t>  下表中所列时间节点均为催费必达时间点。此外，各项目可根据自身特殊情况添加。</a:t>
            </a:r>
          </a:p>
          <a:p>
            <a:pPr lvl="1" algn="l" eaLnBrk="1" hangingPunct="1">
              <a:lnSpc>
                <a:spcPct val="150000"/>
              </a:lnSpc>
              <a:buFont typeface="Wingdings" charset="0"/>
              <a:buChar char="Ø"/>
            </a:pPr>
            <a:r>
              <a:rPr lang="zh-CN" altLang="en-US" sz="1600" b="1">
                <a:solidFill>
                  <a:srgbClr val="0070C0"/>
                </a:solidFill>
                <a:latin typeface="宋体" charset="0"/>
              </a:rPr>
              <a:t>  预付金用完的客户一定要和按月缴纳的业主分别发送短信，避免业主产生“他只是群发，不是在提醒我”的想法，耽误缴纳时间。</a:t>
            </a:r>
          </a:p>
          <a:p>
            <a:pPr lvl="1" algn="l" eaLnBrk="1" hangingPunct="1">
              <a:lnSpc>
                <a:spcPct val="150000"/>
              </a:lnSpc>
              <a:buFont typeface="Wingdings" charset="0"/>
              <a:buChar char="Ø"/>
            </a:pPr>
            <a:r>
              <a:rPr lang="zh-CN" altLang="en-US" sz="1600" b="1">
                <a:solidFill>
                  <a:srgbClr val="0070C0"/>
                </a:solidFill>
                <a:latin typeface="宋体" charset="0"/>
              </a:rPr>
              <a:t>  提醒节点见下表：</a:t>
            </a:r>
          </a:p>
        </p:txBody>
      </p:sp>
      <p:sp>
        <p:nvSpPr>
          <p:cNvPr id="31747" name="Text Box 3"/>
          <p:cNvSpPr txBox="1">
            <a:spLocks noChangeArrowheads="1"/>
          </p:cNvSpPr>
          <p:nvPr/>
        </p:nvSpPr>
        <p:spPr bwMode="auto">
          <a:xfrm>
            <a:off x="0" y="188913"/>
            <a:ext cx="8280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spcBef>
                <a:spcPct val="50000"/>
              </a:spcBef>
            </a:pPr>
            <a:r>
              <a:rPr lang="en-US" altLang="zh-CN" b="1">
                <a:ea typeface="隶书" charset="0"/>
                <a:cs typeface="隶书" charset="0"/>
              </a:rPr>
              <a:t> </a:t>
            </a:r>
            <a:r>
              <a:rPr lang="zh-CN" altLang="en-US" sz="2800" b="1">
                <a:solidFill>
                  <a:srgbClr val="FFC000"/>
                </a:solidFill>
                <a:ea typeface="隶书" charset="0"/>
                <a:cs typeface="隶书" charset="0"/>
              </a:rPr>
              <a:t>第一招  适时提醒</a:t>
            </a:r>
          </a:p>
        </p:txBody>
      </p:sp>
    </p:spTree>
    <p:extLst>
      <p:ext uri="{BB962C8B-B14F-4D97-AF65-F5344CB8AC3E}">
        <p14:creationId xmlns:p14="http://schemas.microsoft.com/office/powerpoint/2010/main" val="1476701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709" name="Group 61"/>
          <p:cNvGraphicFramePr>
            <a:graphicFrameLocks noGrp="1"/>
          </p:cNvGraphicFramePr>
          <p:nvPr/>
        </p:nvGraphicFramePr>
        <p:xfrm>
          <a:off x="152400" y="914400"/>
          <a:ext cx="8642350" cy="5121910"/>
        </p:xfrm>
        <a:graphic>
          <a:graphicData uri="http://schemas.openxmlformats.org/drawingml/2006/table">
            <a:tbl>
              <a:tblPr/>
              <a:tblGrid>
                <a:gridCol w="649288">
                  <a:extLst>
                    <a:ext uri="{9D8B030D-6E8A-4147-A177-3AD203B41FA5}">
                      <a16:colId xmlns:a16="http://schemas.microsoft.com/office/drawing/2014/main" val="20000"/>
                    </a:ext>
                  </a:extLst>
                </a:gridCol>
                <a:gridCol w="1217612">
                  <a:extLst>
                    <a:ext uri="{9D8B030D-6E8A-4147-A177-3AD203B41FA5}">
                      <a16:colId xmlns:a16="http://schemas.microsoft.com/office/drawing/2014/main" val="20001"/>
                    </a:ext>
                  </a:extLst>
                </a:gridCol>
                <a:gridCol w="1139825">
                  <a:extLst>
                    <a:ext uri="{9D8B030D-6E8A-4147-A177-3AD203B41FA5}">
                      <a16:colId xmlns:a16="http://schemas.microsoft.com/office/drawing/2014/main" val="20002"/>
                    </a:ext>
                  </a:extLst>
                </a:gridCol>
                <a:gridCol w="1314450">
                  <a:extLst>
                    <a:ext uri="{9D8B030D-6E8A-4147-A177-3AD203B41FA5}">
                      <a16:colId xmlns:a16="http://schemas.microsoft.com/office/drawing/2014/main" val="20003"/>
                    </a:ext>
                  </a:extLst>
                </a:gridCol>
                <a:gridCol w="1120775">
                  <a:extLst>
                    <a:ext uri="{9D8B030D-6E8A-4147-A177-3AD203B41FA5}">
                      <a16:colId xmlns:a16="http://schemas.microsoft.com/office/drawing/2014/main" val="20004"/>
                    </a:ext>
                  </a:extLst>
                </a:gridCol>
                <a:gridCol w="1139825">
                  <a:extLst>
                    <a:ext uri="{9D8B030D-6E8A-4147-A177-3AD203B41FA5}">
                      <a16:colId xmlns:a16="http://schemas.microsoft.com/office/drawing/2014/main" val="20005"/>
                    </a:ext>
                  </a:extLst>
                </a:gridCol>
                <a:gridCol w="633413">
                  <a:extLst>
                    <a:ext uri="{9D8B030D-6E8A-4147-A177-3AD203B41FA5}">
                      <a16:colId xmlns:a16="http://schemas.microsoft.com/office/drawing/2014/main" val="20006"/>
                    </a:ext>
                  </a:extLst>
                </a:gridCol>
                <a:gridCol w="954087">
                  <a:extLst>
                    <a:ext uri="{9D8B030D-6E8A-4147-A177-3AD203B41FA5}">
                      <a16:colId xmlns:a16="http://schemas.microsoft.com/office/drawing/2014/main" val="20007"/>
                    </a:ext>
                  </a:extLst>
                </a:gridCol>
                <a:gridCol w="473075">
                  <a:extLst>
                    <a:ext uri="{9D8B030D-6E8A-4147-A177-3AD203B41FA5}">
                      <a16:colId xmlns:a16="http://schemas.microsoft.com/office/drawing/2014/main" val="20008"/>
                    </a:ext>
                  </a:extLst>
                </a:gridCol>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关键</a:t>
                      </a:r>
                      <a:endParaRPr kumimoji="0" lang="en-US" altLang="zh-CN" sz="1000" b="1" i="0" u="none" strike="noStrike" cap="none" normalizeH="0" baseline="0">
                        <a:ln>
                          <a:noFill/>
                        </a:ln>
                        <a:solidFill>
                          <a:schemeClr val="tx1"/>
                        </a:solidFill>
                        <a:effectLst/>
                        <a:latin typeface="Times New Roman" charset="0"/>
                        <a:ea typeface="宋体" charset="0"/>
                        <a:cs typeface="宋体"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时间</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每月</a:t>
                      </a:r>
                      <a:r>
                        <a:rPr kumimoji="0" lang="en-US" altLang="zh-CN" sz="1000" b="1" i="0" u="none" strike="noStrike" cap="none" normalizeH="0" baseline="0">
                          <a:ln>
                            <a:noFill/>
                          </a:ln>
                          <a:solidFill>
                            <a:schemeClr val="tx1"/>
                          </a:solidFill>
                          <a:effectLst/>
                          <a:latin typeface="Times New Roman" charset="0"/>
                          <a:ea typeface="宋体" charset="0"/>
                          <a:cs typeface="宋体" charset="0"/>
                        </a:rPr>
                        <a:t>5</a:t>
                      </a:r>
                      <a:r>
                        <a:rPr kumimoji="0" lang="zh-CN" altLang="en-US" sz="1000" b="1" i="0" u="none" strike="noStrike" cap="none" normalizeH="0" baseline="0">
                          <a:ln>
                            <a:noFill/>
                          </a:ln>
                          <a:solidFill>
                            <a:schemeClr val="tx1"/>
                          </a:solidFill>
                          <a:effectLst/>
                          <a:latin typeface="Times New Roman" charset="0"/>
                          <a:ea typeface="宋体" charset="0"/>
                          <a:cs typeface="宋体" charset="0"/>
                        </a:rPr>
                        <a:t>号</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charset="0"/>
                          <a:ea typeface="宋体" charset="0"/>
                          <a:cs typeface="宋体" charset="0"/>
                        </a:rPr>
                        <a:t>15</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日前一个周五</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ltLang="en-US"/>
                    </a:p>
                  </a:txBody>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charset="0"/>
                          <a:ea typeface="宋体" charset="0"/>
                          <a:cs typeface="宋体" charset="0"/>
                        </a:rPr>
                        <a:t>14</a:t>
                      </a:r>
                      <a:r>
                        <a:rPr kumimoji="0" lang="zh-CN" altLang="en-US" sz="1000" b="1" i="0" u="none" strike="noStrike" cap="none" normalizeH="0" baseline="0">
                          <a:ln>
                            <a:noFill/>
                          </a:ln>
                          <a:solidFill>
                            <a:schemeClr val="tx1"/>
                          </a:solidFill>
                          <a:effectLst/>
                          <a:latin typeface="Times New Roman" charset="0"/>
                          <a:ea typeface="宋体" charset="0"/>
                          <a:cs typeface="宋体" charset="0"/>
                        </a:rPr>
                        <a:t>、</a:t>
                      </a:r>
                      <a:r>
                        <a:rPr kumimoji="0" lang="en-US" altLang="zh-CN" sz="1000" b="1" i="0" u="none" strike="noStrike" cap="none" normalizeH="0" baseline="0">
                          <a:ln>
                            <a:noFill/>
                          </a:ln>
                          <a:solidFill>
                            <a:schemeClr val="tx1"/>
                          </a:solidFill>
                          <a:effectLst/>
                          <a:latin typeface="Times New Roman" charset="0"/>
                          <a:ea typeface="宋体" charset="0"/>
                          <a:cs typeface="宋体" charset="0"/>
                        </a:rPr>
                        <a:t>15</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日当天</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ltLang="en-US"/>
                    </a:p>
                  </a:txBody>
                  <a:tcPr/>
                </a:tc>
                <a:extLst>
                  <a:ext uri="{0D108BD9-81ED-4DB2-BD59-A6C34878D82A}">
                    <a16:rowId xmlns:a16="http://schemas.microsoft.com/office/drawing/2014/main" val="10000"/>
                  </a:ext>
                </a:extLst>
              </a:tr>
              <a:tr h="473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说明</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在每月</a:t>
                      </a:r>
                      <a:r>
                        <a:rPr kumimoji="0" lang="en-US" altLang="zh-CN" sz="1000" b="1" i="0" u="none" strike="noStrike" cap="none" normalizeH="0" baseline="0">
                          <a:ln>
                            <a:noFill/>
                          </a:ln>
                          <a:solidFill>
                            <a:schemeClr val="tx1"/>
                          </a:solidFill>
                          <a:effectLst/>
                          <a:latin typeface="Times New Roman" charset="0"/>
                          <a:ea typeface="宋体" charset="0"/>
                          <a:cs typeface="宋体" charset="0"/>
                        </a:rPr>
                        <a:t>5</a:t>
                      </a:r>
                      <a:r>
                        <a:rPr kumimoji="0" lang="zh-CN" altLang="en-US" sz="1000" b="1" i="0" u="none" strike="noStrike" cap="none" normalizeH="0" baseline="0">
                          <a:ln>
                            <a:noFill/>
                          </a:ln>
                          <a:solidFill>
                            <a:schemeClr val="tx1"/>
                          </a:solidFill>
                          <a:effectLst/>
                          <a:latin typeface="Times New Roman" charset="0"/>
                          <a:ea typeface="宋体" charset="0"/>
                          <a:cs typeface="宋体" charset="0"/>
                        </a:rPr>
                        <a:t>号前将预付金提付完毕后，进行第一次催提，</a:t>
                      </a:r>
                      <a:endParaRPr kumimoji="0" lang="en-US" altLang="zh-CN" sz="1000" b="1" i="0" u="none" strike="noStrike" cap="none" normalizeH="0" baseline="0">
                        <a:ln>
                          <a:noFill/>
                        </a:ln>
                        <a:solidFill>
                          <a:schemeClr val="tx1"/>
                        </a:solidFill>
                        <a:effectLst/>
                        <a:latin typeface="Times New Roman" charset="0"/>
                        <a:ea typeface="宋体" charset="0"/>
                        <a:cs typeface="宋体"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本次主要以提醒为主</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charset="0"/>
                          <a:ea typeface="宋体" charset="0"/>
                          <a:cs typeface="宋体" charset="0"/>
                        </a:rPr>
                        <a:t>15</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日前的一个周末往往是缴费的关键时刻</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zh-CN" altLang="en-US"/>
                    </a:p>
                  </a:txBody>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charset="0"/>
                          <a:ea typeface="宋体" charset="0"/>
                          <a:cs typeface="宋体" charset="0"/>
                        </a:rPr>
                        <a:t>14</a:t>
                      </a:r>
                      <a:r>
                        <a:rPr kumimoji="0" lang="zh-CN" altLang="en-US" sz="1000" b="1" i="0" u="none" strike="noStrike" cap="none" normalizeH="0" baseline="0">
                          <a:ln>
                            <a:noFill/>
                          </a:ln>
                          <a:solidFill>
                            <a:schemeClr val="tx1"/>
                          </a:solidFill>
                          <a:effectLst/>
                          <a:latin typeface="Times New Roman" charset="0"/>
                          <a:ea typeface="宋体" charset="0"/>
                          <a:cs typeface="宋体" charset="0"/>
                        </a:rPr>
                        <a:t>、</a:t>
                      </a:r>
                      <a:r>
                        <a:rPr kumimoji="0" lang="en-US" altLang="zh-CN" sz="1000" b="1" i="0" u="none" strike="noStrike" cap="none" normalizeH="0" baseline="0">
                          <a:ln>
                            <a:noFill/>
                          </a:ln>
                          <a:solidFill>
                            <a:schemeClr val="tx1"/>
                          </a:solidFill>
                          <a:effectLst/>
                          <a:latin typeface="Times New Roman" charset="0"/>
                          <a:ea typeface="宋体" charset="0"/>
                          <a:cs typeface="宋体" charset="0"/>
                        </a:rPr>
                        <a:t>15</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日是以滞纳金为由的最后催缴日</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zh-CN" altLang="en-US"/>
                    </a:p>
                  </a:txBody>
                  <a:tcPr/>
                </a:tc>
                <a:extLst>
                  <a:ext uri="{0D108BD9-81ED-4DB2-BD59-A6C34878D82A}">
                    <a16:rowId xmlns:a16="http://schemas.microsoft.com/office/drawing/2014/main" val="10001"/>
                  </a:ext>
                </a:extLst>
              </a:tr>
              <a:tr h="273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催提</a:t>
                      </a:r>
                      <a:endParaRPr kumimoji="0" lang="en-US" altLang="zh-CN" sz="1000" b="1" i="0" u="none" strike="noStrike" cap="none" normalizeH="0" baseline="0">
                        <a:ln>
                          <a:noFill/>
                        </a:ln>
                        <a:solidFill>
                          <a:schemeClr val="tx1"/>
                        </a:solidFill>
                        <a:effectLst/>
                        <a:latin typeface="Times New Roman" charset="0"/>
                        <a:ea typeface="宋体" charset="0"/>
                        <a:cs typeface="宋体"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形式</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短信</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短信</a:t>
                      </a:r>
                      <a:r>
                        <a:rPr kumimoji="0" lang="en-US" altLang="zh-CN" sz="1000" b="1" i="0" u="none" strike="noStrike" cap="none" normalizeH="0" baseline="0">
                          <a:ln>
                            <a:noFill/>
                          </a:ln>
                          <a:solidFill>
                            <a:schemeClr val="tx1"/>
                          </a:solidFill>
                          <a:effectLst/>
                          <a:latin typeface="Times New Roman" charset="0"/>
                          <a:ea typeface="宋体" charset="0"/>
                          <a:cs typeface="宋体" charset="0"/>
                        </a:rPr>
                        <a:t>\</a:t>
                      </a:r>
                      <a:r>
                        <a:rPr kumimoji="0" lang="zh-CN" altLang="en-US" sz="1000" b="1" i="0" u="none" strike="noStrike" cap="none" normalizeH="0" baseline="0">
                          <a:ln>
                            <a:noFill/>
                          </a:ln>
                          <a:solidFill>
                            <a:schemeClr val="tx1"/>
                          </a:solidFill>
                          <a:effectLst/>
                          <a:latin typeface="Times New Roman" charset="0"/>
                          <a:ea typeface="宋体" charset="0"/>
                          <a:cs typeface="宋体" charset="0"/>
                        </a:rPr>
                        <a:t>电话</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ltLang="en-US"/>
                    </a:p>
                  </a:txBody>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电话</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ltLang="en-US"/>
                    </a:p>
                  </a:txBody>
                  <a:tcPr/>
                </a:tc>
                <a:extLst>
                  <a:ext uri="{0D108BD9-81ED-4DB2-BD59-A6C34878D82A}">
                    <a16:rowId xmlns:a16="http://schemas.microsoft.com/office/drawing/2014/main" val="10002"/>
                  </a:ext>
                </a:extLst>
              </a:tr>
              <a:tr h="4730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话术</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正常缴纳</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预付金余额不足</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恶意欠费</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正常缴纳</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预付金余额不足</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恶意</a:t>
                      </a:r>
                      <a:endParaRPr kumimoji="0" lang="en-US" altLang="zh-CN" sz="1000" b="1" i="0" u="none" strike="noStrike" cap="none" normalizeH="0" baseline="0">
                        <a:ln>
                          <a:noFill/>
                        </a:ln>
                        <a:solidFill>
                          <a:schemeClr val="tx1"/>
                        </a:solidFill>
                        <a:effectLst/>
                        <a:latin typeface="Times New Roman" charset="0"/>
                        <a:ea typeface="宋体" charset="0"/>
                        <a:cs typeface="宋体"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欠费</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未缴纳客户（非代扣）</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恶意欠费</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24812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物业温馨提醒：尊敬的</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业主，为避免滞纳金的产生，请您于</a:t>
                      </a:r>
                      <a:r>
                        <a:rPr kumimoji="0" lang="en-US" altLang="zh-CN" sz="1000" b="1" i="0" u="none" strike="noStrike" cap="none" normalizeH="0" baseline="0">
                          <a:ln>
                            <a:noFill/>
                          </a:ln>
                          <a:solidFill>
                            <a:schemeClr val="tx1"/>
                          </a:solidFill>
                          <a:effectLst/>
                          <a:latin typeface="Times New Roman" charset="0"/>
                          <a:ea typeface="宋体" charset="0"/>
                          <a:cs typeface="宋体" charset="0"/>
                        </a:rPr>
                        <a:t>15</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日前前往</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客户中心缴纳相关物管费。若为代扣用户请于</a:t>
                      </a:r>
                      <a:r>
                        <a:rPr kumimoji="0" lang="en-US" altLang="zh-CN" sz="1000" b="1" i="0" u="none" strike="noStrike" cap="none" normalizeH="0" baseline="0">
                          <a:ln>
                            <a:noFill/>
                          </a:ln>
                          <a:solidFill>
                            <a:schemeClr val="tx1"/>
                          </a:solidFill>
                          <a:effectLst/>
                          <a:latin typeface="Times New Roman" charset="0"/>
                          <a:ea typeface="宋体" charset="0"/>
                          <a:cs typeface="宋体" charset="0"/>
                        </a:rPr>
                        <a:t>14</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日前在账户内存入足够金额以便代扣。如您因故不便前往现场缴纳，可汇款至以下账户：</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物业服务有限公司，</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银行</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支行。如已缴纳，请忽略本信息。</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物业温馨提醒：尊敬的</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业主，您的预付金已用完，请于本月</a:t>
                      </a:r>
                      <a:r>
                        <a:rPr kumimoji="0" lang="en-US" altLang="zh-CN" sz="1000" b="1" i="0" u="none" strike="noStrike" cap="none" normalizeH="0" baseline="0">
                          <a:ln>
                            <a:noFill/>
                          </a:ln>
                          <a:solidFill>
                            <a:schemeClr val="tx1"/>
                          </a:solidFill>
                          <a:effectLst/>
                          <a:latin typeface="Times New Roman" charset="0"/>
                          <a:ea typeface="宋体" charset="0"/>
                          <a:cs typeface="宋体" charset="0"/>
                        </a:rPr>
                        <a:t>15</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日前前往</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客户中心缴纳相关费用，以免产生滞纳金。如您因故不能前往现场缴纳，可汇款至以下账户：</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物业服务有限公司，</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银行</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支行。如您已经缴纳，请忽略本信息。</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尊敬的</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业主：您的物管费已欠费，请尽快到</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客户中心缴纳，以免滞纳金递增。如您因故不能前往现场缴纳，可汇款至以下账户：</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物业服务有限公司，</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银行</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支行。如恶意欠费，我司将保留追究法律责任的权利！</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物业温馨提醒：尊敬的</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业主，为避免滞纳金的产生，请您于</a:t>
                      </a:r>
                      <a:r>
                        <a:rPr kumimoji="0" lang="en-US" altLang="zh-CN" sz="1000" b="1" i="0" u="none" strike="noStrike" cap="none" normalizeH="0" baseline="0">
                          <a:ln>
                            <a:noFill/>
                          </a:ln>
                          <a:solidFill>
                            <a:schemeClr val="tx1"/>
                          </a:solidFill>
                          <a:effectLst/>
                          <a:latin typeface="Times New Roman" charset="0"/>
                          <a:ea typeface="宋体" charset="0"/>
                          <a:cs typeface="宋体" charset="0"/>
                        </a:rPr>
                        <a:t>15</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日前前往</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客户中心缴纳相关物管费。若为代扣用户请于</a:t>
                      </a:r>
                      <a:r>
                        <a:rPr kumimoji="0" lang="en-US" altLang="zh-CN" sz="1000" b="1" i="0" u="none" strike="noStrike" cap="none" normalizeH="0" baseline="0">
                          <a:ln>
                            <a:noFill/>
                          </a:ln>
                          <a:solidFill>
                            <a:schemeClr val="tx1"/>
                          </a:solidFill>
                          <a:effectLst/>
                          <a:latin typeface="Times New Roman" charset="0"/>
                          <a:ea typeface="宋体" charset="0"/>
                          <a:cs typeface="宋体" charset="0"/>
                        </a:rPr>
                        <a:t>14</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日前在账户内存入足够金额以便代扣。如您因故不便前往现场缴纳，可汇款至以下账户：</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物业服务有限公司，</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银行</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支行。如已缴纳，请忽略本信息。</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物业温馨提醒：尊敬的</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业主，您的预付金已用完，请于本月</a:t>
                      </a:r>
                      <a:r>
                        <a:rPr kumimoji="0" lang="en-US" altLang="zh-CN" sz="1000" b="1" i="0" u="none" strike="noStrike" cap="none" normalizeH="0" baseline="0">
                          <a:ln>
                            <a:noFill/>
                          </a:ln>
                          <a:solidFill>
                            <a:schemeClr val="tx1"/>
                          </a:solidFill>
                          <a:effectLst/>
                          <a:latin typeface="Times New Roman" charset="0"/>
                          <a:ea typeface="宋体" charset="0"/>
                          <a:cs typeface="宋体" charset="0"/>
                        </a:rPr>
                        <a:t>15</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日前前往</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客户中心缴纳相关费用，以免产生滞纳金。如您因故不能前往现场缴纳，可汇款至以下账户：</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物业服务有限公司，</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银行</a:t>
                      </a:r>
                      <a:r>
                        <a:rPr kumimoji="0" lang="en-US" altLang="zh-CN" sz="1000" b="1" i="0" u="none" strike="noStrike" cap="none" normalizeH="0" baseline="0">
                          <a:ln>
                            <a:noFill/>
                          </a:ln>
                          <a:solidFill>
                            <a:schemeClr val="tx1"/>
                          </a:solidFill>
                          <a:effectLst/>
                          <a:latin typeface="Times New Roman" charset="0"/>
                          <a:ea typeface="宋体" charset="0"/>
                          <a:cs typeface="宋体" charset="0"/>
                        </a:rPr>
                        <a:t>XX</a:t>
                      </a:r>
                      <a:r>
                        <a:rPr kumimoji="0" lang="zh-CN" altLang="en-US" sz="1000" b="1" i="0" u="none" strike="noStrike" cap="none" normalizeH="0" baseline="0">
                          <a:ln>
                            <a:noFill/>
                          </a:ln>
                          <a:solidFill>
                            <a:schemeClr val="tx1"/>
                          </a:solidFill>
                          <a:effectLst/>
                          <a:latin typeface="Times New Roman" charset="0"/>
                          <a:ea typeface="宋体" charset="0"/>
                          <a:cs typeface="宋体" charset="0"/>
                        </a:rPr>
                        <a:t>支行。如已缴纳，请忽略本信息。</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电话催缴，详见其他招数 </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以滞纳金为由，以温馨提醒的名义催缴</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详情其他招数</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催提</a:t>
                      </a:r>
                      <a:endParaRPr kumimoji="0" lang="en-US" altLang="zh-CN" sz="1000" b="1" i="0" u="none" strike="noStrike" cap="none" normalizeH="0" baseline="0">
                        <a:ln>
                          <a:noFill/>
                        </a:ln>
                        <a:solidFill>
                          <a:schemeClr val="tx1"/>
                        </a:solidFill>
                        <a:effectLst/>
                        <a:latin typeface="Times New Roman" charset="0"/>
                        <a:ea typeface="宋体" charset="0"/>
                        <a:cs typeface="宋体"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对象</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全体业主</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还未缴费客户</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ltLang="en-US"/>
                    </a:p>
                  </a:txBody>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charset="0"/>
                          <a:ea typeface="宋体" charset="0"/>
                          <a:cs typeface="宋体" charset="0"/>
                        </a:rPr>
                        <a:t>还未缴费客户</a:t>
                      </a:r>
                      <a:endParaRPr kumimoji="0" lang="zh-CN" altLang="en-US" sz="10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lt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75870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04800" y="914400"/>
            <a:ext cx="8135938"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lnSpc>
                <a:spcPct val="150000"/>
              </a:lnSpc>
            </a:pPr>
            <a:r>
              <a:rPr lang="en-US" altLang="zh-CN" sz="2400" b="1">
                <a:solidFill>
                  <a:srgbClr val="C00000"/>
                </a:solidFill>
                <a:ea typeface="隶书" charset="0"/>
                <a:cs typeface="隶书" charset="0"/>
              </a:rPr>
              <a:t>1</a:t>
            </a:r>
            <a:r>
              <a:rPr lang="zh-CN" altLang="en-US" sz="2400" b="1">
                <a:solidFill>
                  <a:srgbClr val="C00000"/>
                </a:solidFill>
                <a:ea typeface="隶书" charset="0"/>
                <a:cs typeface="隶书" charset="0"/>
              </a:rPr>
              <a:t>、对象：</a:t>
            </a:r>
          </a:p>
          <a:p>
            <a:pPr algn="l" eaLnBrk="1" hangingPunct="1">
              <a:lnSpc>
                <a:spcPct val="150000"/>
              </a:lnSpc>
            </a:pPr>
            <a:r>
              <a:rPr lang="zh-CN" altLang="en-US" sz="1600">
                <a:latin typeface="宋体" charset="0"/>
              </a:rPr>
              <a:t>    </a:t>
            </a:r>
            <a:r>
              <a:rPr lang="zh-CN" altLang="en-US" sz="1600" b="1">
                <a:solidFill>
                  <a:srgbClr val="0070C0"/>
                </a:solidFill>
                <a:latin typeface="宋体" charset="0"/>
              </a:rPr>
              <a:t>满口答应，却总不出现的业主</a:t>
            </a:r>
          </a:p>
          <a:p>
            <a:pPr algn="l" eaLnBrk="1" hangingPunct="1">
              <a:lnSpc>
                <a:spcPct val="150000"/>
              </a:lnSpc>
            </a:pPr>
            <a:r>
              <a:rPr lang="en-US" altLang="zh-CN" sz="2400" b="1">
                <a:solidFill>
                  <a:srgbClr val="C00000"/>
                </a:solidFill>
                <a:ea typeface="隶书" charset="0"/>
                <a:cs typeface="隶书" charset="0"/>
              </a:rPr>
              <a:t>2</a:t>
            </a:r>
            <a:r>
              <a:rPr lang="zh-CN" altLang="en-US" sz="2400" b="1">
                <a:solidFill>
                  <a:srgbClr val="C00000"/>
                </a:solidFill>
                <a:ea typeface="隶书" charset="0"/>
                <a:cs typeface="隶书" charset="0"/>
              </a:rPr>
              <a:t>、招数说明：</a:t>
            </a:r>
          </a:p>
          <a:p>
            <a:pPr algn="l" eaLnBrk="1" hangingPunct="1">
              <a:lnSpc>
                <a:spcPct val="150000"/>
              </a:lnSpc>
            </a:pPr>
            <a:r>
              <a:rPr lang="zh-CN" altLang="en-US" sz="1600">
                <a:latin typeface="宋体" charset="0"/>
              </a:rPr>
              <a:t>      </a:t>
            </a:r>
            <a:r>
              <a:rPr lang="zh-CN" altLang="en-US" sz="1600" b="1">
                <a:solidFill>
                  <a:srgbClr val="0070C0"/>
                </a:solidFill>
                <a:latin typeface="宋体" charset="0"/>
              </a:rPr>
              <a:t>很多业主认为物管费能拖就拖，接到电话之后含糊其词“过两天来”“有空的时间就来”“我知道了”等等，往往业主最后都不会来交，而此时，我们的催费就做了无用工。对于这种业主“断其后路”就成了我们将无用工变有用工的有效手段。</a:t>
            </a:r>
          </a:p>
        </p:txBody>
      </p:sp>
      <p:sp>
        <p:nvSpPr>
          <p:cNvPr id="33795" name="Text Box 3"/>
          <p:cNvSpPr txBox="1">
            <a:spLocks noChangeArrowheads="1"/>
          </p:cNvSpPr>
          <p:nvPr/>
        </p:nvSpPr>
        <p:spPr bwMode="auto">
          <a:xfrm>
            <a:off x="0" y="188913"/>
            <a:ext cx="8280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spcBef>
                <a:spcPct val="50000"/>
              </a:spcBef>
            </a:pPr>
            <a:r>
              <a:rPr lang="en-US" altLang="zh-CN" b="1">
                <a:ea typeface="隶书" charset="0"/>
                <a:cs typeface="隶书" charset="0"/>
              </a:rPr>
              <a:t> </a:t>
            </a:r>
            <a:r>
              <a:rPr lang="zh-CN" altLang="en-US" sz="2800" b="1">
                <a:solidFill>
                  <a:srgbClr val="FFC000"/>
                </a:solidFill>
                <a:ea typeface="隶书" charset="0"/>
                <a:cs typeface="隶书" charset="0"/>
              </a:rPr>
              <a:t>第二招  断其后路</a:t>
            </a:r>
          </a:p>
        </p:txBody>
      </p:sp>
      <p:sp>
        <p:nvSpPr>
          <p:cNvPr id="33796" name="Rectangle 4"/>
          <p:cNvSpPr>
            <a:spLocks noChangeArrowheads="1"/>
          </p:cNvSpPr>
          <p:nvPr/>
        </p:nvSpPr>
        <p:spPr bwMode="auto">
          <a:xfrm>
            <a:off x="609600" y="3505200"/>
            <a:ext cx="7920038"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l">
              <a:lnSpc>
                <a:spcPct val="150000"/>
              </a:lnSpc>
              <a:buFont typeface="Wingdings" charset="0"/>
              <a:buChar char="Ø"/>
            </a:pPr>
            <a:r>
              <a:rPr lang="zh-CN" altLang="en-US" sz="1600" b="1">
                <a:solidFill>
                  <a:srgbClr val="0070C0"/>
                </a:solidFill>
                <a:latin typeface="宋体" charset="0"/>
              </a:rPr>
              <a:t>如果业主以最近比较忙，或者不在本地为借口，则直接为其提供转账方式，并确定转账的时间。</a:t>
            </a:r>
          </a:p>
          <a:p>
            <a:pPr marL="342900" indent="-342900" algn="l">
              <a:lnSpc>
                <a:spcPct val="150000"/>
              </a:lnSpc>
              <a:buFont typeface="Wingdings" charset="0"/>
              <a:buChar char="Ø"/>
            </a:pPr>
            <a:r>
              <a:rPr lang="zh-CN" altLang="en-US" sz="1600" b="1">
                <a:solidFill>
                  <a:srgbClr val="0070C0"/>
                </a:solidFill>
                <a:latin typeface="宋体" charset="0"/>
              </a:rPr>
              <a:t>如果业主一直含糊其辞说”最近” “这两天会来交”则要和业主约定一个有效的时间，到了时间之后再次提醒业主，这样，不仅使业主自己心里在时间上产生紧迫感，同时也让一拖再拖的业主产生失信的感觉，最终达到有效催费的目的。</a:t>
            </a:r>
          </a:p>
          <a:p>
            <a:pPr marL="342900" indent="-342900" algn="l">
              <a:lnSpc>
                <a:spcPct val="150000"/>
              </a:lnSpc>
              <a:buFont typeface="Wingdings" charset="0"/>
              <a:buChar char="Ø"/>
            </a:pPr>
            <a:r>
              <a:rPr lang="zh-CN" altLang="en-US" sz="1600" b="1">
                <a:solidFill>
                  <a:srgbClr val="0070C0"/>
                </a:solidFill>
                <a:latin typeface="宋体" charset="0"/>
              </a:rPr>
              <a:t>确定时间后一定要按着时间持续跟进</a:t>
            </a:r>
          </a:p>
          <a:p>
            <a:pPr marL="342900" indent="-342900" algn="l">
              <a:lnSpc>
                <a:spcPct val="150000"/>
              </a:lnSpc>
              <a:buFont typeface="Wingdings" charset="0"/>
              <a:buChar char="Ø"/>
            </a:pPr>
            <a:r>
              <a:rPr lang="zh-CN" altLang="en-US" sz="1600" b="1">
                <a:solidFill>
                  <a:srgbClr val="0070C0"/>
                </a:solidFill>
                <a:latin typeface="宋体" charset="0"/>
              </a:rPr>
              <a:t>在谈话中要向其透露，如果他没得按时缴纳，下次一定会准时再联系他的信息</a:t>
            </a:r>
          </a:p>
          <a:p>
            <a:pPr marL="342900" indent="-342900" algn="l">
              <a:lnSpc>
                <a:spcPct val="150000"/>
              </a:lnSpc>
              <a:buFontTx/>
              <a:buChar char="•"/>
            </a:pPr>
            <a:endParaRPr lang="en-US" altLang="zh-CN" sz="1600">
              <a:latin typeface="宋体" charset="0"/>
            </a:endParaRPr>
          </a:p>
        </p:txBody>
      </p:sp>
    </p:spTree>
    <p:extLst>
      <p:ext uri="{BB962C8B-B14F-4D97-AF65-F5344CB8AC3E}">
        <p14:creationId xmlns:p14="http://schemas.microsoft.com/office/powerpoint/2010/main" val="127035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2"/>
          <p:cNvSpPr txBox="1">
            <a:spLocks noGrp="1"/>
          </p:cNvSpPr>
          <p:nvPr/>
        </p:nvSpPr>
        <p:spPr bwMode="auto">
          <a:xfrm>
            <a:off x="7046913" y="6381750"/>
            <a:ext cx="2133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en-US" altLang="zh-CN"/>
              <a:t>   </a:t>
            </a:r>
          </a:p>
          <a:p>
            <a:pPr eaLnBrk="1" hangingPunct="1"/>
            <a:r>
              <a:rPr lang="en-US" altLang="zh-CN"/>
              <a:t>   </a:t>
            </a:r>
          </a:p>
        </p:txBody>
      </p:sp>
      <p:sp>
        <p:nvSpPr>
          <p:cNvPr id="8195" name="Rectangle 44"/>
          <p:cNvSpPr>
            <a:spLocks noChangeArrowheads="1"/>
          </p:cNvSpPr>
          <p:nvPr/>
        </p:nvSpPr>
        <p:spPr bwMode="auto">
          <a:xfrm>
            <a:off x="0" y="838200"/>
            <a:ext cx="914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lstStyle/>
          <a:p>
            <a:pPr algn="ctr"/>
            <a:r>
              <a:rPr lang="zh-CN" altLang="en-US" sz="3200" b="1">
                <a:solidFill>
                  <a:srgbClr val="FF0000"/>
                </a:solidFill>
                <a:latin typeface="华文隶书" charset="0"/>
                <a:ea typeface="华文隶书" charset="0"/>
                <a:cs typeface="华文隶书" charset="0"/>
              </a:rPr>
              <a:t>目录</a:t>
            </a:r>
            <a:endParaRPr lang="en-US" altLang="zh-CN" sz="3200" b="1">
              <a:solidFill>
                <a:srgbClr val="FF0000"/>
              </a:solidFill>
              <a:latin typeface="华文隶书" charset="0"/>
              <a:ea typeface="华文隶书" charset="0"/>
              <a:cs typeface="华文隶书" charset="0"/>
            </a:endParaRPr>
          </a:p>
        </p:txBody>
      </p:sp>
      <p:grpSp>
        <p:nvGrpSpPr>
          <p:cNvPr id="8196" name="组合 23"/>
          <p:cNvGrpSpPr>
            <a:grpSpLocks/>
          </p:cNvGrpSpPr>
          <p:nvPr/>
        </p:nvGrpSpPr>
        <p:grpSpPr bwMode="auto">
          <a:xfrm>
            <a:off x="1219200" y="1981200"/>
            <a:ext cx="6629400" cy="4267200"/>
            <a:chOff x="2133600" y="2209800"/>
            <a:chExt cx="4876800" cy="3200400"/>
          </a:xfrm>
        </p:grpSpPr>
        <p:grpSp>
          <p:nvGrpSpPr>
            <p:cNvPr id="8197" name="Group 45"/>
            <p:cNvGrpSpPr>
              <a:grpSpLocks/>
            </p:cNvGrpSpPr>
            <p:nvPr/>
          </p:nvGrpSpPr>
          <p:grpSpPr bwMode="auto">
            <a:xfrm>
              <a:off x="2133600" y="2209800"/>
              <a:ext cx="4876800" cy="457200"/>
              <a:chOff x="1344" y="1392"/>
              <a:chExt cx="3072" cy="288"/>
            </a:xfrm>
          </p:grpSpPr>
          <p:sp>
            <p:nvSpPr>
              <p:cNvPr id="8215" name="Rectangle 46"/>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8216" name="Rectangle 47"/>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altLang="zh-CN" sz="3600" b="1"/>
                  <a:t>1</a:t>
                </a:r>
              </a:p>
            </p:txBody>
          </p:sp>
        </p:grpSp>
        <p:grpSp>
          <p:nvGrpSpPr>
            <p:cNvPr id="8198" name="Group 48"/>
            <p:cNvGrpSpPr>
              <a:grpSpLocks/>
            </p:cNvGrpSpPr>
            <p:nvPr/>
          </p:nvGrpSpPr>
          <p:grpSpPr bwMode="auto">
            <a:xfrm>
              <a:off x="2133600" y="2895600"/>
              <a:ext cx="4876800" cy="457200"/>
              <a:chOff x="1344" y="1872"/>
              <a:chExt cx="3072" cy="288"/>
            </a:xfrm>
          </p:grpSpPr>
          <p:sp>
            <p:nvSpPr>
              <p:cNvPr id="8213" name="Rectangle 49"/>
              <p:cNvSpPr>
                <a:spLocks noChangeArrowheads="1"/>
              </p:cNvSpPr>
              <p:nvPr/>
            </p:nvSpPr>
            <p:spPr bwMode="gray">
              <a:xfrm>
                <a:off x="1680" y="1872"/>
                <a:ext cx="2736" cy="288"/>
              </a:xfrm>
              <a:prstGeom prst="rect">
                <a:avLst/>
              </a:prstGeom>
              <a:gradFill rotWithShape="1">
                <a:gsLst>
                  <a:gs pos="0">
                    <a:srgbClr val="DCE2FF"/>
                  </a:gs>
                  <a:gs pos="100000">
                    <a:srgbClr val="9EB0FE"/>
                  </a:gs>
                </a:gsLst>
                <a:lin ang="0" scaled="1"/>
              </a:gradFill>
              <a:ln>
                <a:noFill/>
              </a:ln>
              <a:effectLst>
                <a:prstShdw prst="shdw17" dist="63500" dir="5400000">
                  <a:srgbClr val="5F6A98">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8214" name="Rectangle 50"/>
              <p:cNvSpPr>
                <a:spLocks noChangeArrowheads="1"/>
              </p:cNvSpPr>
              <p:nvPr/>
            </p:nvSpPr>
            <p:spPr bwMode="gray">
              <a:xfrm>
                <a:off x="1344" y="1872"/>
                <a:ext cx="384" cy="288"/>
              </a:xfrm>
              <a:prstGeom prst="rect">
                <a:avLst/>
              </a:prstGeom>
              <a:gradFill rotWithShape="1">
                <a:gsLst>
                  <a:gs pos="0">
                    <a:srgbClr val="573A7A"/>
                  </a:gs>
                  <a:gs pos="50000">
                    <a:srgbClr val="A971ED"/>
                  </a:gs>
                  <a:gs pos="100000">
                    <a:srgbClr val="573A7A"/>
                  </a:gs>
                </a:gsLst>
                <a:lin ang="0" scaled="1"/>
              </a:gradFill>
              <a:ln>
                <a:noFill/>
              </a:ln>
              <a:effectLst>
                <a:prstShdw prst="shdw17" dist="63500" dir="5400000">
                  <a:srgbClr val="65448E">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altLang="zh-CN" sz="3600" b="1"/>
                  <a:t>2</a:t>
                </a:r>
              </a:p>
            </p:txBody>
          </p:sp>
        </p:grpSp>
        <p:grpSp>
          <p:nvGrpSpPr>
            <p:cNvPr id="8199" name="Group 51"/>
            <p:cNvGrpSpPr>
              <a:grpSpLocks/>
            </p:cNvGrpSpPr>
            <p:nvPr/>
          </p:nvGrpSpPr>
          <p:grpSpPr bwMode="auto">
            <a:xfrm>
              <a:off x="2133600" y="3581400"/>
              <a:ext cx="4876800" cy="457200"/>
              <a:chOff x="1344" y="1392"/>
              <a:chExt cx="3072" cy="288"/>
            </a:xfrm>
          </p:grpSpPr>
          <p:sp>
            <p:nvSpPr>
              <p:cNvPr id="8211" name="Rectangle 52"/>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8212" name="Rectangle 53"/>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altLang="zh-CN" sz="3600" b="1"/>
                  <a:t>3</a:t>
                </a:r>
              </a:p>
            </p:txBody>
          </p:sp>
        </p:grpSp>
        <p:grpSp>
          <p:nvGrpSpPr>
            <p:cNvPr id="8200" name="Group 54"/>
            <p:cNvGrpSpPr>
              <a:grpSpLocks/>
            </p:cNvGrpSpPr>
            <p:nvPr/>
          </p:nvGrpSpPr>
          <p:grpSpPr bwMode="auto">
            <a:xfrm>
              <a:off x="2133600" y="4267200"/>
              <a:ext cx="4876800" cy="457200"/>
              <a:chOff x="1344" y="1872"/>
              <a:chExt cx="3072" cy="288"/>
            </a:xfrm>
          </p:grpSpPr>
          <p:sp>
            <p:nvSpPr>
              <p:cNvPr id="8209" name="Rectangle 55"/>
              <p:cNvSpPr>
                <a:spLocks noChangeArrowheads="1"/>
              </p:cNvSpPr>
              <p:nvPr/>
            </p:nvSpPr>
            <p:spPr bwMode="gray">
              <a:xfrm>
                <a:off x="1680" y="1872"/>
                <a:ext cx="2736" cy="288"/>
              </a:xfrm>
              <a:prstGeom prst="rect">
                <a:avLst/>
              </a:prstGeom>
              <a:gradFill rotWithShape="1">
                <a:gsLst>
                  <a:gs pos="0">
                    <a:srgbClr val="DCE2FF"/>
                  </a:gs>
                  <a:gs pos="100000">
                    <a:srgbClr val="9EB0FE"/>
                  </a:gs>
                </a:gsLst>
                <a:lin ang="0" scaled="1"/>
              </a:gradFill>
              <a:ln>
                <a:noFill/>
              </a:ln>
              <a:effectLst>
                <a:prstShdw prst="shdw17" dist="63500" dir="5400000">
                  <a:srgbClr val="5F6A98">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8210" name="Rectangle 56"/>
              <p:cNvSpPr>
                <a:spLocks noChangeArrowheads="1"/>
              </p:cNvSpPr>
              <p:nvPr/>
            </p:nvSpPr>
            <p:spPr bwMode="gray">
              <a:xfrm>
                <a:off x="1344" y="1872"/>
                <a:ext cx="384" cy="288"/>
              </a:xfrm>
              <a:prstGeom prst="rect">
                <a:avLst/>
              </a:prstGeom>
              <a:gradFill rotWithShape="1">
                <a:gsLst>
                  <a:gs pos="0">
                    <a:srgbClr val="573A7A"/>
                  </a:gs>
                  <a:gs pos="50000">
                    <a:srgbClr val="A971ED"/>
                  </a:gs>
                  <a:gs pos="100000">
                    <a:srgbClr val="573A7A"/>
                  </a:gs>
                </a:gsLst>
                <a:lin ang="0" scaled="1"/>
              </a:gradFill>
              <a:ln>
                <a:noFill/>
              </a:ln>
              <a:effectLst>
                <a:prstShdw prst="shdw17" dist="63500" dir="5400000">
                  <a:srgbClr val="65448E">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altLang="zh-CN" sz="3600" b="1"/>
                  <a:t>4</a:t>
                </a:r>
              </a:p>
            </p:txBody>
          </p:sp>
        </p:grpSp>
        <p:grpSp>
          <p:nvGrpSpPr>
            <p:cNvPr id="8201" name="Group 57"/>
            <p:cNvGrpSpPr>
              <a:grpSpLocks/>
            </p:cNvGrpSpPr>
            <p:nvPr/>
          </p:nvGrpSpPr>
          <p:grpSpPr bwMode="auto">
            <a:xfrm>
              <a:off x="2133600" y="4953000"/>
              <a:ext cx="4876800" cy="457200"/>
              <a:chOff x="1344" y="1392"/>
              <a:chExt cx="3072" cy="288"/>
            </a:xfrm>
          </p:grpSpPr>
          <p:sp>
            <p:nvSpPr>
              <p:cNvPr id="8207" name="Rectangle 58"/>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p>
            </p:txBody>
          </p:sp>
          <p:sp>
            <p:nvSpPr>
              <p:cNvPr id="8208" name="Rectangle 59"/>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altLang="zh-CN" sz="3600" b="1"/>
                  <a:t>5</a:t>
                </a:r>
              </a:p>
            </p:txBody>
          </p:sp>
        </p:grpSp>
        <p:sp>
          <p:nvSpPr>
            <p:cNvPr id="76809" name="Rectangle 60"/>
            <p:cNvSpPr>
              <a:spLocks noChangeArrowheads="1"/>
            </p:cNvSpPr>
            <p:nvPr/>
          </p:nvSpPr>
          <p:spPr bwMode="auto">
            <a:xfrm>
              <a:off x="2819108" y="2234804"/>
              <a:ext cx="4039475" cy="392906"/>
            </a:xfrm>
            <a:prstGeom prst="rect">
              <a:avLst/>
            </a:prstGeom>
            <a:noFill/>
            <a:ln w="9525" algn="ctr">
              <a:noFill/>
              <a:miter lim="800000"/>
              <a:headEnd/>
              <a:tailEnd/>
            </a:ln>
          </p:spPr>
          <p:txBody>
            <a:bodyPr>
              <a:spAutoFit/>
            </a:bodyPr>
            <a:lstStyle/>
            <a:p>
              <a:pPr algn="l" latinLnBrk="1"/>
              <a:r>
                <a:rPr lang="zh-CN" altLang="en-US" sz="2800" b="1">
                  <a:solidFill>
                    <a:srgbClr val="C00000"/>
                  </a:solidFill>
                  <a:latin typeface="黑体" charset="0"/>
                  <a:ea typeface="黑体" charset="0"/>
                  <a:cs typeface="黑体" charset="0"/>
                </a:rPr>
                <a:t>物业管理费的法律依据</a:t>
              </a:r>
              <a:endParaRPr lang="ko-KR" altLang="en-US" sz="2800" b="1">
                <a:solidFill>
                  <a:srgbClr val="C00000"/>
                </a:solidFill>
                <a:latin typeface="黑体" charset="0"/>
                <a:ea typeface="黑体" charset="0"/>
                <a:cs typeface="黑体" charset="0"/>
              </a:endParaRPr>
            </a:p>
          </p:txBody>
        </p:sp>
        <p:sp>
          <p:nvSpPr>
            <p:cNvPr id="76810" name="Rectangle 61"/>
            <p:cNvSpPr>
              <a:spLocks noChangeArrowheads="1"/>
            </p:cNvSpPr>
            <p:nvPr/>
          </p:nvSpPr>
          <p:spPr bwMode="auto">
            <a:xfrm>
              <a:off x="2819108" y="2909888"/>
              <a:ext cx="4039475" cy="392906"/>
            </a:xfrm>
            <a:prstGeom prst="rect">
              <a:avLst/>
            </a:prstGeom>
            <a:noFill/>
            <a:ln w="9525" algn="ctr">
              <a:noFill/>
              <a:miter lim="800000"/>
              <a:headEnd/>
              <a:tailEnd/>
            </a:ln>
          </p:spPr>
          <p:txBody>
            <a:bodyPr>
              <a:spAutoFit/>
            </a:bodyPr>
            <a:lstStyle/>
            <a:p>
              <a:pPr algn="l" latinLnBrk="1"/>
              <a:r>
                <a:rPr lang="zh-CN" altLang="en-US" sz="2800" b="1">
                  <a:solidFill>
                    <a:srgbClr val="C00000"/>
                  </a:solidFill>
                  <a:latin typeface="黑体" charset="0"/>
                  <a:ea typeface="黑体" charset="0"/>
                  <a:cs typeface="黑体" charset="0"/>
                </a:rPr>
                <a:t>物业管费的构成</a:t>
              </a:r>
              <a:endParaRPr lang="ko-KR" altLang="en-US" sz="2800" b="1">
                <a:solidFill>
                  <a:srgbClr val="C00000"/>
                </a:solidFill>
                <a:latin typeface="黑体" charset="0"/>
                <a:ea typeface="黑体" charset="0"/>
                <a:cs typeface="黑体" charset="0"/>
              </a:endParaRPr>
            </a:p>
          </p:txBody>
        </p:sp>
        <p:sp>
          <p:nvSpPr>
            <p:cNvPr id="76811" name="Rectangle 62"/>
            <p:cNvSpPr>
              <a:spLocks noChangeArrowheads="1"/>
            </p:cNvSpPr>
            <p:nvPr/>
          </p:nvSpPr>
          <p:spPr bwMode="auto">
            <a:xfrm>
              <a:off x="2819108" y="3581400"/>
              <a:ext cx="4039475" cy="392906"/>
            </a:xfrm>
            <a:prstGeom prst="rect">
              <a:avLst/>
            </a:prstGeom>
            <a:noFill/>
            <a:ln w="9525" algn="ctr">
              <a:noFill/>
              <a:miter lim="800000"/>
              <a:headEnd/>
              <a:tailEnd/>
            </a:ln>
          </p:spPr>
          <p:txBody>
            <a:bodyPr>
              <a:spAutoFit/>
            </a:bodyPr>
            <a:lstStyle/>
            <a:p>
              <a:pPr algn="l" latinLnBrk="1"/>
              <a:r>
                <a:rPr lang="zh-CN" altLang="en-US" sz="2800" b="1">
                  <a:solidFill>
                    <a:srgbClr val="C00000"/>
                  </a:solidFill>
                  <a:latin typeface="黑体" charset="0"/>
                  <a:ea typeface="黑体" charset="0"/>
                  <a:cs typeface="黑体" charset="0"/>
                </a:rPr>
                <a:t>物业管理费收缴流程</a:t>
              </a:r>
              <a:endParaRPr lang="ko-KR" altLang="en-US" sz="2800" b="1">
                <a:solidFill>
                  <a:srgbClr val="C00000"/>
                </a:solidFill>
                <a:latin typeface="黑体" charset="0"/>
                <a:ea typeface="黑体" charset="0"/>
                <a:cs typeface="黑体" charset="0"/>
              </a:endParaRPr>
            </a:p>
          </p:txBody>
        </p:sp>
        <p:sp>
          <p:nvSpPr>
            <p:cNvPr id="76812" name="Rectangle 63"/>
            <p:cNvSpPr>
              <a:spLocks noChangeArrowheads="1"/>
            </p:cNvSpPr>
            <p:nvPr/>
          </p:nvSpPr>
          <p:spPr bwMode="auto">
            <a:xfrm>
              <a:off x="2819108" y="4256485"/>
              <a:ext cx="4039475" cy="391715"/>
            </a:xfrm>
            <a:prstGeom prst="rect">
              <a:avLst/>
            </a:prstGeom>
            <a:noFill/>
            <a:ln w="9525" algn="ctr">
              <a:noFill/>
              <a:miter lim="800000"/>
              <a:headEnd/>
              <a:tailEnd/>
            </a:ln>
          </p:spPr>
          <p:txBody>
            <a:bodyPr>
              <a:spAutoFit/>
            </a:bodyPr>
            <a:lstStyle/>
            <a:p>
              <a:pPr algn="l" latinLnBrk="1"/>
              <a:r>
                <a:rPr lang="zh-CN" altLang="en-US" sz="2800" b="1">
                  <a:solidFill>
                    <a:srgbClr val="C00000"/>
                  </a:solidFill>
                  <a:latin typeface="黑体" charset="0"/>
                  <a:ea typeface="黑体" charset="0"/>
                  <a:cs typeface="黑体" charset="0"/>
                </a:rPr>
                <a:t>物业管理费收费难原因分析</a:t>
              </a:r>
              <a:endParaRPr lang="ko-KR" altLang="en-US" sz="2800" b="1">
                <a:solidFill>
                  <a:srgbClr val="C00000"/>
                </a:solidFill>
                <a:latin typeface="黑体" charset="0"/>
                <a:ea typeface="黑体" charset="0"/>
                <a:cs typeface="黑体" charset="0"/>
              </a:endParaRPr>
            </a:p>
          </p:txBody>
        </p:sp>
        <p:sp>
          <p:nvSpPr>
            <p:cNvPr id="76813" name="Rectangle 64"/>
            <p:cNvSpPr>
              <a:spLocks noChangeArrowheads="1"/>
            </p:cNvSpPr>
            <p:nvPr/>
          </p:nvSpPr>
          <p:spPr bwMode="auto">
            <a:xfrm>
              <a:off x="2819108" y="4967288"/>
              <a:ext cx="4039475" cy="392906"/>
            </a:xfrm>
            <a:prstGeom prst="rect">
              <a:avLst/>
            </a:prstGeom>
            <a:noFill/>
            <a:ln w="9525" algn="ctr">
              <a:noFill/>
              <a:miter lim="800000"/>
              <a:headEnd/>
              <a:tailEnd/>
            </a:ln>
          </p:spPr>
          <p:txBody>
            <a:bodyPr>
              <a:spAutoFit/>
            </a:bodyPr>
            <a:lstStyle/>
            <a:p>
              <a:pPr algn="l" latinLnBrk="1"/>
              <a:r>
                <a:rPr lang="zh-CN" altLang="en-US" sz="2800" b="1">
                  <a:solidFill>
                    <a:srgbClr val="C00000"/>
                  </a:solidFill>
                  <a:latin typeface="黑体" charset="0"/>
                  <a:ea typeface="黑体" charset="0"/>
                  <a:cs typeface="黑体" charset="0"/>
                </a:rPr>
                <a:t>物业费催收方法及技巧</a:t>
              </a:r>
              <a:endParaRPr lang="ko-KR" altLang="en-US" sz="2800" b="1">
                <a:solidFill>
                  <a:srgbClr val="C00000"/>
                </a:solidFill>
                <a:latin typeface="黑体" charset="0"/>
                <a:ea typeface="黑体" charset="0"/>
                <a:cs typeface="黑体" charset="0"/>
              </a:endParaRPr>
            </a:p>
          </p:txBody>
        </p:sp>
      </p:grpSp>
    </p:spTree>
    <p:extLst>
      <p:ext uri="{BB962C8B-B14F-4D97-AF65-F5344CB8AC3E}">
        <p14:creationId xmlns:p14="http://schemas.microsoft.com/office/powerpoint/2010/main" val="1673969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609600" y="1447800"/>
            <a:ext cx="7848600" cy="436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165048" bIns="165048" anchor="ctr">
            <a:spAutoFit/>
          </a:bodyPr>
          <a:lstStyle/>
          <a:p>
            <a:pPr algn="l">
              <a:lnSpc>
                <a:spcPct val="150000"/>
              </a:lnSpc>
              <a:buFont typeface="Wingdings" charset="0"/>
              <a:buChar char="u"/>
              <a:tabLst>
                <a:tab pos="495300" algn="l"/>
              </a:tabLst>
            </a:pPr>
            <a:r>
              <a:rPr lang="en-US" altLang="zh-CN" sz="1600" b="1">
                <a:solidFill>
                  <a:srgbClr val="0070C0"/>
                </a:solidFill>
              </a:rPr>
              <a:t>  </a:t>
            </a:r>
            <a:r>
              <a:rPr lang="zh-CN" altLang="en-US" sz="1600" b="1">
                <a:solidFill>
                  <a:srgbClr val="0070C0"/>
                </a:solidFill>
              </a:rPr>
              <a:t>您看您平时也比较忙，不如办个银行代扣，多省心啊，就不用每个月还要惦着来这边缴费了，有大老远的</a:t>
            </a:r>
          </a:p>
          <a:p>
            <a:pPr algn="l">
              <a:lnSpc>
                <a:spcPct val="150000"/>
              </a:lnSpc>
              <a:tabLst>
                <a:tab pos="495300" algn="l"/>
              </a:tabLst>
            </a:pPr>
            <a:r>
              <a:rPr lang="zh-CN" altLang="en-US" sz="1600" b="1">
                <a:solidFill>
                  <a:srgbClr val="0070C0"/>
                </a:solidFill>
              </a:rPr>
              <a:t>  （用意：突出远、累）</a:t>
            </a:r>
          </a:p>
          <a:p>
            <a:pPr algn="l">
              <a:lnSpc>
                <a:spcPct val="150000"/>
              </a:lnSpc>
              <a:tabLst>
                <a:tab pos="495300" algn="l"/>
              </a:tabLst>
            </a:pPr>
            <a:endParaRPr lang="zh-CN" altLang="en-US" sz="1600" b="1">
              <a:solidFill>
                <a:srgbClr val="0070C0"/>
              </a:solidFill>
            </a:endParaRPr>
          </a:p>
          <a:p>
            <a:pPr algn="l">
              <a:lnSpc>
                <a:spcPct val="150000"/>
              </a:lnSpc>
              <a:buFont typeface="Wingdings" charset="0"/>
              <a:buChar char="u"/>
              <a:tabLst>
                <a:tab pos="495300" algn="l"/>
              </a:tabLst>
            </a:pPr>
            <a:r>
              <a:rPr lang="zh-CN" altLang="en-US" sz="1600" b="1">
                <a:solidFill>
                  <a:srgbClr val="0070C0"/>
                </a:solidFill>
              </a:rPr>
              <a:t>  像您平时比较忙（人在外地）的，也可以考虑银行转账啊，我们这边有招行和农行的，您看哪个还比较方便啊？</a:t>
            </a:r>
          </a:p>
          <a:p>
            <a:pPr algn="l">
              <a:lnSpc>
                <a:spcPct val="150000"/>
              </a:lnSpc>
              <a:tabLst>
                <a:tab pos="495300" algn="l"/>
              </a:tabLst>
            </a:pPr>
            <a:endParaRPr lang="zh-CN" altLang="en-US" sz="1600" b="1">
              <a:solidFill>
                <a:srgbClr val="0070C0"/>
              </a:solidFill>
            </a:endParaRPr>
          </a:p>
          <a:p>
            <a:pPr algn="l">
              <a:lnSpc>
                <a:spcPct val="150000"/>
              </a:lnSpc>
              <a:buFont typeface="Wingdings" charset="0"/>
              <a:buChar char="u"/>
              <a:tabLst>
                <a:tab pos="495300" algn="l"/>
              </a:tabLst>
            </a:pPr>
            <a:r>
              <a:rPr lang="zh-CN" altLang="en-US" sz="1600" b="1">
                <a:solidFill>
                  <a:srgbClr val="0070C0"/>
                </a:solidFill>
              </a:rPr>
              <a:t>  老师，打扰您了，我来跟您确认一下转账的时间和金额，避免中途有什么失误。</a:t>
            </a:r>
          </a:p>
          <a:p>
            <a:pPr algn="l">
              <a:lnSpc>
                <a:spcPct val="150000"/>
              </a:lnSpc>
              <a:tabLst>
                <a:tab pos="495300" algn="l"/>
              </a:tabLst>
            </a:pPr>
            <a:endParaRPr lang="zh-CN" altLang="en-US" sz="1600" b="1">
              <a:solidFill>
                <a:srgbClr val="0070C0"/>
              </a:solidFill>
            </a:endParaRPr>
          </a:p>
          <a:p>
            <a:pPr algn="l">
              <a:lnSpc>
                <a:spcPct val="150000"/>
              </a:lnSpc>
              <a:buFont typeface="Wingdings" charset="0"/>
              <a:buChar char="u"/>
              <a:tabLst>
                <a:tab pos="495300" algn="l"/>
              </a:tabLst>
            </a:pPr>
            <a:r>
              <a:rPr lang="zh-CN" altLang="en-US" sz="1600" b="1">
                <a:solidFill>
                  <a:srgbClr val="0070C0"/>
                </a:solidFill>
              </a:rPr>
              <a:t>  那行，下周二我让财务查账，到了我通知您</a:t>
            </a:r>
          </a:p>
          <a:p>
            <a:pPr algn="l">
              <a:lnSpc>
                <a:spcPct val="150000"/>
              </a:lnSpc>
              <a:tabLst>
                <a:tab pos="495300" algn="l"/>
              </a:tabLst>
            </a:pPr>
            <a:r>
              <a:rPr lang="zh-CN" altLang="en-US" sz="1600" b="1">
                <a:solidFill>
                  <a:srgbClr val="0070C0"/>
                </a:solidFill>
              </a:rPr>
              <a:t>   </a:t>
            </a:r>
            <a:r>
              <a:rPr lang="en-US" altLang="zh-CN" sz="1600" b="1">
                <a:solidFill>
                  <a:srgbClr val="0070C0"/>
                </a:solidFill>
              </a:rPr>
              <a:t>(</a:t>
            </a:r>
            <a:r>
              <a:rPr lang="zh-CN" altLang="en-US" sz="1600" b="1">
                <a:solidFill>
                  <a:srgbClr val="0070C0"/>
                </a:solidFill>
              </a:rPr>
              <a:t>用意：告知业主，我会继续跟进这个时间，如果没有到，我还会再“骚扰”你的</a:t>
            </a:r>
            <a:r>
              <a:rPr lang="en-US" altLang="zh-CN" sz="1600" b="1">
                <a:solidFill>
                  <a:srgbClr val="0070C0"/>
                </a:solidFill>
              </a:rPr>
              <a:t>)</a:t>
            </a:r>
          </a:p>
        </p:txBody>
      </p:sp>
      <p:sp>
        <p:nvSpPr>
          <p:cNvPr id="34819" name="矩形 3"/>
          <p:cNvSpPr>
            <a:spLocks noChangeArrowheads="1"/>
          </p:cNvSpPr>
          <p:nvPr/>
        </p:nvSpPr>
        <p:spPr bwMode="auto">
          <a:xfrm>
            <a:off x="533400" y="838200"/>
            <a:ext cx="1266825"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42900" indent="-342900" algn="l">
              <a:lnSpc>
                <a:spcPct val="150000"/>
              </a:lnSpc>
            </a:pPr>
            <a:r>
              <a:rPr lang="en-US" altLang="zh-CN" sz="2400" b="1">
                <a:solidFill>
                  <a:srgbClr val="C00000"/>
                </a:solidFill>
                <a:ea typeface="隶书" charset="0"/>
                <a:cs typeface="隶书" charset="0"/>
              </a:rPr>
              <a:t>3</a:t>
            </a:r>
            <a:r>
              <a:rPr lang="zh-CN" altLang="en-US" sz="2400" b="1">
                <a:solidFill>
                  <a:srgbClr val="C00000"/>
                </a:solidFill>
                <a:ea typeface="隶书" charset="0"/>
                <a:cs typeface="隶书" charset="0"/>
              </a:rPr>
              <a:t>、话术</a:t>
            </a:r>
          </a:p>
        </p:txBody>
      </p:sp>
    </p:spTree>
    <p:extLst>
      <p:ext uri="{BB962C8B-B14F-4D97-AF65-F5344CB8AC3E}">
        <p14:creationId xmlns:p14="http://schemas.microsoft.com/office/powerpoint/2010/main" val="3965413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457200" y="1447800"/>
            <a:ext cx="7993063" cy="4967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lnSpc>
                <a:spcPct val="180000"/>
              </a:lnSpc>
            </a:pPr>
            <a:r>
              <a:rPr lang="en-US" altLang="zh-CN" sz="1600"/>
              <a:t>        </a:t>
            </a:r>
            <a:r>
              <a:rPr lang="en-US" altLang="zh-CN" sz="1600" b="1">
                <a:solidFill>
                  <a:srgbClr val="0070C0"/>
                </a:solidFill>
              </a:rPr>
              <a:t>XX</a:t>
            </a:r>
            <a:r>
              <a:rPr lang="zh-CN" altLang="en-US" sz="1600" b="1">
                <a:solidFill>
                  <a:srgbClr val="0070C0"/>
                </a:solidFill>
              </a:rPr>
              <a:t>小区业主某业主之前有几个月的历史欠费。电话打过去一直说”没空“、”知道了“或“有时间就交”。在沟通过程中，小</a:t>
            </a:r>
            <a:r>
              <a:rPr lang="en-US" altLang="zh-CN" sz="1600" b="1">
                <a:solidFill>
                  <a:srgbClr val="0070C0"/>
                </a:solidFill>
              </a:rPr>
              <a:t>X</a:t>
            </a:r>
            <a:r>
              <a:rPr lang="zh-CN" altLang="en-US" sz="1600" b="1">
                <a:solidFill>
                  <a:srgbClr val="0070C0"/>
                </a:solidFill>
              </a:rPr>
              <a:t>建议业主通过转账方式支付，“</a:t>
            </a:r>
            <a:r>
              <a:rPr lang="en-US" altLang="zh-CN" sz="1600" b="1">
                <a:solidFill>
                  <a:srgbClr val="0070C0"/>
                </a:solidFill>
              </a:rPr>
              <a:t>X</a:t>
            </a:r>
            <a:r>
              <a:rPr lang="zh-CN" altLang="en-US" sz="1600" b="1">
                <a:solidFill>
                  <a:srgbClr val="0070C0"/>
                </a:solidFill>
              </a:rPr>
              <a:t>先生，像你这样比较忙的话可以考虑转账的，本来您在外地回来一次也都不方便。我把公司账号发到你手机上”，发送账户后，过半小时，再次联系业主。“</a:t>
            </a:r>
            <a:r>
              <a:rPr lang="en-US" altLang="zh-CN" sz="1600" b="1">
                <a:solidFill>
                  <a:srgbClr val="0070C0"/>
                </a:solidFill>
              </a:rPr>
              <a:t>X</a:t>
            </a:r>
            <a:r>
              <a:rPr lang="zh-CN" altLang="en-US" sz="1600" b="1">
                <a:solidFill>
                  <a:srgbClr val="0070C0"/>
                </a:solidFill>
              </a:rPr>
              <a:t>先生，帐号您收到了吧，你看您哪天有空转呢，我好让财务帮您注意着，及时入账”。</a:t>
            </a:r>
            <a:r>
              <a:rPr lang="en-US" altLang="zh-CN" sz="1600" b="1">
                <a:solidFill>
                  <a:srgbClr val="0070C0"/>
                </a:solidFill>
              </a:rPr>
              <a:t> X</a:t>
            </a:r>
            <a:r>
              <a:rPr lang="zh-CN" altLang="en-US" sz="1600" b="1">
                <a:solidFill>
                  <a:srgbClr val="0070C0"/>
                </a:solidFill>
              </a:rPr>
              <a:t>先生同意了两天后转账。两天过后小</a:t>
            </a:r>
            <a:r>
              <a:rPr lang="en-US" altLang="zh-CN" sz="1600" b="1">
                <a:solidFill>
                  <a:srgbClr val="0070C0"/>
                </a:solidFill>
              </a:rPr>
              <a:t>X</a:t>
            </a:r>
            <a:r>
              <a:rPr lang="zh-CN" altLang="en-US" sz="1600" b="1">
                <a:solidFill>
                  <a:srgbClr val="0070C0"/>
                </a:solidFill>
              </a:rPr>
              <a:t>继续打电话给</a:t>
            </a:r>
            <a:r>
              <a:rPr lang="en-US" altLang="zh-CN" sz="1600" b="1">
                <a:solidFill>
                  <a:srgbClr val="0070C0"/>
                </a:solidFill>
              </a:rPr>
              <a:t>X</a:t>
            </a:r>
            <a:r>
              <a:rPr lang="zh-CN" altLang="en-US" sz="1600" b="1">
                <a:solidFill>
                  <a:srgbClr val="0070C0"/>
                </a:solidFill>
              </a:rPr>
              <a:t>先生说：</a:t>
            </a:r>
            <a:r>
              <a:rPr lang="en-US" altLang="zh-CN" sz="1600" b="1">
                <a:solidFill>
                  <a:srgbClr val="0070C0"/>
                </a:solidFill>
              </a:rPr>
              <a:t> X</a:t>
            </a:r>
            <a:r>
              <a:rPr lang="zh-CN" altLang="en-US" sz="1600" b="1">
                <a:solidFill>
                  <a:srgbClr val="0070C0"/>
                </a:solidFill>
              </a:rPr>
              <a:t>先生，您已经转账了哈，我跟您确认一下转账的时间和金额。（一定要非常诚恳坚定地认为他已经转账了，哪怕你已确定没有）如果他说还没有转，好，继续说：“那你看这个周末之前可不可以啊，到时候我再跟您确认</a:t>
            </a:r>
            <a:r>
              <a:rPr lang="en-US" altLang="zh-CN" sz="1600" b="1">
                <a:solidFill>
                  <a:srgbClr val="0070C0"/>
                </a:solidFill>
              </a:rPr>
              <a:t>……</a:t>
            </a:r>
            <a:r>
              <a:rPr lang="zh-CN" altLang="en-US" sz="1600" b="1">
                <a:solidFill>
                  <a:srgbClr val="0070C0"/>
                </a:solidFill>
              </a:rPr>
              <a:t>”</a:t>
            </a:r>
            <a:endParaRPr lang="en-US" altLang="zh-CN" sz="1600" b="1">
              <a:solidFill>
                <a:srgbClr val="0070C0"/>
              </a:solidFill>
            </a:endParaRPr>
          </a:p>
          <a:p>
            <a:pPr algn="l">
              <a:lnSpc>
                <a:spcPct val="180000"/>
              </a:lnSpc>
            </a:pPr>
            <a:r>
              <a:rPr lang="zh-CN" altLang="en-US" sz="1600" b="1">
                <a:solidFill>
                  <a:srgbClr val="0070C0"/>
                </a:solidFill>
              </a:rPr>
              <a:t>就这样，他第一次说不好意思还没有转账，第二次是还说没转，到第四次就不好意思再说了。几次下来，</a:t>
            </a:r>
            <a:r>
              <a:rPr lang="en-US" altLang="zh-CN" sz="1600" b="1">
                <a:solidFill>
                  <a:srgbClr val="0070C0"/>
                </a:solidFill>
              </a:rPr>
              <a:t> X</a:t>
            </a:r>
            <a:r>
              <a:rPr lang="zh-CN" altLang="en-US" sz="1600" b="1">
                <a:solidFill>
                  <a:srgbClr val="0070C0"/>
                </a:solidFill>
              </a:rPr>
              <a:t>先生也就“不想再被烦”直接转了，还预付了半年的物管费。</a:t>
            </a:r>
          </a:p>
        </p:txBody>
      </p:sp>
      <p:sp>
        <p:nvSpPr>
          <p:cNvPr id="35843" name="矩形 3"/>
          <p:cNvSpPr>
            <a:spLocks noChangeArrowheads="1"/>
          </p:cNvSpPr>
          <p:nvPr/>
        </p:nvSpPr>
        <p:spPr bwMode="auto">
          <a:xfrm>
            <a:off x="381000" y="838200"/>
            <a:ext cx="1266825"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42900" indent="-342900" algn="l">
              <a:lnSpc>
                <a:spcPct val="150000"/>
              </a:lnSpc>
            </a:pPr>
            <a:r>
              <a:rPr lang="en-US" altLang="zh-CN" sz="2400" b="1">
                <a:solidFill>
                  <a:srgbClr val="C00000"/>
                </a:solidFill>
                <a:ea typeface="隶书" charset="0"/>
                <a:cs typeface="隶书" charset="0"/>
              </a:rPr>
              <a:t>4</a:t>
            </a:r>
            <a:r>
              <a:rPr lang="zh-CN" altLang="en-US" sz="2400" b="1">
                <a:solidFill>
                  <a:srgbClr val="C00000"/>
                </a:solidFill>
                <a:ea typeface="隶书" charset="0"/>
                <a:cs typeface="隶书" charset="0"/>
              </a:rPr>
              <a:t>、案例</a:t>
            </a:r>
          </a:p>
        </p:txBody>
      </p:sp>
    </p:spTree>
    <p:extLst>
      <p:ext uri="{BB962C8B-B14F-4D97-AF65-F5344CB8AC3E}">
        <p14:creationId xmlns:p14="http://schemas.microsoft.com/office/powerpoint/2010/main" val="3587773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533400" y="2362200"/>
            <a:ext cx="8135938"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800100" indent="-34290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lnSpc>
                <a:spcPct val="150000"/>
              </a:lnSpc>
            </a:pPr>
            <a:r>
              <a:rPr lang="en-US" altLang="zh-CN" sz="2400" b="1">
                <a:solidFill>
                  <a:srgbClr val="C00000"/>
                </a:solidFill>
                <a:ea typeface="隶书" charset="0"/>
                <a:cs typeface="隶书" charset="0"/>
              </a:rPr>
              <a:t>2</a:t>
            </a:r>
            <a:r>
              <a:rPr lang="zh-CN" altLang="en-US" sz="2400" b="1">
                <a:solidFill>
                  <a:srgbClr val="C00000"/>
                </a:solidFill>
                <a:ea typeface="隶书" charset="0"/>
                <a:cs typeface="隶书" charset="0"/>
              </a:rPr>
              <a:t>、招数说明：</a:t>
            </a:r>
          </a:p>
          <a:p>
            <a:pPr algn="l" eaLnBrk="1" hangingPunct="1">
              <a:lnSpc>
                <a:spcPct val="150000"/>
              </a:lnSpc>
            </a:pPr>
            <a:r>
              <a:rPr lang="zh-CN" altLang="en-US" sz="1600" b="1">
                <a:solidFill>
                  <a:srgbClr val="0070C0"/>
                </a:solidFill>
                <a:latin typeface="宋体" charset="0"/>
              </a:rPr>
              <a:t>      业主并非恶因欠费，多次催费中能感觉到对方有耐心，且答应爽快，却一直以工作忙忘记交费为由，不及时缴纳物管费，当然也没有明确表示拒缴。</a:t>
            </a:r>
          </a:p>
          <a:p>
            <a:pPr lvl="1" algn="l" eaLnBrk="1" hangingPunct="1">
              <a:lnSpc>
                <a:spcPct val="150000"/>
              </a:lnSpc>
              <a:buFont typeface="Wingdings" charset="0"/>
              <a:buChar char="Ø"/>
            </a:pPr>
            <a:r>
              <a:rPr lang="zh-CN" altLang="en-US" sz="1600" b="1">
                <a:solidFill>
                  <a:srgbClr val="0070C0"/>
                </a:solidFill>
                <a:latin typeface="宋体" charset="0"/>
              </a:rPr>
              <a:t>了解掌握对方性格，善于区分类型，避免表现过度引起业主反感，此招不建议在性格暴躁，没有耐心的业主前使用。</a:t>
            </a:r>
          </a:p>
          <a:p>
            <a:pPr lvl="1" algn="l" eaLnBrk="1" hangingPunct="1">
              <a:lnSpc>
                <a:spcPct val="150000"/>
              </a:lnSpc>
              <a:buFont typeface="Wingdings" charset="0"/>
              <a:buChar char="Ø"/>
            </a:pPr>
            <a:r>
              <a:rPr lang="zh-CN" altLang="en-US" sz="1600" b="1">
                <a:solidFill>
                  <a:srgbClr val="0070C0"/>
                </a:solidFill>
                <a:latin typeface="宋体" charset="0"/>
              </a:rPr>
              <a:t>面对此类业主，可以把自己的难处、尴尬、责任、时限等情况告知业主，以获得理解</a:t>
            </a:r>
          </a:p>
          <a:p>
            <a:pPr lvl="1" algn="l" eaLnBrk="1" hangingPunct="1">
              <a:lnSpc>
                <a:spcPct val="150000"/>
              </a:lnSpc>
              <a:buFont typeface="Wingdings" charset="0"/>
              <a:buChar char="Ø"/>
            </a:pPr>
            <a:r>
              <a:rPr lang="zh-CN" altLang="en-US" sz="1600" b="1">
                <a:solidFill>
                  <a:srgbClr val="0070C0"/>
                </a:solidFill>
                <a:latin typeface="宋体" charset="0"/>
              </a:rPr>
              <a:t>与业主建立良好关系，使其信任你</a:t>
            </a:r>
          </a:p>
          <a:p>
            <a:pPr lvl="1" algn="l" eaLnBrk="1" hangingPunct="1">
              <a:lnSpc>
                <a:spcPct val="150000"/>
              </a:lnSpc>
              <a:buFont typeface="Wingdings" charset="0"/>
              <a:buChar char="Ø"/>
            </a:pPr>
            <a:r>
              <a:rPr lang="zh-CN" altLang="en-US" sz="1600" b="1">
                <a:solidFill>
                  <a:srgbClr val="0070C0"/>
                </a:solidFill>
                <a:latin typeface="宋体" charset="0"/>
              </a:rPr>
              <a:t>利用业主与个人关系套近乎，态度诚恳，表现出为难，甚至引人怜悯的样子，让对方知道催费对你、对你的工作绩效影响何其重要。</a:t>
            </a:r>
          </a:p>
        </p:txBody>
      </p:sp>
      <p:sp>
        <p:nvSpPr>
          <p:cNvPr id="36867" name="Text Box 3"/>
          <p:cNvSpPr txBox="1">
            <a:spLocks noChangeArrowheads="1"/>
          </p:cNvSpPr>
          <p:nvPr/>
        </p:nvSpPr>
        <p:spPr bwMode="auto">
          <a:xfrm>
            <a:off x="0" y="188913"/>
            <a:ext cx="8280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spcBef>
                <a:spcPct val="50000"/>
              </a:spcBef>
            </a:pPr>
            <a:r>
              <a:rPr lang="en-US" altLang="zh-CN" sz="2800" b="1">
                <a:solidFill>
                  <a:srgbClr val="FFC000"/>
                </a:solidFill>
                <a:ea typeface="隶书" charset="0"/>
                <a:cs typeface="隶书" charset="0"/>
              </a:rPr>
              <a:t> </a:t>
            </a:r>
            <a:r>
              <a:rPr lang="zh-CN" altLang="en-US" sz="2800" b="1">
                <a:solidFill>
                  <a:srgbClr val="FFC000"/>
                </a:solidFill>
                <a:ea typeface="隶书" charset="0"/>
                <a:cs typeface="隶书" charset="0"/>
              </a:rPr>
              <a:t>第三招  苦肉计</a:t>
            </a:r>
          </a:p>
        </p:txBody>
      </p:sp>
      <p:sp>
        <p:nvSpPr>
          <p:cNvPr id="36868" name="Rectangle 8"/>
          <p:cNvSpPr>
            <a:spLocks noChangeArrowheads="1"/>
          </p:cNvSpPr>
          <p:nvPr/>
        </p:nvSpPr>
        <p:spPr bwMode="auto">
          <a:xfrm>
            <a:off x="533400" y="1066800"/>
            <a:ext cx="8064500" cy="115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l"/>
            <a:r>
              <a:rPr lang="en-US" altLang="zh-CN" sz="2400" b="1">
                <a:solidFill>
                  <a:srgbClr val="C00000"/>
                </a:solidFill>
                <a:ea typeface="隶书" charset="0"/>
                <a:cs typeface="隶书" charset="0"/>
              </a:rPr>
              <a:t>1</a:t>
            </a:r>
            <a:r>
              <a:rPr lang="zh-CN" altLang="en-US" sz="2400" b="1">
                <a:solidFill>
                  <a:srgbClr val="C00000"/>
                </a:solidFill>
                <a:ea typeface="隶书" charset="0"/>
                <a:cs typeface="隶书" charset="0"/>
              </a:rPr>
              <a:t>、对象：</a:t>
            </a:r>
            <a:endParaRPr lang="en-US" altLang="zh-CN" sz="2400" b="1">
              <a:solidFill>
                <a:srgbClr val="C00000"/>
              </a:solidFill>
              <a:ea typeface="隶书" charset="0"/>
              <a:cs typeface="隶书" charset="0"/>
            </a:endParaRPr>
          </a:p>
          <a:p>
            <a:pPr marL="342900" indent="-342900" algn="l"/>
            <a:endParaRPr lang="zh-CN" altLang="en-US" sz="800">
              <a:ea typeface="隶书" charset="0"/>
              <a:cs typeface="隶书" charset="0"/>
            </a:endParaRPr>
          </a:p>
          <a:p>
            <a:pPr marL="342900" indent="-342900" algn="l"/>
            <a:r>
              <a:rPr lang="zh-CN" altLang="en-US" sz="1600" b="1">
                <a:solidFill>
                  <a:srgbClr val="0070C0"/>
                </a:solidFill>
                <a:latin typeface="宋体" charset="0"/>
              </a:rPr>
              <a:t>     欠费较短，平日联系多，有交情，心软有同情心的业主</a:t>
            </a:r>
            <a:r>
              <a:rPr lang="zh-CN" altLang="en-US" sz="1600" b="1">
                <a:solidFill>
                  <a:srgbClr val="0070C0"/>
                </a:solidFill>
              </a:rPr>
              <a:t>。</a:t>
            </a:r>
          </a:p>
          <a:p>
            <a:pPr marL="342900" indent="-342900" algn="l">
              <a:spcBef>
                <a:spcPct val="50000"/>
              </a:spcBef>
            </a:pPr>
            <a:endParaRPr lang="en-US" altLang="zh-CN" sz="1400">
              <a:latin typeface="宋体" charset="0"/>
            </a:endParaRPr>
          </a:p>
        </p:txBody>
      </p:sp>
    </p:spTree>
    <p:extLst>
      <p:ext uri="{BB962C8B-B14F-4D97-AF65-F5344CB8AC3E}">
        <p14:creationId xmlns:p14="http://schemas.microsoft.com/office/powerpoint/2010/main" val="2764717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609600" y="1447800"/>
            <a:ext cx="7848600" cy="363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165048" bIns="165048" anchor="ctr">
            <a:spAutoFit/>
          </a:bodyPr>
          <a:lstStyle/>
          <a:p>
            <a:pPr marL="342900" indent="-342900" algn="l">
              <a:lnSpc>
                <a:spcPct val="150000"/>
              </a:lnSpc>
              <a:buFont typeface="Wingdings" charset="0"/>
              <a:buChar char="u"/>
              <a:tabLst>
                <a:tab pos="495300" algn="l"/>
              </a:tabLst>
            </a:pPr>
            <a:r>
              <a:rPr lang="en-US" altLang="zh-CN" sz="1600" b="1">
                <a:solidFill>
                  <a:srgbClr val="0070C0"/>
                </a:solidFill>
              </a:rPr>
              <a:t>   </a:t>
            </a:r>
            <a:r>
              <a:rPr lang="zh-CN" altLang="en-US" sz="1600" b="1">
                <a:solidFill>
                  <a:srgbClr val="0070C0"/>
                </a:solidFill>
              </a:rPr>
              <a:t>“我知道您不是有意欠费，只是前几天上司当着部门所有同事的面，提到我负责 </a:t>
            </a:r>
          </a:p>
          <a:p>
            <a:pPr marL="342900" indent="-342900" algn="l">
              <a:lnSpc>
                <a:spcPct val="150000"/>
              </a:lnSpc>
              <a:tabLst>
                <a:tab pos="495300" algn="l"/>
              </a:tabLst>
            </a:pPr>
            <a:r>
              <a:rPr lang="zh-CN" altLang="en-US" sz="1600" b="1">
                <a:solidFill>
                  <a:srgbClr val="0070C0"/>
                </a:solidFill>
              </a:rPr>
              <a:t>         的片区收费率是部门最低的，个人考核也受到了较大影响。连我也开始怀疑自己</a:t>
            </a:r>
          </a:p>
          <a:p>
            <a:pPr marL="342900" indent="-342900" algn="l">
              <a:lnSpc>
                <a:spcPct val="150000"/>
              </a:lnSpc>
              <a:tabLst>
                <a:tab pos="495300" algn="l"/>
              </a:tabLst>
            </a:pPr>
            <a:r>
              <a:rPr lang="zh-CN" altLang="en-US" sz="1600" b="1">
                <a:solidFill>
                  <a:srgbClr val="0070C0"/>
                </a:solidFill>
              </a:rPr>
              <a:t>         的工作能力了</a:t>
            </a:r>
            <a:r>
              <a:rPr lang="en-US" altLang="zh-CN" sz="1600" b="1">
                <a:solidFill>
                  <a:srgbClr val="0070C0"/>
                </a:solidFill>
              </a:rPr>
              <a:t>……</a:t>
            </a:r>
            <a:r>
              <a:rPr lang="zh-CN" altLang="en-US" sz="1600" b="1">
                <a:solidFill>
                  <a:srgbClr val="0070C0"/>
                </a:solidFill>
              </a:rPr>
              <a:t>”</a:t>
            </a:r>
            <a:endParaRPr lang="en-US" altLang="zh-CN" sz="1600" b="1">
              <a:solidFill>
                <a:srgbClr val="0070C0"/>
              </a:solidFill>
            </a:endParaRPr>
          </a:p>
          <a:p>
            <a:pPr marL="342900" indent="-342900" algn="l">
              <a:lnSpc>
                <a:spcPct val="150000"/>
              </a:lnSpc>
              <a:tabLst>
                <a:tab pos="495300" algn="l"/>
              </a:tabLst>
            </a:pPr>
            <a:endParaRPr lang="en-US" altLang="zh-CN" sz="1600" b="1">
              <a:solidFill>
                <a:srgbClr val="0070C0"/>
              </a:solidFill>
            </a:endParaRPr>
          </a:p>
          <a:p>
            <a:pPr marL="342900" indent="-342900" algn="l">
              <a:lnSpc>
                <a:spcPct val="150000"/>
              </a:lnSpc>
              <a:buFont typeface="Wingdings" charset="0"/>
              <a:buChar char="u"/>
              <a:tabLst>
                <a:tab pos="495300" algn="l"/>
              </a:tabLst>
            </a:pPr>
            <a:r>
              <a:rPr lang="zh-CN" altLang="en-US" sz="1600" b="1">
                <a:solidFill>
                  <a:srgbClr val="0070C0"/>
                </a:solidFill>
              </a:rPr>
              <a:t>“说实话，我也知道您很忙，我也不希望天天给您电话打扰您工作、生活。每次  </a:t>
            </a:r>
          </a:p>
          <a:p>
            <a:pPr marL="342900" indent="-342900" algn="l">
              <a:lnSpc>
                <a:spcPct val="150000"/>
              </a:lnSpc>
              <a:tabLst>
                <a:tab pos="495300" algn="l"/>
              </a:tabLst>
            </a:pPr>
            <a:r>
              <a:rPr lang="zh-CN" altLang="en-US" sz="1600" b="1">
                <a:solidFill>
                  <a:srgbClr val="0070C0"/>
                </a:solidFill>
              </a:rPr>
              <a:t>         给您电话通知缴费，打多了，我自己都不好意思了（实际上真正觉得不好意思的</a:t>
            </a:r>
          </a:p>
          <a:p>
            <a:pPr marL="342900" indent="-342900" algn="l">
              <a:lnSpc>
                <a:spcPct val="150000"/>
              </a:lnSpc>
              <a:tabLst>
                <a:tab pos="495300" algn="l"/>
              </a:tabLst>
            </a:pPr>
            <a:r>
              <a:rPr lang="zh-CN" altLang="en-US" sz="1600" b="1">
                <a:solidFill>
                  <a:srgbClr val="0070C0"/>
                </a:solidFill>
              </a:rPr>
              <a:t>         是欠费不交的业主），真的让我很为难</a:t>
            </a:r>
            <a:r>
              <a:rPr lang="en-US" altLang="zh-CN" sz="1600" b="1">
                <a:solidFill>
                  <a:srgbClr val="0070C0"/>
                </a:solidFill>
              </a:rPr>
              <a:t>……</a:t>
            </a:r>
            <a:r>
              <a:rPr lang="zh-CN" altLang="en-US" sz="1600" b="1">
                <a:solidFill>
                  <a:srgbClr val="0070C0"/>
                </a:solidFill>
              </a:rPr>
              <a:t>”</a:t>
            </a:r>
            <a:endParaRPr lang="en-US" altLang="zh-CN" sz="1600" b="1">
              <a:solidFill>
                <a:srgbClr val="0070C0"/>
              </a:solidFill>
            </a:endParaRPr>
          </a:p>
          <a:p>
            <a:pPr marL="342900" indent="-342900" algn="l">
              <a:lnSpc>
                <a:spcPct val="150000"/>
              </a:lnSpc>
              <a:tabLst>
                <a:tab pos="495300" algn="l"/>
              </a:tabLst>
            </a:pPr>
            <a:endParaRPr lang="en-US" altLang="zh-CN" sz="1600" b="1">
              <a:solidFill>
                <a:srgbClr val="0070C0"/>
              </a:solidFill>
            </a:endParaRPr>
          </a:p>
          <a:p>
            <a:pPr marL="342900" indent="-342900" algn="l">
              <a:lnSpc>
                <a:spcPct val="150000"/>
              </a:lnSpc>
              <a:buFont typeface="Wingdings" charset="0"/>
              <a:buChar char="u"/>
              <a:tabLst>
                <a:tab pos="495300" algn="l"/>
              </a:tabLst>
            </a:pPr>
            <a:r>
              <a:rPr lang="en-US" altLang="zh-CN" sz="1600" b="1">
                <a:solidFill>
                  <a:srgbClr val="0070C0"/>
                </a:solidFill>
              </a:rPr>
              <a:t>   </a:t>
            </a:r>
            <a:r>
              <a:rPr lang="zh-CN" altLang="en-US" sz="1600" b="1">
                <a:solidFill>
                  <a:srgbClr val="0070C0"/>
                </a:solidFill>
              </a:rPr>
              <a:t>“今天我们部门开会，我还挨批来着</a:t>
            </a:r>
            <a:r>
              <a:rPr lang="en-US" altLang="zh-CN" sz="1600" b="1">
                <a:solidFill>
                  <a:srgbClr val="0070C0"/>
                </a:solidFill>
              </a:rPr>
              <a:t>……</a:t>
            </a:r>
            <a:r>
              <a:rPr lang="zh-CN" altLang="en-US" sz="1600" b="1">
                <a:solidFill>
                  <a:srgbClr val="0070C0"/>
                </a:solidFill>
              </a:rPr>
              <a:t>”</a:t>
            </a:r>
            <a:r>
              <a:rPr lang="en-US" altLang="zh-CN" sz="1600" b="1">
                <a:solidFill>
                  <a:srgbClr val="0070C0"/>
                </a:solidFill>
              </a:rPr>
              <a:t> </a:t>
            </a:r>
          </a:p>
        </p:txBody>
      </p:sp>
      <p:sp>
        <p:nvSpPr>
          <p:cNvPr id="37891" name="Rectangle 4"/>
          <p:cNvSpPr>
            <a:spLocks noChangeArrowheads="1"/>
          </p:cNvSpPr>
          <p:nvPr/>
        </p:nvSpPr>
        <p:spPr bwMode="auto">
          <a:xfrm>
            <a:off x="533400" y="914400"/>
            <a:ext cx="144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r>
              <a:rPr lang="en-US" altLang="zh-CN" sz="2400" b="1">
                <a:solidFill>
                  <a:srgbClr val="C00000"/>
                </a:solidFill>
                <a:ea typeface="隶书" charset="0"/>
                <a:cs typeface="隶书" charset="0"/>
              </a:rPr>
              <a:t>3</a:t>
            </a:r>
            <a:r>
              <a:rPr lang="zh-CN" altLang="en-US" sz="2400" b="1">
                <a:solidFill>
                  <a:srgbClr val="C00000"/>
                </a:solidFill>
                <a:ea typeface="隶书" charset="0"/>
                <a:cs typeface="隶书" charset="0"/>
              </a:rPr>
              <a:t>、话术：</a:t>
            </a:r>
          </a:p>
        </p:txBody>
      </p:sp>
    </p:spTree>
    <p:extLst>
      <p:ext uri="{BB962C8B-B14F-4D97-AF65-F5344CB8AC3E}">
        <p14:creationId xmlns:p14="http://schemas.microsoft.com/office/powerpoint/2010/main" val="2796119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533400" y="1524000"/>
            <a:ext cx="78486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lnSpc>
                <a:spcPct val="150000"/>
              </a:lnSpc>
            </a:pPr>
            <a:r>
              <a:rPr lang="en-US" altLang="zh-CN" sz="1600" b="1">
                <a:solidFill>
                  <a:srgbClr val="0070C0"/>
                </a:solidFill>
              </a:rPr>
              <a:t>        XX</a:t>
            </a:r>
            <a:r>
              <a:rPr lang="zh-CN" altLang="en-US" sz="1600" b="1">
                <a:solidFill>
                  <a:srgbClr val="0070C0"/>
                </a:solidFill>
              </a:rPr>
              <a:t>小区的</a:t>
            </a:r>
            <a:r>
              <a:rPr lang="en-US" altLang="zh-CN" sz="1600" b="1">
                <a:solidFill>
                  <a:srgbClr val="0070C0"/>
                </a:solidFill>
              </a:rPr>
              <a:t>A</a:t>
            </a:r>
            <a:r>
              <a:rPr lang="zh-CN" altLang="en-US" sz="1600" b="1">
                <a:solidFill>
                  <a:srgbClr val="0070C0"/>
                </a:solidFill>
              </a:rPr>
              <a:t>先生人在外地，工作人员多次电话通知其交费，</a:t>
            </a:r>
            <a:r>
              <a:rPr lang="en-US" altLang="zh-CN" sz="1600" b="1">
                <a:solidFill>
                  <a:srgbClr val="0070C0"/>
                </a:solidFill>
              </a:rPr>
              <a:t>A</a:t>
            </a:r>
            <a:r>
              <a:rPr lang="zh-CN" altLang="en-US" sz="1600" b="1">
                <a:solidFill>
                  <a:srgbClr val="0070C0"/>
                </a:solidFill>
              </a:rPr>
              <a:t>先生总以满怀歉意的口吻说自己工作太忙，没时间交，并保证在一定时间内汇款，却一直都未及时兑现。年底，工作人员再次联系业主，电话里十分委屈地提到，在部门年终总结时被点名指出片区收费率很低，工作考核因此受到影响，绩效工资减了不少；同时也在审视自己，自查哪里做得不到位，给业主带来了不好的感受，以至于不缴费。业主连称理解理解，表示人员工作认真负责，认同其工作态度，并于当日及时汇款，另预存了多月物管费。</a:t>
            </a:r>
          </a:p>
        </p:txBody>
      </p:sp>
      <p:sp>
        <p:nvSpPr>
          <p:cNvPr id="38915" name="Rectangle 6"/>
          <p:cNvSpPr>
            <a:spLocks noChangeArrowheads="1"/>
          </p:cNvSpPr>
          <p:nvPr/>
        </p:nvSpPr>
        <p:spPr bwMode="auto">
          <a:xfrm>
            <a:off x="228600" y="990600"/>
            <a:ext cx="1752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r>
              <a:rPr lang="en-US" altLang="zh-CN" sz="2400" b="1">
                <a:solidFill>
                  <a:srgbClr val="C00000"/>
                </a:solidFill>
                <a:ea typeface="隶书" charset="0"/>
                <a:cs typeface="隶书" charset="0"/>
              </a:rPr>
              <a:t>4</a:t>
            </a:r>
            <a:r>
              <a:rPr lang="zh-CN" altLang="en-US" sz="2400" b="1">
                <a:solidFill>
                  <a:srgbClr val="C00000"/>
                </a:solidFill>
                <a:ea typeface="隶书" charset="0"/>
                <a:cs typeface="隶书" charset="0"/>
              </a:rPr>
              <a:t>、案例：</a:t>
            </a:r>
          </a:p>
        </p:txBody>
      </p:sp>
    </p:spTree>
    <p:extLst>
      <p:ext uri="{BB962C8B-B14F-4D97-AF65-F5344CB8AC3E}">
        <p14:creationId xmlns:p14="http://schemas.microsoft.com/office/powerpoint/2010/main" val="2244739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8600" y="838200"/>
            <a:ext cx="8137525"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800100" indent="-34290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lnSpc>
                <a:spcPct val="150000"/>
              </a:lnSpc>
            </a:pPr>
            <a:r>
              <a:rPr lang="en-US" altLang="zh-CN" sz="2400" b="1">
                <a:solidFill>
                  <a:srgbClr val="C00000"/>
                </a:solidFill>
                <a:ea typeface="隶书" charset="0"/>
                <a:cs typeface="隶书" charset="0"/>
              </a:rPr>
              <a:t>1</a:t>
            </a:r>
            <a:r>
              <a:rPr lang="zh-CN" altLang="en-US" sz="2400" b="1">
                <a:solidFill>
                  <a:srgbClr val="C00000"/>
                </a:solidFill>
                <a:ea typeface="隶书" charset="0"/>
                <a:cs typeface="隶书" charset="0"/>
              </a:rPr>
              <a:t>、对象：</a:t>
            </a:r>
          </a:p>
          <a:p>
            <a:pPr algn="l" eaLnBrk="1" hangingPunct="1">
              <a:lnSpc>
                <a:spcPct val="150000"/>
              </a:lnSpc>
            </a:pPr>
            <a:r>
              <a:rPr lang="zh-CN" altLang="en-US" sz="1600" b="1">
                <a:solidFill>
                  <a:srgbClr val="0070C0"/>
                </a:solidFill>
                <a:latin typeface="宋体" charset="0"/>
              </a:rPr>
              <a:t>     无法取得联系的业主</a:t>
            </a:r>
          </a:p>
          <a:p>
            <a:pPr algn="l" eaLnBrk="1" hangingPunct="1">
              <a:lnSpc>
                <a:spcPct val="150000"/>
              </a:lnSpc>
            </a:pPr>
            <a:endParaRPr lang="zh-CN" altLang="en-US" sz="1600" b="1">
              <a:solidFill>
                <a:srgbClr val="0070C0"/>
              </a:solidFill>
              <a:latin typeface="宋体" charset="0"/>
            </a:endParaRPr>
          </a:p>
          <a:p>
            <a:pPr algn="l" eaLnBrk="1" hangingPunct="1">
              <a:lnSpc>
                <a:spcPct val="150000"/>
              </a:lnSpc>
            </a:pPr>
            <a:r>
              <a:rPr lang="en-US" altLang="zh-CN" sz="2400" b="1">
                <a:solidFill>
                  <a:srgbClr val="C00000"/>
                </a:solidFill>
                <a:ea typeface="隶书" charset="0"/>
                <a:cs typeface="隶书" charset="0"/>
              </a:rPr>
              <a:t>2</a:t>
            </a:r>
            <a:r>
              <a:rPr lang="zh-CN" altLang="en-US" sz="2400" b="1">
                <a:solidFill>
                  <a:srgbClr val="C00000"/>
                </a:solidFill>
                <a:ea typeface="隶书" charset="0"/>
                <a:cs typeface="隶书" charset="0"/>
              </a:rPr>
              <a:t>、招数说明：</a:t>
            </a:r>
          </a:p>
          <a:p>
            <a:pPr algn="l" eaLnBrk="1" hangingPunct="1">
              <a:lnSpc>
                <a:spcPct val="150000"/>
              </a:lnSpc>
            </a:pPr>
            <a:r>
              <a:rPr lang="zh-CN" altLang="en-US" sz="1600" b="1">
                <a:solidFill>
                  <a:srgbClr val="0070C0"/>
                </a:solidFill>
                <a:latin typeface="宋体" charset="0"/>
              </a:rPr>
              <a:t>     业主在买房、接房时留下了个人信息，但出现欠费时，却无法通过当初软件、资料留下的电话号码及其他途径（通过户内门机呼叫、上门催收、业主朋友转达等）及时联系业主缴费，这时就可以想尽办法，挖掘资源，利用其他途径查询到业主的联系方式通知其缴费。</a:t>
            </a:r>
          </a:p>
          <a:p>
            <a:pPr lvl="1" algn="l" eaLnBrk="1" hangingPunct="1">
              <a:lnSpc>
                <a:spcPct val="150000"/>
              </a:lnSpc>
              <a:buFont typeface="Wingdings" charset="0"/>
              <a:buChar char="Ø"/>
            </a:pPr>
            <a:r>
              <a:rPr lang="zh-CN" altLang="en-US" sz="1600" b="1">
                <a:solidFill>
                  <a:srgbClr val="0070C0"/>
                </a:solidFill>
                <a:latin typeface="宋体" charset="0"/>
              </a:rPr>
              <a:t>可与地产联系，获得业主初期买房时在地产公司留下的电话号码，或获得购房时身份证复印件上的地址；</a:t>
            </a:r>
          </a:p>
          <a:p>
            <a:pPr lvl="1" algn="l" eaLnBrk="1" hangingPunct="1">
              <a:lnSpc>
                <a:spcPct val="150000"/>
              </a:lnSpc>
              <a:buFont typeface="Wingdings" charset="0"/>
              <a:buChar char="Ø"/>
            </a:pPr>
            <a:r>
              <a:rPr lang="zh-CN" altLang="en-US" sz="1600" b="1">
                <a:solidFill>
                  <a:srgbClr val="0070C0"/>
                </a:solidFill>
                <a:latin typeface="宋体" charset="0"/>
              </a:rPr>
              <a:t>利用中介：新老业主通过中介进行房屋买卖交易时必定留下联系电话；</a:t>
            </a:r>
          </a:p>
        </p:txBody>
      </p:sp>
      <p:sp>
        <p:nvSpPr>
          <p:cNvPr id="39939" name="Text Box 3"/>
          <p:cNvSpPr txBox="1">
            <a:spLocks noChangeArrowheads="1"/>
          </p:cNvSpPr>
          <p:nvPr/>
        </p:nvSpPr>
        <p:spPr bwMode="auto">
          <a:xfrm>
            <a:off x="0" y="188913"/>
            <a:ext cx="8280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spcBef>
                <a:spcPct val="50000"/>
              </a:spcBef>
            </a:pPr>
            <a:r>
              <a:rPr lang="en-US" altLang="zh-CN" b="1">
                <a:ea typeface="隶书" charset="0"/>
                <a:cs typeface="隶书" charset="0"/>
              </a:rPr>
              <a:t> </a:t>
            </a:r>
            <a:r>
              <a:rPr lang="zh-CN" altLang="en-US" sz="2800" b="1">
                <a:solidFill>
                  <a:srgbClr val="FFC000"/>
                </a:solidFill>
                <a:ea typeface="隶书" charset="0"/>
                <a:cs typeface="隶书" charset="0"/>
              </a:rPr>
              <a:t>第四招  地毯搜索</a:t>
            </a:r>
          </a:p>
        </p:txBody>
      </p:sp>
    </p:spTree>
    <p:extLst>
      <p:ext uri="{BB962C8B-B14F-4D97-AF65-F5344CB8AC3E}">
        <p14:creationId xmlns:p14="http://schemas.microsoft.com/office/powerpoint/2010/main" val="287408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04800" y="1524000"/>
            <a:ext cx="8137525" cy="263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800100" indent="-34290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lvl="1" algn="l" eaLnBrk="1" hangingPunct="1">
              <a:lnSpc>
                <a:spcPct val="150000"/>
              </a:lnSpc>
              <a:buFont typeface="Wingdings" charset="0"/>
              <a:buChar char="Ø"/>
            </a:pPr>
            <a:r>
              <a:rPr lang="zh-CN" altLang="en-US" sz="1600" b="1">
                <a:solidFill>
                  <a:srgbClr val="0070C0"/>
                </a:solidFill>
                <a:latin typeface="宋体" charset="0"/>
              </a:rPr>
              <a:t>针对已接房、未装修入住的业主，可查看业主是否办理房屋租赁转让服务，登记相关信息，透过转让租赁委托人电话联系上业主；</a:t>
            </a:r>
          </a:p>
          <a:p>
            <a:pPr lvl="1" algn="l" eaLnBrk="1" hangingPunct="1">
              <a:lnSpc>
                <a:spcPct val="150000"/>
              </a:lnSpc>
              <a:buFont typeface="Wingdings" charset="0"/>
              <a:buChar char="Ø"/>
            </a:pPr>
            <a:r>
              <a:rPr lang="zh-CN" altLang="en-US" sz="1600" b="1">
                <a:solidFill>
                  <a:srgbClr val="0070C0"/>
                </a:solidFill>
                <a:latin typeface="宋体" charset="0"/>
              </a:rPr>
              <a:t>通过业主亲朋好友、工作单位等渠道通知业主交费、获得联系方式。</a:t>
            </a:r>
          </a:p>
          <a:p>
            <a:pPr lvl="1" algn="l" eaLnBrk="1" hangingPunct="1">
              <a:lnSpc>
                <a:spcPct val="150000"/>
              </a:lnSpc>
              <a:buFont typeface="Wingdings" charset="0"/>
              <a:buChar char="Ø"/>
            </a:pPr>
            <a:r>
              <a:rPr lang="zh-CN" altLang="en-US" sz="1600" b="1">
                <a:solidFill>
                  <a:srgbClr val="0070C0"/>
                </a:solidFill>
              </a:rPr>
              <a:t>一般人在听到</a:t>
            </a:r>
            <a:r>
              <a:rPr lang="zh-CN" altLang="en-US" sz="1600" b="1">
                <a:solidFill>
                  <a:srgbClr val="0070C0"/>
                </a:solidFill>
                <a:latin typeface="宋体" charset="0"/>
              </a:rPr>
              <a:t>“</a:t>
            </a:r>
            <a:r>
              <a:rPr lang="zh-CN" altLang="en-US" sz="1600" b="1">
                <a:solidFill>
                  <a:srgbClr val="0070C0"/>
                </a:solidFill>
              </a:rPr>
              <a:t>欠费</a:t>
            </a:r>
            <a:r>
              <a:rPr lang="zh-CN" altLang="en-US" sz="1600" b="1">
                <a:solidFill>
                  <a:srgbClr val="0070C0"/>
                </a:solidFill>
                <a:latin typeface="宋体" charset="0"/>
              </a:rPr>
              <a:t>”</a:t>
            </a:r>
            <a:r>
              <a:rPr lang="zh-CN" altLang="en-US" sz="1600" b="1">
                <a:solidFill>
                  <a:srgbClr val="0070C0"/>
                </a:solidFill>
              </a:rPr>
              <a:t>二字时都比较敏感和反感，在联系到业主的亲朋好友时，希望其转达或告诉你联系方式，建议用情况紧急又为业主着想的口吻表达来电用意。比如</a:t>
            </a:r>
            <a:r>
              <a:rPr lang="zh-CN" altLang="en-US" sz="1600" b="1">
                <a:solidFill>
                  <a:srgbClr val="0070C0"/>
                </a:solidFill>
                <a:latin typeface="宋体" charset="0"/>
              </a:rPr>
              <a:t>“</a:t>
            </a:r>
            <a:r>
              <a:rPr lang="zh-CN" altLang="en-US" sz="1600" b="1">
                <a:solidFill>
                  <a:srgbClr val="0070C0"/>
                </a:solidFill>
              </a:rPr>
              <a:t>现在有关于房屋的重要事宜需要直接与业主取得联系，您看方便留下业主本人的联系方式吗？</a:t>
            </a:r>
            <a:r>
              <a:rPr lang="zh-CN" altLang="en-US" sz="1600" b="1">
                <a:solidFill>
                  <a:srgbClr val="0070C0"/>
                </a:solidFill>
                <a:latin typeface="宋体" charset="0"/>
              </a:rPr>
              <a:t>”</a:t>
            </a:r>
            <a:endParaRPr lang="zh-CN" altLang="en-US" sz="1600" b="1">
              <a:solidFill>
                <a:srgbClr val="0070C0"/>
              </a:solidFill>
            </a:endParaRPr>
          </a:p>
        </p:txBody>
      </p:sp>
    </p:spTree>
    <p:extLst>
      <p:ext uri="{BB962C8B-B14F-4D97-AF65-F5344CB8AC3E}">
        <p14:creationId xmlns:p14="http://schemas.microsoft.com/office/powerpoint/2010/main" val="2643054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533400" y="1600200"/>
            <a:ext cx="7848600" cy="291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165048" bIns="165048" anchor="ctr">
            <a:spAutoFit/>
          </a:bodyPr>
          <a:lstStyle/>
          <a:p>
            <a:pPr algn="l">
              <a:lnSpc>
                <a:spcPct val="150000"/>
              </a:lnSpc>
              <a:buFont typeface="Wingdings" charset="0"/>
              <a:buChar char="u"/>
              <a:tabLst>
                <a:tab pos="495300" algn="l"/>
              </a:tabLst>
            </a:pPr>
            <a:r>
              <a:rPr lang="en-US" altLang="zh-CN" sz="1600" b="1">
                <a:solidFill>
                  <a:srgbClr val="0070C0"/>
                </a:solidFill>
              </a:rPr>
              <a:t>  </a:t>
            </a:r>
            <a:r>
              <a:rPr lang="zh-CN" altLang="en-US" sz="1600" b="1">
                <a:solidFill>
                  <a:srgbClr val="0070C0"/>
                </a:solidFill>
              </a:rPr>
              <a:t>联系业主朋友亲人时：“现在有关于房屋的重要事宜需要直接与业主取得联系，打电话一直打不通，您看您那儿有业主其他的联系方式吗？ ”</a:t>
            </a:r>
          </a:p>
          <a:p>
            <a:pPr algn="l">
              <a:lnSpc>
                <a:spcPct val="150000"/>
              </a:lnSpc>
              <a:tabLst>
                <a:tab pos="495300" algn="l"/>
              </a:tabLst>
            </a:pPr>
            <a:r>
              <a:rPr lang="zh-CN" altLang="en-US" sz="1600" b="1">
                <a:solidFill>
                  <a:srgbClr val="0070C0"/>
                </a:solidFill>
              </a:rPr>
              <a:t>  （语气急切，“逼迫”对方告诉你）</a:t>
            </a:r>
          </a:p>
          <a:p>
            <a:pPr algn="l">
              <a:lnSpc>
                <a:spcPct val="150000"/>
              </a:lnSpc>
              <a:tabLst>
                <a:tab pos="495300" algn="l"/>
              </a:tabLst>
            </a:pPr>
            <a:endParaRPr lang="zh-CN" altLang="en-US" sz="1600" b="1">
              <a:solidFill>
                <a:srgbClr val="0070C0"/>
              </a:solidFill>
            </a:endParaRPr>
          </a:p>
          <a:p>
            <a:pPr algn="l">
              <a:lnSpc>
                <a:spcPct val="150000"/>
              </a:lnSpc>
              <a:buFont typeface="Wingdings" charset="0"/>
              <a:buChar char="u"/>
              <a:tabLst>
                <a:tab pos="495300" algn="l"/>
              </a:tabLst>
            </a:pPr>
            <a:r>
              <a:rPr lang="zh-CN" altLang="en-US" sz="1600" b="1">
                <a:solidFill>
                  <a:srgbClr val="0070C0"/>
                </a:solidFill>
              </a:rPr>
              <a:t> 联系业主朋友亲人时：“我们寄给业主寄优惠券被退回来了，业主现在联系不上，想看您那儿有没有其他的联系方式，或者其他的地址？”</a:t>
            </a:r>
          </a:p>
          <a:p>
            <a:pPr algn="l">
              <a:lnSpc>
                <a:spcPct val="150000"/>
              </a:lnSpc>
              <a:tabLst>
                <a:tab pos="495300" algn="l"/>
              </a:tabLst>
            </a:pPr>
            <a:r>
              <a:rPr lang="zh-CN" altLang="en-US" sz="1600" b="1">
                <a:solidFill>
                  <a:srgbClr val="0070C0"/>
                </a:solidFill>
              </a:rPr>
              <a:t>   </a:t>
            </a:r>
            <a:r>
              <a:rPr lang="en-US" altLang="zh-CN" sz="1600" b="1">
                <a:solidFill>
                  <a:srgbClr val="0070C0"/>
                </a:solidFill>
              </a:rPr>
              <a:t>( “</a:t>
            </a:r>
            <a:r>
              <a:rPr lang="zh-CN" altLang="en-US" sz="1600" b="1">
                <a:solidFill>
                  <a:srgbClr val="0070C0"/>
                </a:solidFill>
              </a:rPr>
              <a:t>利诱”对方告诉你 </a:t>
            </a:r>
            <a:r>
              <a:rPr lang="en-US" altLang="zh-CN" sz="1600" b="1">
                <a:solidFill>
                  <a:srgbClr val="0070C0"/>
                </a:solidFill>
              </a:rPr>
              <a:t>)</a:t>
            </a:r>
          </a:p>
        </p:txBody>
      </p:sp>
      <p:sp>
        <p:nvSpPr>
          <p:cNvPr id="41987" name="Rectangle 4"/>
          <p:cNvSpPr>
            <a:spLocks noChangeArrowheads="1"/>
          </p:cNvSpPr>
          <p:nvPr/>
        </p:nvSpPr>
        <p:spPr bwMode="auto">
          <a:xfrm>
            <a:off x="457200" y="914400"/>
            <a:ext cx="152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r>
              <a:rPr lang="en-US" altLang="zh-CN" sz="2400" b="1">
                <a:solidFill>
                  <a:srgbClr val="C00000"/>
                </a:solidFill>
                <a:ea typeface="隶书" charset="0"/>
                <a:cs typeface="隶书" charset="0"/>
              </a:rPr>
              <a:t>3</a:t>
            </a:r>
            <a:r>
              <a:rPr lang="zh-CN" altLang="en-US" sz="2400" b="1">
                <a:solidFill>
                  <a:srgbClr val="C00000"/>
                </a:solidFill>
                <a:ea typeface="隶书" charset="0"/>
                <a:cs typeface="隶书" charset="0"/>
              </a:rPr>
              <a:t>、话术：</a:t>
            </a:r>
          </a:p>
        </p:txBody>
      </p:sp>
    </p:spTree>
    <p:extLst>
      <p:ext uri="{BB962C8B-B14F-4D97-AF65-F5344CB8AC3E}">
        <p14:creationId xmlns:p14="http://schemas.microsoft.com/office/powerpoint/2010/main" val="734736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609600" y="1600200"/>
            <a:ext cx="7848600" cy="404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lnSpc>
                <a:spcPct val="180000"/>
              </a:lnSpc>
            </a:pPr>
            <a:r>
              <a:rPr lang="en-US" altLang="zh-CN" sz="1600" b="1">
                <a:solidFill>
                  <a:srgbClr val="0070C0"/>
                </a:solidFill>
              </a:rPr>
              <a:t>       XX</a:t>
            </a:r>
            <a:r>
              <a:rPr lang="zh-CN" altLang="en-US" sz="1600" b="1">
                <a:solidFill>
                  <a:srgbClr val="0070C0"/>
                </a:solidFill>
              </a:rPr>
              <a:t>小区业主</a:t>
            </a:r>
            <a:r>
              <a:rPr lang="en-US" altLang="zh-CN" sz="1600" b="1">
                <a:solidFill>
                  <a:srgbClr val="0070C0"/>
                </a:solidFill>
              </a:rPr>
              <a:t>A</a:t>
            </a:r>
            <a:r>
              <a:rPr lang="zh-CN" altLang="en-US" sz="1600" b="1">
                <a:solidFill>
                  <a:srgbClr val="0070C0"/>
                </a:solidFill>
              </a:rPr>
              <a:t>先生物管费预付金不足，工作人员拨打业主前期在物业、地产留下的号码联系，电话语音均提示停机、号码不存在。多次拨打未果后，工作人员根据资料上显示业主人在外地，了解到大多外地客户购买房屋用于投资，便试着从房屋转让信息里找到业主相关信息。果不其然，发现业主通过物业办理了转让信息发布，委托其外地朋友代理房屋转让事宜。物业人员随即联系其朋友</a:t>
            </a:r>
            <a:r>
              <a:rPr lang="en-US" altLang="zh-CN" sz="1600" b="1">
                <a:solidFill>
                  <a:srgbClr val="0070C0"/>
                </a:solidFill>
              </a:rPr>
              <a:t>B</a:t>
            </a:r>
            <a:r>
              <a:rPr lang="zh-CN" altLang="en-US" sz="1600" b="1">
                <a:solidFill>
                  <a:srgbClr val="0070C0"/>
                </a:solidFill>
              </a:rPr>
              <a:t>先生，告知有重要事情需要联系到业主（欠费毕竟不是光荣之事，电话里没有直接提到业主欠费）。</a:t>
            </a:r>
            <a:r>
              <a:rPr lang="en-US" altLang="zh-CN" sz="1600" b="1">
                <a:solidFill>
                  <a:srgbClr val="0070C0"/>
                </a:solidFill>
              </a:rPr>
              <a:t>B</a:t>
            </a:r>
            <a:r>
              <a:rPr lang="zh-CN" altLang="en-US" sz="1600" b="1">
                <a:solidFill>
                  <a:srgbClr val="0070C0"/>
                </a:solidFill>
              </a:rPr>
              <a:t>先生似乎从物业人员语气中感觉到事情的重要性，随后主动回电留下业主电话。物业人员通过</a:t>
            </a:r>
            <a:r>
              <a:rPr lang="en-US" altLang="zh-CN" sz="1600" b="1">
                <a:solidFill>
                  <a:srgbClr val="0070C0"/>
                </a:solidFill>
              </a:rPr>
              <a:t>B</a:t>
            </a:r>
            <a:r>
              <a:rPr lang="zh-CN" altLang="en-US" sz="1600" b="1">
                <a:solidFill>
                  <a:srgbClr val="0070C0"/>
                </a:solidFill>
              </a:rPr>
              <a:t>先生留下的号码及时联系上业主，业主表示刚从国外回来更换了新号码，得知后答应尽快交费。</a:t>
            </a:r>
          </a:p>
        </p:txBody>
      </p:sp>
      <p:sp>
        <p:nvSpPr>
          <p:cNvPr id="43011" name="Rectangle 6"/>
          <p:cNvSpPr>
            <a:spLocks noChangeArrowheads="1"/>
          </p:cNvSpPr>
          <p:nvPr/>
        </p:nvSpPr>
        <p:spPr bwMode="auto">
          <a:xfrm>
            <a:off x="381000" y="990600"/>
            <a:ext cx="1600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r>
              <a:rPr lang="en-US" altLang="zh-CN" sz="2400" b="1">
                <a:solidFill>
                  <a:srgbClr val="C00000"/>
                </a:solidFill>
                <a:ea typeface="隶书" charset="0"/>
                <a:cs typeface="隶书" charset="0"/>
              </a:rPr>
              <a:t>4</a:t>
            </a:r>
            <a:r>
              <a:rPr lang="zh-CN" altLang="en-US" sz="2400" b="1">
                <a:solidFill>
                  <a:srgbClr val="C00000"/>
                </a:solidFill>
                <a:ea typeface="隶书" charset="0"/>
                <a:cs typeface="隶书" charset="0"/>
              </a:rPr>
              <a:t>、案例：</a:t>
            </a:r>
          </a:p>
        </p:txBody>
      </p:sp>
    </p:spTree>
    <p:extLst>
      <p:ext uri="{BB962C8B-B14F-4D97-AF65-F5344CB8AC3E}">
        <p14:creationId xmlns:p14="http://schemas.microsoft.com/office/powerpoint/2010/main" val="3732999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1000" y="1066800"/>
            <a:ext cx="7991475" cy="545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l">
              <a:lnSpc>
                <a:spcPct val="150000"/>
              </a:lnSpc>
            </a:pPr>
            <a:r>
              <a:rPr lang="en-US" altLang="zh-CN" sz="2400" b="1">
                <a:solidFill>
                  <a:srgbClr val="C00000"/>
                </a:solidFill>
                <a:ea typeface="隶书" charset="0"/>
                <a:cs typeface="隶书" charset="0"/>
              </a:rPr>
              <a:t>1</a:t>
            </a:r>
            <a:r>
              <a:rPr lang="zh-CN" altLang="en-US" sz="2400" b="1">
                <a:solidFill>
                  <a:srgbClr val="C00000"/>
                </a:solidFill>
                <a:ea typeface="隶书" charset="0"/>
                <a:cs typeface="隶书" charset="0"/>
              </a:rPr>
              <a:t>、对象：</a:t>
            </a:r>
          </a:p>
          <a:p>
            <a:pPr marL="342900" indent="-342900" algn="l">
              <a:lnSpc>
                <a:spcPct val="130000"/>
              </a:lnSpc>
            </a:pPr>
            <a:r>
              <a:rPr lang="zh-CN" altLang="en-US" sz="1600" b="1">
                <a:solidFill>
                  <a:srgbClr val="0070C0"/>
                </a:solidFill>
                <a:latin typeface="宋体" charset="0"/>
              </a:rPr>
              <a:t>      因房屋问题拒交物管费的客户（整改户）</a:t>
            </a:r>
          </a:p>
          <a:p>
            <a:pPr marL="342900" indent="-342900" algn="l">
              <a:lnSpc>
                <a:spcPct val="130000"/>
              </a:lnSpc>
            </a:pPr>
            <a:endParaRPr lang="zh-CN" altLang="en-US" sz="1600" b="1">
              <a:solidFill>
                <a:srgbClr val="0070C0"/>
              </a:solidFill>
              <a:latin typeface="宋体" charset="0"/>
            </a:endParaRPr>
          </a:p>
          <a:p>
            <a:pPr marL="342900" indent="-342900" algn="l">
              <a:lnSpc>
                <a:spcPct val="130000"/>
              </a:lnSpc>
            </a:pPr>
            <a:r>
              <a:rPr lang="en-US" altLang="zh-CN" sz="2400" b="1">
                <a:solidFill>
                  <a:srgbClr val="C00000"/>
                </a:solidFill>
                <a:ea typeface="隶书" charset="0"/>
                <a:cs typeface="隶书" charset="0"/>
              </a:rPr>
              <a:t>2</a:t>
            </a:r>
            <a:r>
              <a:rPr lang="zh-CN" altLang="en-US" sz="2400" b="1">
                <a:solidFill>
                  <a:srgbClr val="C00000"/>
                </a:solidFill>
                <a:ea typeface="隶书" charset="0"/>
                <a:cs typeface="隶书" charset="0"/>
              </a:rPr>
              <a:t>、招数说明</a:t>
            </a:r>
          </a:p>
          <a:p>
            <a:pPr marL="342900" indent="-342900" algn="l">
              <a:lnSpc>
                <a:spcPct val="150000"/>
              </a:lnSpc>
            </a:pPr>
            <a:r>
              <a:rPr lang="zh-CN" altLang="en-US" sz="1600" b="1">
                <a:solidFill>
                  <a:srgbClr val="0070C0"/>
                </a:solidFill>
                <a:latin typeface="宋体" charset="0"/>
              </a:rPr>
              <a:t>      房屋质量存在问题，业主对地产或施工方不满，可借以充当业主与第三方润滑剂，加强感情联络，博得业主信任。</a:t>
            </a:r>
          </a:p>
          <a:p>
            <a:pPr lvl="1" algn="l">
              <a:lnSpc>
                <a:spcPct val="150000"/>
              </a:lnSpc>
              <a:buFontTx/>
              <a:buChar char="•"/>
            </a:pPr>
            <a:r>
              <a:rPr lang="zh-CN" altLang="en-US" sz="1600" b="1">
                <a:solidFill>
                  <a:srgbClr val="0070C0"/>
                </a:solidFill>
                <a:latin typeface="宋体" charset="0"/>
              </a:rPr>
              <a:t> 因整改拒交物管费的客户，首先应通过服务让业主感受到物业的服务，进而获得认可和信任。</a:t>
            </a:r>
          </a:p>
          <a:p>
            <a:pPr lvl="1" algn="l">
              <a:lnSpc>
                <a:spcPct val="150000"/>
              </a:lnSpc>
              <a:buFontTx/>
              <a:buChar char="•"/>
            </a:pPr>
            <a:r>
              <a:rPr lang="zh-CN" altLang="en-US" sz="1600" b="1">
                <a:solidFill>
                  <a:srgbClr val="0070C0"/>
                </a:solidFill>
                <a:latin typeface="宋体" charset="0"/>
              </a:rPr>
              <a:t> 对于谈费色变的客户，可从其它角度切入。如通知业主收取邮件、通知参加社区活动、或提供其他增值服务等方式联系业主，注意在与业主的联络中一定要让业主记住并认识你，这是培养信任的基础条件。</a:t>
            </a:r>
          </a:p>
          <a:p>
            <a:pPr lvl="1" algn="l">
              <a:lnSpc>
                <a:spcPct val="150000"/>
              </a:lnSpc>
              <a:buFontTx/>
              <a:buChar char="•"/>
            </a:pPr>
            <a:r>
              <a:rPr lang="zh-CN" altLang="en-US" sz="1600" b="1">
                <a:solidFill>
                  <a:srgbClr val="0070C0"/>
                </a:solidFill>
                <a:latin typeface="宋体" charset="0"/>
              </a:rPr>
              <a:t> 涉及到赔付的客户，可请地产公司给予一定支持，将结清物管费作为赔付协议的处理项之一，以此促进业主缴费。对于整改过程已建立客情关系的客户，必要时可表达难处，获得业主同情。</a:t>
            </a:r>
          </a:p>
        </p:txBody>
      </p:sp>
      <p:sp>
        <p:nvSpPr>
          <p:cNvPr id="44035" name="Text Box 3"/>
          <p:cNvSpPr txBox="1">
            <a:spLocks noChangeArrowheads="1"/>
          </p:cNvSpPr>
          <p:nvPr/>
        </p:nvSpPr>
        <p:spPr bwMode="auto">
          <a:xfrm>
            <a:off x="0" y="188913"/>
            <a:ext cx="8280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spcBef>
                <a:spcPct val="50000"/>
              </a:spcBef>
            </a:pPr>
            <a:r>
              <a:rPr lang="en-US" altLang="zh-CN" b="1">
                <a:ea typeface="隶书" charset="0"/>
                <a:cs typeface="隶书" charset="0"/>
              </a:rPr>
              <a:t> </a:t>
            </a:r>
            <a:r>
              <a:rPr lang="zh-CN" altLang="en-US" sz="2800" b="1">
                <a:solidFill>
                  <a:srgbClr val="FFC000"/>
                </a:solidFill>
                <a:ea typeface="隶书" charset="0"/>
                <a:cs typeface="隶书" charset="0"/>
              </a:rPr>
              <a:t>第五招  统一战线</a:t>
            </a:r>
          </a:p>
        </p:txBody>
      </p:sp>
    </p:spTree>
    <p:extLst>
      <p:ext uri="{BB962C8B-B14F-4D97-AF65-F5344CB8AC3E}">
        <p14:creationId xmlns:p14="http://schemas.microsoft.com/office/powerpoint/2010/main" val="316601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页脚占位符 2"/>
          <p:cNvSpPr txBox="1">
            <a:spLocks noGrp="1"/>
          </p:cNvSpPr>
          <p:nvPr/>
        </p:nvSpPr>
        <p:spPr bwMode="auto">
          <a:xfrm>
            <a:off x="7046913" y="6381750"/>
            <a:ext cx="2133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en-US" altLang="zh-CN"/>
              <a:t>   </a:t>
            </a:r>
          </a:p>
          <a:p>
            <a:pPr eaLnBrk="1" hangingPunct="1"/>
            <a:r>
              <a:rPr lang="en-US" altLang="zh-CN"/>
              <a:t>   </a:t>
            </a:r>
          </a:p>
        </p:txBody>
      </p:sp>
      <p:grpSp>
        <p:nvGrpSpPr>
          <p:cNvPr id="9219" name="组合 10"/>
          <p:cNvGrpSpPr>
            <a:grpSpLocks/>
          </p:cNvGrpSpPr>
          <p:nvPr/>
        </p:nvGrpSpPr>
        <p:grpSpPr bwMode="auto">
          <a:xfrm>
            <a:off x="665163" y="2590800"/>
            <a:ext cx="8478837" cy="1209675"/>
            <a:chOff x="665163" y="2917825"/>
            <a:chExt cx="8478837" cy="1209675"/>
          </a:xfrm>
        </p:grpSpPr>
        <p:grpSp>
          <p:nvGrpSpPr>
            <p:cNvPr id="9220" name="Group 2"/>
            <p:cNvGrpSpPr>
              <a:grpSpLocks/>
            </p:cNvGrpSpPr>
            <p:nvPr/>
          </p:nvGrpSpPr>
          <p:grpSpPr bwMode="auto">
            <a:xfrm>
              <a:off x="1360488" y="3124200"/>
              <a:ext cx="7783512" cy="835025"/>
              <a:chOff x="2346" y="1682"/>
              <a:chExt cx="4903" cy="526"/>
            </a:xfrm>
          </p:grpSpPr>
          <p:sp>
            <p:nvSpPr>
              <p:cNvPr id="679939" name="AutoShape 3"/>
              <p:cNvSpPr>
                <a:spLocks noChangeArrowheads="1"/>
              </p:cNvSpPr>
              <p:nvPr/>
            </p:nvSpPr>
            <p:spPr bwMode="auto">
              <a:xfrm>
                <a:off x="2568" y="1685"/>
                <a:ext cx="4681" cy="522"/>
              </a:xfrm>
              <a:prstGeom prst="roundRect">
                <a:avLst>
                  <a:gd name="adj" fmla="val 12963"/>
                </a:avLst>
              </a:prstGeom>
              <a:gradFill rotWithShape="1">
                <a:gsLst>
                  <a:gs pos="0">
                    <a:srgbClr val="00003E">
                      <a:gamma/>
                      <a:tint val="63137"/>
                      <a:invGamma/>
                      <a:alpha val="0"/>
                    </a:srgbClr>
                  </a:gs>
                  <a:gs pos="50000">
                    <a:srgbClr val="00003E">
                      <a:alpha val="80000"/>
                    </a:srgbClr>
                  </a:gs>
                  <a:gs pos="100000">
                    <a:srgbClr val="00003E">
                      <a:gamma/>
                      <a:tint val="63137"/>
                      <a:invGamma/>
                      <a:alpha val="0"/>
                    </a:srgbClr>
                  </a:gs>
                </a:gsLst>
                <a:lin ang="0" scaled="1"/>
              </a:gradFill>
              <a:ln w="9525" algn="ctr">
                <a:noFill/>
                <a:round/>
                <a:headEnd/>
                <a:tailEnd/>
              </a:ln>
              <a:effectLst/>
            </p:spPr>
            <p:txBody>
              <a:bodyPr wrap="none" anchor="ctr"/>
              <a:lstStyle/>
              <a:p>
                <a:pPr>
                  <a:defRPr/>
                </a:pPr>
                <a:endParaRPr lang="zh-CN" altLang="en-US">
                  <a:latin typeface="Times New Roman" pitchFamily="18" charset="0"/>
                  <a:ea typeface="宋体" pitchFamily="2" charset="-122"/>
                  <a:cs typeface="+mn-cs"/>
                </a:endParaRPr>
              </a:p>
            </p:txBody>
          </p:sp>
          <p:sp>
            <p:nvSpPr>
              <p:cNvPr id="9227" name="AutoShape 4"/>
              <p:cNvSpPr>
                <a:spLocks noChangeArrowheads="1"/>
              </p:cNvSpPr>
              <p:nvPr/>
            </p:nvSpPr>
            <p:spPr bwMode="auto">
              <a:xfrm>
                <a:off x="2346" y="2181"/>
                <a:ext cx="4802" cy="27"/>
              </a:xfrm>
              <a:prstGeom prst="roundRect">
                <a:avLst>
                  <a:gd name="adj" fmla="val 12963"/>
                </a:avLst>
              </a:prstGeom>
              <a:gradFill rotWithShape="1">
                <a:gsLst>
                  <a:gs pos="0">
                    <a:srgbClr val="AEF2F4"/>
                  </a:gs>
                  <a:gs pos="100000">
                    <a:srgbClr val="C4F6F7">
                      <a:alpha val="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CN"/>
              </a:p>
            </p:txBody>
          </p:sp>
          <p:sp>
            <p:nvSpPr>
              <p:cNvPr id="11290" name="Text Box 5"/>
              <p:cNvSpPr txBox="1">
                <a:spLocks noChangeArrowheads="1"/>
              </p:cNvSpPr>
              <p:nvPr/>
            </p:nvSpPr>
            <p:spPr bwMode="auto">
              <a:xfrm>
                <a:off x="4842" y="1752"/>
                <a:ext cx="116" cy="368"/>
              </a:xfrm>
              <a:prstGeom prst="rect">
                <a:avLst/>
              </a:prstGeom>
              <a:noFill/>
              <a:ln w="9525">
                <a:noFill/>
                <a:miter lim="800000"/>
                <a:headEnd/>
                <a:tailEnd/>
              </a:ln>
              <a:effectLst>
                <a:outerShdw dist="17961" dir="2700000" algn="ctr" rotWithShape="0">
                  <a:schemeClr val="tx1">
                    <a:alpha val="50000"/>
                  </a:schemeClr>
                </a:outerShdw>
              </a:effectLst>
            </p:spPr>
            <p:txBody>
              <a:bodyPr wrap="none">
                <a:spAutoFit/>
              </a:bodyPr>
              <a:lstStyle/>
              <a:p>
                <a:pPr latinLnBrk="1">
                  <a:defRPr/>
                </a:pPr>
                <a:endParaRPr lang="en-US" altLang="ko-KR" sz="3200" b="1" dirty="0">
                  <a:solidFill>
                    <a:schemeClr val="bg1"/>
                  </a:solidFill>
                  <a:latin typeface="HY견고딕" pitchFamily="18" charset="-127"/>
                  <a:ea typeface="HY견고딕" pitchFamily="18" charset="-127"/>
                  <a:cs typeface="+mn-cs"/>
                </a:endParaRPr>
              </a:p>
            </p:txBody>
          </p:sp>
          <p:sp>
            <p:nvSpPr>
              <p:cNvPr id="9229" name="AutoShape 6"/>
              <p:cNvSpPr>
                <a:spLocks noChangeArrowheads="1"/>
              </p:cNvSpPr>
              <p:nvPr/>
            </p:nvSpPr>
            <p:spPr bwMode="auto">
              <a:xfrm>
                <a:off x="2346" y="1682"/>
                <a:ext cx="4802" cy="27"/>
              </a:xfrm>
              <a:prstGeom prst="roundRect">
                <a:avLst>
                  <a:gd name="adj" fmla="val 12963"/>
                </a:avLst>
              </a:prstGeom>
              <a:gradFill rotWithShape="1">
                <a:gsLst>
                  <a:gs pos="0">
                    <a:srgbClr val="AEF2F4"/>
                  </a:gs>
                  <a:gs pos="100000">
                    <a:srgbClr val="C4F6F7">
                      <a:alpha val="0"/>
                    </a:srgb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CN"/>
              </a:p>
            </p:txBody>
          </p:sp>
        </p:grpSp>
        <p:pic>
          <p:nvPicPr>
            <p:cNvPr id="9221" name="Picture 7" descr="speec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2917825"/>
              <a:ext cx="1168400"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Text Box 8"/>
            <p:cNvSpPr txBox="1">
              <a:spLocks noChangeArrowheads="1"/>
            </p:cNvSpPr>
            <p:nvPr/>
          </p:nvSpPr>
          <p:spPr bwMode="auto">
            <a:xfrm>
              <a:off x="774700" y="3133725"/>
              <a:ext cx="971550" cy="823913"/>
            </a:xfrm>
            <a:prstGeom prst="rect">
              <a:avLst/>
            </a:prstGeom>
            <a:noFill/>
            <a:ln w="9525">
              <a:noFill/>
              <a:miter lim="800000"/>
              <a:headEnd/>
              <a:tailEnd/>
            </a:ln>
            <a:effectLst>
              <a:outerShdw dist="17961" dir="2700000" algn="ctr" rotWithShape="0">
                <a:schemeClr val="bg1">
                  <a:alpha val="50000"/>
                </a:schemeClr>
              </a:outerShdw>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ctr" eaLnBrk="1" latinLnBrk="1" hangingPunct="1"/>
              <a:r>
                <a:rPr lang="en-US" altLang="ko-KR" sz="4800" i="1">
                  <a:solidFill>
                    <a:srgbClr val="000000"/>
                  </a:solidFill>
                  <a:ea typeface="HY견명조" charset="0"/>
                  <a:cs typeface="HY견명조" charset="0"/>
                </a:rPr>
                <a:t>I</a:t>
              </a:r>
            </a:p>
          </p:txBody>
        </p:sp>
        <p:sp>
          <p:nvSpPr>
            <p:cNvPr id="22" name="矩形 21"/>
            <p:cNvSpPr/>
            <p:nvPr/>
          </p:nvSpPr>
          <p:spPr>
            <a:xfrm>
              <a:off x="1600200" y="3276600"/>
              <a:ext cx="5334000" cy="523875"/>
            </a:xfrm>
            <a:prstGeom prst="rect">
              <a:avLst/>
            </a:prstGeom>
          </p:spPr>
          <p:txBody>
            <a:bodyPr>
              <a:spAutoFit/>
            </a:bodyPr>
            <a:lstStyle/>
            <a:p>
              <a:pPr algn="l" latinLnBrk="1"/>
              <a:r>
                <a:rPr lang="zh-CN" altLang="en-US" sz="2800" b="1">
                  <a:solidFill>
                    <a:srgbClr val="262626"/>
                  </a:solidFill>
                  <a:latin typeface="黑体" charset="0"/>
                  <a:ea typeface="黑体" charset="0"/>
                  <a:cs typeface="黑体" charset="0"/>
                </a:rPr>
                <a:t>  物业管理费的法律依据</a:t>
              </a:r>
              <a:endParaRPr lang="ko-KR" altLang="en-US" sz="2800" b="1">
                <a:solidFill>
                  <a:srgbClr val="262626"/>
                </a:solidFill>
                <a:latin typeface="黑体" charset="0"/>
                <a:ea typeface="黑体" charset="0"/>
                <a:cs typeface="黑体" charset="0"/>
              </a:endParaRPr>
            </a:p>
          </p:txBody>
        </p:sp>
      </p:grpSp>
    </p:spTree>
    <p:extLst>
      <p:ext uri="{BB962C8B-B14F-4D97-AF65-F5344CB8AC3E}">
        <p14:creationId xmlns:p14="http://schemas.microsoft.com/office/powerpoint/2010/main" val="4188927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609600" y="1600200"/>
            <a:ext cx="7848600" cy="253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165048" bIns="165048" anchor="ctr">
            <a:spAutoFit/>
          </a:bodyPr>
          <a:lstStyle/>
          <a:p>
            <a:pPr marL="342900" indent="-342900" algn="just">
              <a:lnSpc>
                <a:spcPct val="150000"/>
              </a:lnSpc>
              <a:buFont typeface="Wingdings" charset="0"/>
              <a:buChar char="u"/>
              <a:tabLst>
                <a:tab pos="495300" algn="l"/>
              </a:tabLst>
            </a:pPr>
            <a:r>
              <a:rPr lang="en-US" altLang="zh-CN" sz="1600" b="1">
                <a:solidFill>
                  <a:srgbClr val="0070C0"/>
                </a:solidFill>
              </a:rPr>
              <a:t> XX</a:t>
            </a:r>
            <a:r>
              <a:rPr lang="zh-CN" altLang="en-US" sz="1600" b="1">
                <a:solidFill>
                  <a:srgbClr val="0070C0"/>
                </a:solidFill>
              </a:rPr>
              <a:t>老师，关于</a:t>
            </a:r>
            <a:r>
              <a:rPr lang="en-US" altLang="zh-CN" sz="1600" b="1">
                <a:solidFill>
                  <a:srgbClr val="0070C0"/>
                </a:solidFill>
              </a:rPr>
              <a:t>XX</a:t>
            </a:r>
            <a:r>
              <a:rPr lang="zh-CN" altLang="en-US" sz="1600" b="1">
                <a:solidFill>
                  <a:srgbClr val="0070C0"/>
                </a:solidFill>
              </a:rPr>
              <a:t>整改问题，我们会从整改进度及整改质量方面做好管控，这方面请您放心。同时，对于您提及的赔付事宜，我们建议您先做整改，待整改事宜完毕后， 物业会协助您解决这类问题。对于整改过程，我们将随时与您保持沟通。</a:t>
            </a:r>
          </a:p>
          <a:p>
            <a:pPr marL="342900" indent="-342900" algn="just">
              <a:lnSpc>
                <a:spcPct val="150000"/>
              </a:lnSpc>
              <a:tabLst>
                <a:tab pos="495300" algn="l"/>
              </a:tabLst>
            </a:pPr>
            <a:endParaRPr lang="zh-CN" altLang="en-US" sz="1600" b="1">
              <a:solidFill>
                <a:srgbClr val="0070C0"/>
              </a:solidFill>
            </a:endParaRPr>
          </a:p>
          <a:p>
            <a:pPr marL="342900" indent="-342900" algn="just">
              <a:lnSpc>
                <a:spcPct val="150000"/>
              </a:lnSpc>
              <a:buFont typeface="Wingdings" charset="0"/>
              <a:buChar char="u"/>
              <a:tabLst>
                <a:tab pos="495300" algn="l"/>
              </a:tabLst>
            </a:pPr>
            <a:r>
              <a:rPr lang="zh-CN" altLang="en-US" sz="1600" b="1">
                <a:solidFill>
                  <a:srgbClr val="0070C0"/>
                </a:solidFill>
              </a:rPr>
              <a:t> </a:t>
            </a:r>
            <a:r>
              <a:rPr lang="en-US" altLang="zh-CN" sz="1600" b="1">
                <a:solidFill>
                  <a:srgbClr val="0070C0"/>
                </a:solidFill>
              </a:rPr>
              <a:t>XX</a:t>
            </a:r>
            <a:r>
              <a:rPr lang="zh-CN" altLang="en-US" sz="1600" b="1">
                <a:solidFill>
                  <a:srgbClr val="0070C0"/>
                </a:solidFill>
              </a:rPr>
              <a:t>老师，这个事情，小</a:t>
            </a:r>
            <a:r>
              <a:rPr lang="en-US" altLang="zh-CN" sz="1600" b="1">
                <a:solidFill>
                  <a:srgbClr val="0070C0"/>
                </a:solidFill>
              </a:rPr>
              <a:t>X</a:t>
            </a:r>
            <a:r>
              <a:rPr lang="zh-CN" altLang="en-US" sz="1600" b="1">
                <a:solidFill>
                  <a:srgbClr val="0070C0"/>
                </a:solidFill>
              </a:rPr>
              <a:t>肯定会尽全力去帮你和地产</a:t>
            </a:r>
            <a:r>
              <a:rPr lang="en-US" altLang="zh-CN" sz="1600" b="1">
                <a:solidFill>
                  <a:srgbClr val="0070C0"/>
                </a:solidFill>
              </a:rPr>
              <a:t>/</a:t>
            </a:r>
            <a:r>
              <a:rPr lang="zh-CN" altLang="en-US" sz="1600" b="1">
                <a:solidFill>
                  <a:srgbClr val="0070C0"/>
                </a:solidFill>
              </a:rPr>
              <a:t>施工方协商，但是相对的，也希望</a:t>
            </a:r>
            <a:r>
              <a:rPr lang="en-US" altLang="zh-CN" sz="1600" b="1">
                <a:solidFill>
                  <a:srgbClr val="0070C0"/>
                </a:solidFill>
              </a:rPr>
              <a:t>XX</a:t>
            </a:r>
            <a:r>
              <a:rPr lang="zh-CN" altLang="en-US" sz="1600" b="1">
                <a:solidFill>
                  <a:srgbClr val="0070C0"/>
                </a:solidFill>
              </a:rPr>
              <a:t>老师你也能配合我们</a:t>
            </a:r>
            <a:r>
              <a:rPr lang="en-US" altLang="zh-CN" sz="1600" b="1">
                <a:solidFill>
                  <a:srgbClr val="0070C0"/>
                </a:solidFill>
              </a:rPr>
              <a:t>……</a:t>
            </a:r>
          </a:p>
        </p:txBody>
      </p:sp>
      <p:sp>
        <p:nvSpPr>
          <p:cNvPr id="45059" name="矩形 3"/>
          <p:cNvSpPr>
            <a:spLocks noChangeArrowheads="1"/>
          </p:cNvSpPr>
          <p:nvPr/>
        </p:nvSpPr>
        <p:spPr bwMode="auto">
          <a:xfrm>
            <a:off x="609600" y="990600"/>
            <a:ext cx="1266825"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42900" indent="-342900" algn="l">
              <a:lnSpc>
                <a:spcPct val="150000"/>
              </a:lnSpc>
            </a:pPr>
            <a:r>
              <a:rPr lang="en-US" altLang="zh-CN" sz="2400" b="1">
                <a:solidFill>
                  <a:srgbClr val="C00000"/>
                </a:solidFill>
                <a:ea typeface="隶书" charset="0"/>
                <a:cs typeface="隶书" charset="0"/>
              </a:rPr>
              <a:t>3</a:t>
            </a:r>
            <a:r>
              <a:rPr lang="zh-CN" altLang="en-US" sz="2400" b="1">
                <a:solidFill>
                  <a:srgbClr val="C00000"/>
                </a:solidFill>
                <a:ea typeface="隶书" charset="0"/>
                <a:cs typeface="隶书" charset="0"/>
              </a:rPr>
              <a:t>、话术</a:t>
            </a:r>
          </a:p>
        </p:txBody>
      </p:sp>
    </p:spTree>
    <p:extLst>
      <p:ext uri="{BB962C8B-B14F-4D97-AF65-F5344CB8AC3E}">
        <p14:creationId xmlns:p14="http://schemas.microsoft.com/office/powerpoint/2010/main" val="2160949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609600" y="1752600"/>
            <a:ext cx="7848600"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lnSpc>
                <a:spcPct val="150000"/>
              </a:lnSpc>
            </a:pPr>
            <a:r>
              <a:rPr lang="en-US" altLang="zh-CN" sz="1600" b="1">
                <a:solidFill>
                  <a:srgbClr val="0070C0"/>
                </a:solidFill>
              </a:rPr>
              <a:t>      XX</a:t>
            </a:r>
            <a:r>
              <a:rPr lang="zh-CN" altLang="en-US" sz="1600" b="1">
                <a:solidFill>
                  <a:srgbClr val="0070C0"/>
                </a:solidFill>
              </a:rPr>
              <a:t>小区某业主墙纸发霉，多处存在整改问题，整改时业主情 绪比较激动并表示拒交物管费。整改过程客服</a:t>
            </a:r>
            <a:r>
              <a:rPr lang="en-US" altLang="zh-CN" sz="1600" b="1">
                <a:solidFill>
                  <a:srgbClr val="0070C0"/>
                </a:solidFill>
              </a:rPr>
              <a:t>W</a:t>
            </a:r>
            <a:r>
              <a:rPr lang="zh-CN" altLang="en-US" sz="1600" b="1">
                <a:solidFill>
                  <a:srgbClr val="0070C0"/>
                </a:solidFill>
              </a:rPr>
              <a:t>有条不紊跟进整改进度，稳定业主情绪，初步建立与业主的信任。在业主提出赔付需求时，物业客服</a:t>
            </a:r>
            <a:r>
              <a:rPr lang="en-US" altLang="zh-CN" sz="1600" b="1">
                <a:solidFill>
                  <a:srgbClr val="0070C0"/>
                </a:solidFill>
              </a:rPr>
              <a:t>W</a:t>
            </a:r>
            <a:r>
              <a:rPr lang="zh-CN" altLang="en-US" sz="1600" b="1">
                <a:solidFill>
                  <a:srgbClr val="0070C0"/>
                </a:solidFill>
              </a:rPr>
              <a:t>明确了物业的立场，表示会竭尽全力帮助业主减少损失。同时客服</a:t>
            </a:r>
            <a:r>
              <a:rPr lang="en-US" altLang="zh-CN" sz="1600" b="1">
                <a:solidFill>
                  <a:srgbClr val="0070C0"/>
                </a:solidFill>
              </a:rPr>
              <a:t>W</a:t>
            </a:r>
            <a:r>
              <a:rPr lang="zh-CN" altLang="en-US" sz="1600" b="1">
                <a:solidFill>
                  <a:srgbClr val="0070C0"/>
                </a:solidFill>
              </a:rPr>
              <a:t>不失时机的说道：物业与业主就象鱼水之情，双方需互相信任，只有这样物业才能更好的帮业主解决问题，且物业就象业主的娘家，以后是几十年的交情而不是一时一日。逐渐业主信任了物业，虽然整改过程令业主恼火但业主仍也不忘对物业工作的感谢。后来客服</a:t>
            </a:r>
            <a:r>
              <a:rPr lang="en-US" altLang="zh-CN" sz="1600" b="1">
                <a:solidFill>
                  <a:srgbClr val="0070C0"/>
                </a:solidFill>
              </a:rPr>
              <a:t>W</a:t>
            </a:r>
            <a:r>
              <a:rPr lang="zh-CN" altLang="en-US" sz="1600" b="1">
                <a:solidFill>
                  <a:srgbClr val="0070C0"/>
                </a:solidFill>
              </a:rPr>
              <a:t>多次与业主协商，拉拢关系，必要时表达难处获得同情，业主最终交纳了物管费。</a:t>
            </a:r>
          </a:p>
        </p:txBody>
      </p:sp>
      <p:sp>
        <p:nvSpPr>
          <p:cNvPr id="46083" name="矩形 3"/>
          <p:cNvSpPr>
            <a:spLocks noChangeArrowheads="1"/>
          </p:cNvSpPr>
          <p:nvPr/>
        </p:nvSpPr>
        <p:spPr bwMode="auto">
          <a:xfrm>
            <a:off x="457200" y="990600"/>
            <a:ext cx="1576388"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42900" indent="-342900" algn="l">
              <a:lnSpc>
                <a:spcPct val="150000"/>
              </a:lnSpc>
            </a:pPr>
            <a:r>
              <a:rPr lang="en-US" altLang="zh-CN" sz="2400" b="1">
                <a:solidFill>
                  <a:srgbClr val="C00000"/>
                </a:solidFill>
                <a:ea typeface="隶书" charset="0"/>
                <a:cs typeface="隶书" charset="0"/>
              </a:rPr>
              <a:t>4</a:t>
            </a:r>
            <a:r>
              <a:rPr lang="zh-CN" altLang="en-US" sz="2400" b="1">
                <a:solidFill>
                  <a:srgbClr val="C00000"/>
                </a:solidFill>
                <a:ea typeface="隶书" charset="0"/>
                <a:cs typeface="隶书" charset="0"/>
              </a:rPr>
              <a:t>、案例：</a:t>
            </a:r>
          </a:p>
        </p:txBody>
      </p:sp>
    </p:spTree>
    <p:extLst>
      <p:ext uri="{BB962C8B-B14F-4D97-AF65-F5344CB8AC3E}">
        <p14:creationId xmlns:p14="http://schemas.microsoft.com/office/powerpoint/2010/main" val="3483499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04800" y="1219200"/>
            <a:ext cx="8064500" cy="466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lnSpc>
                <a:spcPct val="150000"/>
              </a:lnSpc>
            </a:pPr>
            <a:r>
              <a:rPr lang="en-US" altLang="zh-CN" sz="2400" b="1">
                <a:solidFill>
                  <a:srgbClr val="C00000"/>
                </a:solidFill>
                <a:ea typeface="隶书" charset="0"/>
                <a:cs typeface="隶书" charset="0"/>
              </a:rPr>
              <a:t>1</a:t>
            </a:r>
            <a:r>
              <a:rPr lang="zh-CN" altLang="en-US" sz="2400" b="1">
                <a:solidFill>
                  <a:srgbClr val="C00000"/>
                </a:solidFill>
                <a:ea typeface="隶书" charset="0"/>
                <a:cs typeface="隶书" charset="0"/>
              </a:rPr>
              <a:t>、对象：</a:t>
            </a:r>
          </a:p>
          <a:p>
            <a:pPr algn="l" eaLnBrk="1" hangingPunct="1">
              <a:lnSpc>
                <a:spcPct val="150000"/>
              </a:lnSpc>
            </a:pPr>
            <a:r>
              <a:rPr lang="zh-CN" altLang="en-US" sz="1600" b="1">
                <a:solidFill>
                  <a:srgbClr val="0070C0"/>
                </a:solidFill>
                <a:latin typeface="宋体" charset="0"/>
              </a:rPr>
              <a:t>      曾经对物业有所误会，发生过不愉快的业主</a:t>
            </a:r>
          </a:p>
          <a:p>
            <a:pPr algn="l" eaLnBrk="1" hangingPunct="1">
              <a:lnSpc>
                <a:spcPct val="150000"/>
              </a:lnSpc>
            </a:pPr>
            <a:endParaRPr lang="zh-CN" altLang="en-US" sz="2400" b="1">
              <a:solidFill>
                <a:srgbClr val="C00000"/>
              </a:solidFill>
              <a:latin typeface="宋体" charset="0"/>
            </a:endParaRPr>
          </a:p>
          <a:p>
            <a:pPr algn="l" eaLnBrk="1" hangingPunct="1">
              <a:lnSpc>
                <a:spcPct val="150000"/>
              </a:lnSpc>
            </a:pPr>
            <a:r>
              <a:rPr lang="en-US" altLang="zh-CN" sz="2400" b="1">
                <a:solidFill>
                  <a:srgbClr val="C00000"/>
                </a:solidFill>
                <a:ea typeface="隶书" charset="0"/>
                <a:cs typeface="隶书" charset="0"/>
              </a:rPr>
              <a:t>2</a:t>
            </a:r>
            <a:r>
              <a:rPr lang="zh-CN" altLang="en-US" sz="2400" b="1">
                <a:solidFill>
                  <a:srgbClr val="C00000"/>
                </a:solidFill>
                <a:ea typeface="隶书" charset="0"/>
                <a:cs typeface="隶书" charset="0"/>
              </a:rPr>
              <a:t>、招数说明：</a:t>
            </a:r>
          </a:p>
          <a:p>
            <a:pPr algn="l" eaLnBrk="1" hangingPunct="1">
              <a:lnSpc>
                <a:spcPct val="150000"/>
              </a:lnSpc>
            </a:pPr>
            <a:r>
              <a:rPr lang="zh-CN" altLang="en-US" sz="1600" b="1">
                <a:solidFill>
                  <a:srgbClr val="0070C0"/>
                </a:solidFill>
                <a:latin typeface="宋体" charset="0"/>
              </a:rPr>
              <a:t>      某些业主对物业服务有过不好的感受，从而拒交物管费，对于这种客户，一味的催费，只会加大负面影响，而不催的话，只会使欠费金额越来越大。这时“糖衣炮弹” 法就是一个不错的选择。</a:t>
            </a:r>
            <a:endParaRPr lang="en-US" altLang="zh-CN" sz="1600" b="1">
              <a:solidFill>
                <a:srgbClr val="0070C0"/>
              </a:solidFill>
              <a:latin typeface="宋体" charset="0"/>
            </a:endParaRPr>
          </a:p>
          <a:p>
            <a:pPr algn="l" eaLnBrk="1" hangingPunct="1">
              <a:lnSpc>
                <a:spcPct val="150000"/>
              </a:lnSpc>
            </a:pPr>
            <a:endParaRPr lang="zh-CN" altLang="en-US" sz="1600" b="1">
              <a:solidFill>
                <a:srgbClr val="0070C0"/>
              </a:solidFill>
              <a:latin typeface="宋体" charset="0"/>
            </a:endParaRPr>
          </a:p>
          <a:p>
            <a:pPr lvl="1" algn="l" eaLnBrk="1" hangingPunct="1">
              <a:lnSpc>
                <a:spcPct val="150000"/>
              </a:lnSpc>
              <a:buFont typeface="Wingdings" charset="0"/>
              <a:buChar char="Ø"/>
            </a:pPr>
            <a:r>
              <a:rPr lang="zh-CN" altLang="en-US" sz="1600" b="1">
                <a:solidFill>
                  <a:srgbClr val="0070C0"/>
                </a:solidFill>
                <a:latin typeface="宋体" charset="0"/>
              </a:rPr>
              <a:t>  如果业主对于我们服务的不满是 出于我方责任且是可改正的，一定要先将业主不满意的地方更正，并及时将我们的处理结果反馈给业主。</a:t>
            </a:r>
          </a:p>
          <a:p>
            <a:pPr lvl="1" algn="l" eaLnBrk="1" hangingPunct="1">
              <a:lnSpc>
                <a:spcPct val="150000"/>
              </a:lnSpc>
            </a:pPr>
            <a:r>
              <a:rPr lang="zh-CN" altLang="en-US" sz="1400">
                <a:latin typeface="宋体" charset="0"/>
              </a:rPr>
              <a:t>   </a:t>
            </a:r>
          </a:p>
        </p:txBody>
      </p:sp>
      <p:sp>
        <p:nvSpPr>
          <p:cNvPr id="47107" name="Text Box 3"/>
          <p:cNvSpPr txBox="1">
            <a:spLocks noChangeArrowheads="1"/>
          </p:cNvSpPr>
          <p:nvPr/>
        </p:nvSpPr>
        <p:spPr bwMode="auto">
          <a:xfrm>
            <a:off x="0" y="188913"/>
            <a:ext cx="8280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spcBef>
                <a:spcPct val="50000"/>
              </a:spcBef>
            </a:pPr>
            <a:r>
              <a:rPr lang="en-US" altLang="zh-CN" sz="2800" b="1">
                <a:solidFill>
                  <a:srgbClr val="FFC000"/>
                </a:solidFill>
                <a:ea typeface="隶书" charset="0"/>
                <a:cs typeface="隶书" charset="0"/>
              </a:rPr>
              <a:t> </a:t>
            </a:r>
            <a:r>
              <a:rPr lang="zh-CN" altLang="en-US" sz="2800" b="1">
                <a:solidFill>
                  <a:srgbClr val="FFC000"/>
                </a:solidFill>
                <a:ea typeface="隶书" charset="0"/>
                <a:cs typeface="隶书" charset="0"/>
              </a:rPr>
              <a:t>第六招  糖衣炮弹</a:t>
            </a:r>
          </a:p>
        </p:txBody>
      </p:sp>
    </p:spTree>
    <p:extLst>
      <p:ext uri="{BB962C8B-B14F-4D97-AF65-F5344CB8AC3E}">
        <p14:creationId xmlns:p14="http://schemas.microsoft.com/office/powerpoint/2010/main" val="3358229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81000" y="1447800"/>
            <a:ext cx="78486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lvl="1" algn="l" eaLnBrk="1" hangingPunct="1">
              <a:lnSpc>
                <a:spcPct val="150000"/>
              </a:lnSpc>
              <a:buFont typeface="Wingdings" charset="0"/>
              <a:buChar char="Ø"/>
            </a:pPr>
            <a:r>
              <a:rPr lang="en-US" altLang="zh-CN" sz="1400">
                <a:latin typeface="宋体" charset="0"/>
              </a:rPr>
              <a:t>  </a:t>
            </a:r>
            <a:r>
              <a:rPr lang="zh-CN" altLang="en-US" sz="1600" b="1">
                <a:solidFill>
                  <a:srgbClr val="0070C0"/>
                </a:solidFill>
                <a:latin typeface="宋体" charset="0"/>
              </a:rPr>
              <a:t>当园区里举办节日送礼等活动的时候，可以优先考虑此类业主，让其重新感到</a:t>
            </a:r>
            <a:r>
              <a:rPr lang="en-US" altLang="zh-CN" sz="1600" b="1">
                <a:solidFill>
                  <a:srgbClr val="0070C0"/>
                </a:solidFill>
                <a:latin typeface="宋体" charset="0"/>
              </a:rPr>
              <a:t>XX</a:t>
            </a:r>
            <a:r>
              <a:rPr lang="zh-CN" altLang="en-US" sz="1600" b="1">
                <a:solidFill>
                  <a:srgbClr val="0070C0"/>
                </a:solidFill>
                <a:latin typeface="宋体" charset="0"/>
              </a:rPr>
              <a:t>大家庭的温暖。</a:t>
            </a:r>
          </a:p>
          <a:p>
            <a:pPr lvl="1" algn="l" eaLnBrk="1" hangingPunct="1">
              <a:buFont typeface="Wingdings" charset="0"/>
              <a:buChar char="Ø"/>
            </a:pPr>
            <a:r>
              <a:rPr lang="zh-CN" altLang="en-US" sz="1600" b="1">
                <a:solidFill>
                  <a:srgbClr val="0070C0"/>
                </a:solidFill>
                <a:latin typeface="宋体" charset="0"/>
              </a:rPr>
              <a:t>  使用此招时，一定要注意适度，避免业主“恃宠而骄”。</a:t>
            </a:r>
          </a:p>
        </p:txBody>
      </p:sp>
      <p:sp>
        <p:nvSpPr>
          <p:cNvPr id="48131" name="Text Box 4"/>
          <p:cNvSpPr txBox="1">
            <a:spLocks noChangeArrowheads="1"/>
          </p:cNvSpPr>
          <p:nvPr/>
        </p:nvSpPr>
        <p:spPr bwMode="auto">
          <a:xfrm>
            <a:off x="381000" y="2514600"/>
            <a:ext cx="80645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lvl="1" algn="l" eaLnBrk="1" hangingPunct="1">
              <a:buFont typeface="Wingdings" charset="0"/>
              <a:buChar char="Ø"/>
            </a:pPr>
            <a:r>
              <a:rPr lang="en-US" altLang="zh-CN" sz="1400">
                <a:latin typeface="宋体" charset="0"/>
              </a:rPr>
              <a:t>  </a:t>
            </a:r>
            <a:r>
              <a:rPr lang="zh-CN" altLang="en-US" sz="1600" b="1">
                <a:solidFill>
                  <a:srgbClr val="0070C0"/>
                </a:solidFill>
                <a:latin typeface="宋体" charset="0"/>
              </a:rPr>
              <a:t>给予糖衣炮弹的一定不要是让其有不好感受的人。</a:t>
            </a:r>
          </a:p>
          <a:p>
            <a:pPr lvl="1" algn="l" eaLnBrk="1" hangingPunct="1">
              <a:lnSpc>
                <a:spcPct val="150000"/>
              </a:lnSpc>
              <a:buFont typeface="Wingdings" charset="0"/>
              <a:buChar char="Ø"/>
            </a:pPr>
            <a:r>
              <a:rPr lang="zh-CN" altLang="en-US" sz="1600" b="1">
                <a:solidFill>
                  <a:srgbClr val="0070C0"/>
                </a:solidFill>
                <a:latin typeface="宋体" charset="0"/>
              </a:rPr>
              <a:t>  对于此类业主的报事等要特别的敏感，片区负责人可上门访谈或者电话访谈，看看业主的报事是不是处理好了，是不是还有其他需要，让其感到我们工作地细致。</a:t>
            </a:r>
          </a:p>
          <a:p>
            <a:pPr lvl="1" algn="l" eaLnBrk="1" hangingPunct="1">
              <a:lnSpc>
                <a:spcPct val="150000"/>
              </a:lnSpc>
              <a:buFont typeface="Wingdings" charset="0"/>
              <a:buChar char="Ø"/>
            </a:pPr>
            <a:r>
              <a:rPr lang="zh-CN" altLang="en-US" sz="1600" b="1">
                <a:solidFill>
                  <a:srgbClr val="0070C0"/>
                </a:solidFill>
                <a:latin typeface="宋体" charset="0"/>
              </a:rPr>
              <a:t>  当园区里有什么活动的时候可以短信或者电话的方式特别通知此类业主，让其感到自己是备受关注的。</a:t>
            </a:r>
          </a:p>
        </p:txBody>
      </p:sp>
    </p:spTree>
    <p:extLst>
      <p:ext uri="{BB962C8B-B14F-4D97-AF65-F5344CB8AC3E}">
        <p14:creationId xmlns:p14="http://schemas.microsoft.com/office/powerpoint/2010/main" val="1236013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457200" y="1447800"/>
            <a:ext cx="7848600" cy="363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165048" bIns="165048" anchor="ctr">
            <a:spAutoFit/>
          </a:bodyPr>
          <a:lstStyle/>
          <a:p>
            <a:pPr marL="342900" indent="-342900" algn="l">
              <a:lnSpc>
                <a:spcPct val="150000"/>
              </a:lnSpc>
              <a:buFont typeface="Wingdings" charset="0"/>
              <a:buChar char="u"/>
              <a:tabLst>
                <a:tab pos="495300" algn="l"/>
              </a:tabLst>
            </a:pPr>
            <a:r>
              <a:rPr lang="en-US" altLang="zh-CN" sz="1600" b="1">
                <a:solidFill>
                  <a:srgbClr val="0070C0"/>
                </a:solidFill>
              </a:rPr>
              <a:t> </a:t>
            </a:r>
            <a:r>
              <a:rPr lang="zh-CN" altLang="en-US" sz="1600" b="1">
                <a:solidFill>
                  <a:srgbClr val="0070C0"/>
                </a:solidFill>
              </a:rPr>
              <a:t>老师，我今天看到您的报事，家里的下水道堵塞了啊。现在我们工程部同事帮您修好了吗？</a:t>
            </a:r>
            <a:r>
              <a:rPr lang="en-US" altLang="zh-CN" sz="1600" b="1">
                <a:solidFill>
                  <a:srgbClr val="0070C0"/>
                </a:solidFill>
              </a:rPr>
              <a:t>……</a:t>
            </a:r>
            <a:r>
              <a:rPr lang="zh-CN" altLang="en-US" sz="1600" b="1">
                <a:solidFill>
                  <a:srgbClr val="0070C0"/>
                </a:solidFill>
              </a:rPr>
              <a:t>；老师，以后家里有什么事的话直接给我打电话，我的手机是</a:t>
            </a:r>
            <a:r>
              <a:rPr lang="en-US" altLang="zh-CN" sz="1600" b="1">
                <a:solidFill>
                  <a:srgbClr val="0070C0"/>
                </a:solidFill>
              </a:rPr>
              <a:t>XXXXX</a:t>
            </a:r>
          </a:p>
          <a:p>
            <a:pPr marL="342900" indent="-342900" algn="l">
              <a:lnSpc>
                <a:spcPct val="150000"/>
              </a:lnSpc>
              <a:tabLst>
                <a:tab pos="495300" algn="l"/>
              </a:tabLst>
            </a:pPr>
            <a:endParaRPr lang="en-US" altLang="zh-CN" sz="1600" b="1">
              <a:solidFill>
                <a:srgbClr val="0070C0"/>
              </a:solidFill>
            </a:endParaRPr>
          </a:p>
          <a:p>
            <a:pPr marL="342900" indent="-342900" algn="l">
              <a:lnSpc>
                <a:spcPct val="150000"/>
              </a:lnSpc>
              <a:buFont typeface="Wingdings" charset="0"/>
              <a:buChar char="u"/>
              <a:tabLst>
                <a:tab pos="495300" algn="l"/>
              </a:tabLst>
            </a:pPr>
            <a:r>
              <a:rPr lang="en-US" altLang="zh-CN" sz="1600" b="1">
                <a:solidFill>
                  <a:srgbClr val="0070C0"/>
                </a:solidFill>
              </a:rPr>
              <a:t> </a:t>
            </a:r>
            <a:r>
              <a:rPr lang="zh-CN" altLang="en-US" sz="1600" b="1">
                <a:solidFill>
                  <a:srgbClr val="0070C0"/>
                </a:solidFill>
              </a:rPr>
              <a:t>现在我们园区里准备举行</a:t>
            </a:r>
            <a:r>
              <a:rPr lang="en-US" altLang="zh-CN" sz="1600" b="1">
                <a:solidFill>
                  <a:srgbClr val="0070C0"/>
                </a:solidFill>
              </a:rPr>
              <a:t>XX</a:t>
            </a:r>
            <a:r>
              <a:rPr lang="zh-CN" altLang="en-US" sz="1600" b="1">
                <a:solidFill>
                  <a:srgbClr val="0070C0"/>
                </a:solidFill>
              </a:rPr>
              <a:t>活动，我看您家里有老人（小孩），有时间可以过来参加一下嘛，应该挺有意思的。</a:t>
            </a:r>
          </a:p>
          <a:p>
            <a:pPr marL="342900" indent="-342900" algn="l">
              <a:lnSpc>
                <a:spcPct val="150000"/>
              </a:lnSpc>
              <a:tabLst>
                <a:tab pos="495300" algn="l"/>
              </a:tabLst>
            </a:pPr>
            <a:endParaRPr lang="zh-CN" altLang="en-US" sz="1600" b="1">
              <a:solidFill>
                <a:srgbClr val="0070C0"/>
              </a:solidFill>
            </a:endParaRPr>
          </a:p>
          <a:p>
            <a:pPr marL="342900" indent="-342900" algn="l">
              <a:lnSpc>
                <a:spcPct val="150000"/>
              </a:lnSpc>
              <a:buFont typeface="Wingdings" charset="0"/>
              <a:buChar char="u"/>
              <a:tabLst>
                <a:tab pos="495300" algn="l"/>
              </a:tabLst>
            </a:pPr>
            <a:r>
              <a:rPr lang="zh-CN" altLang="en-US" sz="1600" b="1">
                <a:solidFill>
                  <a:srgbClr val="0070C0"/>
                </a:solidFill>
              </a:rPr>
              <a:t> 老师，现在我们有</a:t>
            </a:r>
            <a:r>
              <a:rPr lang="en-US" altLang="zh-CN" sz="1600" b="1">
                <a:solidFill>
                  <a:srgbClr val="0070C0"/>
                </a:solidFill>
              </a:rPr>
              <a:t>XX</a:t>
            </a:r>
            <a:r>
              <a:rPr lang="zh-CN" altLang="en-US" sz="1600" b="1">
                <a:solidFill>
                  <a:srgbClr val="0070C0"/>
                </a:solidFill>
              </a:rPr>
              <a:t>优惠活动，您可以体验一下，也给我们反馈反馈意见，您见多识广肯定比我们想得周到。</a:t>
            </a:r>
          </a:p>
        </p:txBody>
      </p:sp>
      <p:sp>
        <p:nvSpPr>
          <p:cNvPr id="49155" name="Rectangle 5"/>
          <p:cNvSpPr>
            <a:spLocks noChangeArrowheads="1"/>
          </p:cNvSpPr>
          <p:nvPr/>
        </p:nvSpPr>
        <p:spPr bwMode="auto">
          <a:xfrm>
            <a:off x="304800" y="838200"/>
            <a:ext cx="144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r>
              <a:rPr lang="en-US" altLang="zh-CN" sz="2400" b="1">
                <a:solidFill>
                  <a:srgbClr val="C00000"/>
                </a:solidFill>
                <a:ea typeface="隶书" charset="0"/>
                <a:cs typeface="隶书" charset="0"/>
              </a:rPr>
              <a:t>3</a:t>
            </a:r>
            <a:r>
              <a:rPr lang="zh-CN" altLang="en-US" sz="2400" b="1">
                <a:solidFill>
                  <a:srgbClr val="C00000"/>
                </a:solidFill>
                <a:ea typeface="隶书" charset="0"/>
                <a:cs typeface="隶书" charset="0"/>
              </a:rPr>
              <a:t>、话术：</a:t>
            </a:r>
          </a:p>
        </p:txBody>
      </p:sp>
    </p:spTree>
    <p:extLst>
      <p:ext uri="{BB962C8B-B14F-4D97-AF65-F5344CB8AC3E}">
        <p14:creationId xmlns:p14="http://schemas.microsoft.com/office/powerpoint/2010/main" val="396355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533400" y="1600200"/>
            <a:ext cx="7848600" cy="229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lnSpc>
                <a:spcPct val="150000"/>
              </a:lnSpc>
            </a:pPr>
            <a:r>
              <a:rPr lang="en-US" altLang="zh-CN" sz="1600" b="1">
                <a:solidFill>
                  <a:srgbClr val="0070C0"/>
                </a:solidFill>
              </a:rPr>
              <a:t>       XX</a:t>
            </a:r>
            <a:r>
              <a:rPr lang="zh-CN" altLang="en-US" sz="1600" b="1">
                <a:solidFill>
                  <a:srgbClr val="0070C0"/>
                </a:solidFill>
              </a:rPr>
              <a:t>小区业主</a:t>
            </a:r>
            <a:r>
              <a:rPr lang="en-US" altLang="zh-CN" sz="1600" b="1">
                <a:solidFill>
                  <a:srgbClr val="0070C0"/>
                </a:solidFill>
              </a:rPr>
              <a:t>A</a:t>
            </a:r>
            <a:r>
              <a:rPr lang="zh-CN" altLang="en-US" sz="1600" b="1">
                <a:solidFill>
                  <a:srgbClr val="0070C0"/>
                </a:solidFill>
              </a:rPr>
              <a:t>因与楼上邻居发生冲突，工作人员一直没有协调下来，导致长期欠费。某天小</a:t>
            </a:r>
            <a:r>
              <a:rPr lang="en-US" altLang="zh-CN" sz="1600" b="1">
                <a:solidFill>
                  <a:srgbClr val="0070C0"/>
                </a:solidFill>
              </a:rPr>
              <a:t>X</a:t>
            </a:r>
            <a:r>
              <a:rPr lang="zh-CN" altLang="en-US" sz="1600" b="1">
                <a:solidFill>
                  <a:srgbClr val="0070C0"/>
                </a:solidFill>
              </a:rPr>
              <a:t>看到该户业主的报事记录，便上门询问报事是不是已经处理好，对其中的服务有什么不满意的。过后，小</a:t>
            </a:r>
            <a:r>
              <a:rPr lang="en-US" altLang="zh-CN" sz="1600" b="1">
                <a:solidFill>
                  <a:srgbClr val="0070C0"/>
                </a:solidFill>
              </a:rPr>
              <a:t>X</a:t>
            </a:r>
            <a:r>
              <a:rPr lang="zh-CN" altLang="en-US" sz="1600" b="1">
                <a:solidFill>
                  <a:srgbClr val="0070C0"/>
                </a:solidFill>
              </a:rPr>
              <a:t>又以相同的方式向业主间接向业主传递了</a:t>
            </a:r>
            <a:r>
              <a:rPr lang="en-US" altLang="zh-CN" sz="1600" b="1">
                <a:solidFill>
                  <a:srgbClr val="0070C0"/>
                </a:solidFill>
              </a:rPr>
              <a:t>XX</a:t>
            </a:r>
            <a:r>
              <a:rPr lang="zh-CN" altLang="en-US" sz="1600" b="1">
                <a:solidFill>
                  <a:srgbClr val="0070C0"/>
                </a:solidFill>
              </a:rPr>
              <a:t>公司服务的舒心与周到，每次社区有活动小</a:t>
            </a:r>
            <a:r>
              <a:rPr lang="en-US" altLang="zh-CN" sz="1600" b="1">
                <a:solidFill>
                  <a:srgbClr val="0070C0"/>
                </a:solidFill>
              </a:rPr>
              <a:t>X</a:t>
            </a:r>
            <a:r>
              <a:rPr lang="zh-CN" altLang="en-US" sz="1600" b="1">
                <a:solidFill>
                  <a:srgbClr val="0070C0"/>
                </a:solidFill>
              </a:rPr>
              <a:t>总是第一时间通知该业主。期间，小</a:t>
            </a:r>
            <a:r>
              <a:rPr lang="en-US" altLang="zh-CN" sz="1600" b="1">
                <a:solidFill>
                  <a:srgbClr val="0070C0"/>
                </a:solidFill>
              </a:rPr>
              <a:t>X</a:t>
            </a:r>
            <a:r>
              <a:rPr lang="zh-CN" altLang="en-US" sz="1600" b="1">
                <a:solidFill>
                  <a:srgbClr val="0070C0"/>
                </a:solidFill>
              </a:rPr>
              <a:t>与业主的关系也拉进了，在与业主聊天的过程中，再次谈到与楼上的协调问题，业主也不再强硬。协调问题解决了，业主也主动来交了物管费。</a:t>
            </a:r>
          </a:p>
        </p:txBody>
      </p:sp>
      <p:sp>
        <p:nvSpPr>
          <p:cNvPr id="50179" name="Rectangle 6"/>
          <p:cNvSpPr>
            <a:spLocks noChangeArrowheads="1"/>
          </p:cNvSpPr>
          <p:nvPr/>
        </p:nvSpPr>
        <p:spPr bwMode="auto">
          <a:xfrm>
            <a:off x="457200" y="914400"/>
            <a:ext cx="152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r>
              <a:rPr lang="en-US" altLang="zh-CN" sz="2400" b="1">
                <a:solidFill>
                  <a:srgbClr val="C00000"/>
                </a:solidFill>
                <a:ea typeface="隶书" charset="0"/>
                <a:cs typeface="隶书" charset="0"/>
              </a:rPr>
              <a:t>4</a:t>
            </a:r>
            <a:r>
              <a:rPr lang="zh-CN" altLang="en-US" sz="2400" b="1">
                <a:solidFill>
                  <a:srgbClr val="C00000"/>
                </a:solidFill>
                <a:ea typeface="隶书" charset="0"/>
                <a:cs typeface="隶书" charset="0"/>
              </a:rPr>
              <a:t>、案例：</a:t>
            </a:r>
          </a:p>
        </p:txBody>
      </p:sp>
    </p:spTree>
    <p:extLst>
      <p:ext uri="{BB962C8B-B14F-4D97-AF65-F5344CB8AC3E}">
        <p14:creationId xmlns:p14="http://schemas.microsoft.com/office/powerpoint/2010/main" val="1655117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28600" y="838200"/>
            <a:ext cx="8424863" cy="273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266700" algn="l">
              <a:lnSpc>
                <a:spcPct val="150000"/>
              </a:lnSpc>
            </a:pPr>
            <a:r>
              <a:rPr lang="en-US" altLang="zh-CN" sz="2400" b="1">
                <a:solidFill>
                  <a:srgbClr val="C00000"/>
                </a:solidFill>
                <a:ea typeface="隶书" charset="0"/>
                <a:cs typeface="隶书" charset="0"/>
              </a:rPr>
              <a:t>1</a:t>
            </a:r>
            <a:r>
              <a:rPr lang="zh-CN" altLang="en-US" sz="2400" b="1">
                <a:solidFill>
                  <a:srgbClr val="C00000"/>
                </a:solidFill>
                <a:ea typeface="隶书" charset="0"/>
                <a:cs typeface="隶书" charset="0"/>
              </a:rPr>
              <a:t>、对象：</a:t>
            </a:r>
          </a:p>
          <a:p>
            <a:pPr indent="266700" algn="l">
              <a:lnSpc>
                <a:spcPct val="150000"/>
              </a:lnSpc>
            </a:pPr>
            <a:r>
              <a:rPr lang="zh-CN" altLang="en-US" sz="1600">
                <a:latin typeface="宋体" charset="0"/>
              </a:rPr>
              <a:t> </a:t>
            </a:r>
            <a:r>
              <a:rPr lang="zh-CN" altLang="en-US" sz="1600" b="1">
                <a:solidFill>
                  <a:srgbClr val="0070C0"/>
                </a:solidFill>
                <a:latin typeface="宋体" charset="0"/>
              </a:rPr>
              <a:t>能联系上业主，但业主一直以工作忙、不在家、无时间来前台等为原因拖欠费用，且迟迟不露面，不交费的客户</a:t>
            </a:r>
          </a:p>
          <a:p>
            <a:pPr indent="266700" algn="l"/>
            <a:endParaRPr lang="zh-CN" altLang="en-US" sz="1600">
              <a:latin typeface="宋体" charset="0"/>
            </a:endParaRPr>
          </a:p>
          <a:p>
            <a:pPr indent="266700" algn="l"/>
            <a:r>
              <a:rPr lang="en-US" altLang="zh-CN" sz="2400" b="1">
                <a:solidFill>
                  <a:srgbClr val="C00000"/>
                </a:solidFill>
                <a:ea typeface="隶书" charset="0"/>
                <a:cs typeface="隶书" charset="0"/>
              </a:rPr>
              <a:t>2</a:t>
            </a:r>
            <a:r>
              <a:rPr lang="zh-CN" altLang="en-US" sz="2400" b="1">
                <a:solidFill>
                  <a:srgbClr val="C00000"/>
                </a:solidFill>
                <a:ea typeface="隶书" charset="0"/>
                <a:cs typeface="隶书" charset="0"/>
              </a:rPr>
              <a:t>、招数说明：</a:t>
            </a:r>
          </a:p>
          <a:p>
            <a:pPr indent="266700" algn="l">
              <a:lnSpc>
                <a:spcPct val="150000"/>
              </a:lnSpc>
            </a:pPr>
            <a:r>
              <a:rPr lang="zh-CN" altLang="en-US" sz="1600" b="1">
                <a:solidFill>
                  <a:srgbClr val="0070C0"/>
                </a:solidFill>
                <a:latin typeface="宋体" charset="0"/>
              </a:rPr>
              <a:t> 业主非恶意欠费，却迟迟不主动缴纳所欠费用。因电话沟通力度较小，故充分利用各部门资源，利用一切“眼线”，关注业主动向，凡遇到业主均当面提醒，以达到收回欠费目的。</a:t>
            </a:r>
          </a:p>
        </p:txBody>
      </p:sp>
      <p:sp>
        <p:nvSpPr>
          <p:cNvPr id="51203" name="Text Box 3"/>
          <p:cNvSpPr txBox="1">
            <a:spLocks noChangeArrowheads="1"/>
          </p:cNvSpPr>
          <p:nvPr/>
        </p:nvSpPr>
        <p:spPr bwMode="auto">
          <a:xfrm>
            <a:off x="0" y="188913"/>
            <a:ext cx="8280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spcBef>
                <a:spcPct val="50000"/>
              </a:spcBef>
            </a:pPr>
            <a:r>
              <a:rPr lang="en-US" altLang="zh-CN" b="1">
                <a:ea typeface="隶书" charset="0"/>
                <a:cs typeface="隶书" charset="0"/>
              </a:rPr>
              <a:t> </a:t>
            </a:r>
            <a:r>
              <a:rPr lang="zh-CN" altLang="en-US" sz="2800" b="1">
                <a:solidFill>
                  <a:srgbClr val="FFC000"/>
                </a:solidFill>
                <a:ea typeface="隶书" charset="0"/>
                <a:cs typeface="隶书" charset="0"/>
              </a:rPr>
              <a:t>第七招  全民总动员</a:t>
            </a:r>
          </a:p>
        </p:txBody>
      </p:sp>
      <p:graphicFrame>
        <p:nvGraphicFramePr>
          <p:cNvPr id="197681" name="Group 49"/>
          <p:cNvGraphicFramePr>
            <a:graphicFrameLocks noGrp="1"/>
          </p:cNvGraphicFramePr>
          <p:nvPr/>
        </p:nvGraphicFramePr>
        <p:xfrm>
          <a:off x="685800" y="3810000"/>
          <a:ext cx="7416800" cy="2362201"/>
        </p:xfrm>
        <a:graphic>
          <a:graphicData uri="http://schemas.openxmlformats.org/drawingml/2006/table">
            <a:tbl>
              <a:tblPr/>
              <a:tblGrid>
                <a:gridCol w="2590800">
                  <a:extLst>
                    <a:ext uri="{9D8B030D-6E8A-4147-A177-3AD203B41FA5}">
                      <a16:colId xmlns:a16="http://schemas.microsoft.com/office/drawing/2014/main" val="20000"/>
                    </a:ext>
                  </a:extLst>
                </a:gridCol>
                <a:gridCol w="2089150">
                  <a:extLst>
                    <a:ext uri="{9D8B030D-6E8A-4147-A177-3AD203B41FA5}">
                      <a16:colId xmlns:a16="http://schemas.microsoft.com/office/drawing/2014/main" val="20001"/>
                    </a:ext>
                  </a:extLst>
                </a:gridCol>
                <a:gridCol w="2736850">
                  <a:extLst>
                    <a:ext uri="{9D8B030D-6E8A-4147-A177-3AD203B41FA5}">
                      <a16:colId xmlns:a16="http://schemas.microsoft.com/office/drawing/2014/main" val="20002"/>
                    </a:ext>
                  </a:extLst>
                </a:gridCol>
              </a:tblGrid>
              <a:tr h="4397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宋体" charset="0"/>
                          <a:ea typeface="宋体" charset="0"/>
                          <a:cs typeface="宋体" charset="0"/>
                        </a:rPr>
                        <a:t>客户中心 </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宋体" charset="0"/>
                          <a:ea typeface="宋体" charset="0"/>
                          <a:cs typeface="宋体" charset="0"/>
                        </a:rPr>
                        <a:t>车管员及门岗 </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宋体" charset="0"/>
                          <a:ea typeface="宋体" charset="0"/>
                          <a:cs typeface="宋体" charset="0"/>
                        </a:rPr>
                        <a:t>朋友、邻居等与业主有联系的人</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0"/>
                  </a:ext>
                </a:extLst>
              </a:tr>
              <a:tr h="19224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1</a:t>
                      </a:r>
                      <a:r>
                        <a:rPr kumimoji="0" lang="zh-CN" altLang="en-US" sz="1400" b="1" i="0" u="none" strike="noStrike" cap="none" normalizeH="0" baseline="0">
                          <a:ln>
                            <a:noFill/>
                          </a:ln>
                          <a:solidFill>
                            <a:schemeClr val="tx1"/>
                          </a:solidFill>
                          <a:effectLst/>
                          <a:latin typeface="宋体" charset="0"/>
                          <a:ea typeface="宋体" charset="0"/>
                          <a:cs typeface="宋体" charset="0"/>
                        </a:rPr>
                        <a:t>、凡客户来访，均需打开物管收费软件，确认是否欠费，根据欠费情况判断是否特殊客户</a:t>
                      </a:r>
                      <a:r>
                        <a:rPr kumimoji="0" lang="en-US" altLang="zh-CN" sz="1400" b="1" i="0" u="none" strike="noStrike" cap="none" normalizeH="0" baseline="0">
                          <a:ln>
                            <a:noFill/>
                          </a:ln>
                          <a:solidFill>
                            <a:schemeClr val="tx1"/>
                          </a:solidFill>
                          <a:effectLst/>
                          <a:latin typeface="宋体" charset="0"/>
                          <a:ea typeface="宋体" charset="0"/>
                          <a:cs typeface="宋体" charset="0"/>
                        </a:rPr>
                        <a:t>,</a:t>
                      </a:r>
                      <a:r>
                        <a:rPr kumimoji="0" lang="zh-CN" altLang="en-US" sz="1400" b="1" i="0" u="none" strike="noStrike" cap="none" normalizeH="0" baseline="0">
                          <a:ln>
                            <a:noFill/>
                          </a:ln>
                          <a:solidFill>
                            <a:schemeClr val="tx1"/>
                          </a:solidFill>
                          <a:effectLst/>
                          <a:latin typeface="宋体" charset="0"/>
                          <a:ea typeface="宋体" charset="0"/>
                          <a:cs typeface="宋体" charset="0"/>
                        </a:rPr>
                        <a:t>如不是应当面提醒其缴纳</a:t>
                      </a:r>
                      <a:r>
                        <a:rPr kumimoji="0" lang="en-US" altLang="zh-CN" sz="1400" b="1" i="0" u="none" strike="noStrike" cap="none" normalizeH="0" baseline="0">
                          <a:ln>
                            <a:noFill/>
                          </a:ln>
                          <a:solidFill>
                            <a:schemeClr val="tx1"/>
                          </a:solidFill>
                          <a:effectLst/>
                          <a:latin typeface="宋体" charset="0"/>
                          <a:ea typeface="宋体" charset="0"/>
                          <a:cs typeface="宋体" charset="0"/>
                        </a:rPr>
                        <a:t>,</a:t>
                      </a:r>
                      <a:r>
                        <a:rPr kumimoji="0" lang="zh-CN" altLang="en-US" sz="1400" b="1" i="0" u="none" strike="noStrike" cap="none" normalizeH="0" baseline="0">
                          <a:ln>
                            <a:noFill/>
                          </a:ln>
                          <a:solidFill>
                            <a:schemeClr val="tx1"/>
                          </a:solidFill>
                          <a:effectLst/>
                          <a:latin typeface="宋体" charset="0"/>
                          <a:ea typeface="宋体" charset="0"/>
                          <a:cs typeface="宋体" charset="0"/>
                        </a:rPr>
                        <a:t>如是，及时提醒客服主管，是否需要当面沟通，以确认收费。</a:t>
                      </a:r>
                      <a:endParaRPr kumimoji="0" lang="en-US" altLang="zh-CN" sz="1400" b="1" i="0" u="none" strike="noStrike" cap="none" normalizeH="0" baseline="0">
                        <a:ln>
                          <a:noFill/>
                        </a:ln>
                        <a:solidFill>
                          <a:schemeClr val="tx1"/>
                        </a:solidFill>
                        <a:effectLst/>
                        <a:latin typeface="宋体" charset="0"/>
                        <a:ea typeface="宋体" charset="0"/>
                        <a:cs typeface="宋体"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宋体" charset="0"/>
                          <a:ea typeface="宋体" charset="0"/>
                          <a:cs typeface="宋体" charset="0"/>
                        </a:rPr>
                        <a:t>2</a:t>
                      </a:r>
                      <a:r>
                        <a:rPr kumimoji="0" lang="zh-CN" altLang="en-US" sz="1400" b="1" i="0" u="none" strike="noStrike" cap="none" normalizeH="0" baseline="0">
                          <a:ln>
                            <a:noFill/>
                          </a:ln>
                          <a:solidFill>
                            <a:schemeClr val="tx1"/>
                          </a:solidFill>
                          <a:effectLst/>
                          <a:latin typeface="宋体" charset="0"/>
                          <a:ea typeface="宋体" charset="0"/>
                          <a:cs typeface="宋体" charset="0"/>
                        </a:rPr>
                        <a:t>、上门收取 </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宋体" charset="0"/>
                          <a:ea typeface="宋体" charset="0"/>
                          <a:cs typeface="宋体" charset="0"/>
                        </a:rPr>
                        <a:t>对于始终不露面的客户，可将户位及相关信息传递车管员、门岗，遇业主回家时先与业主当面提醒，再及时联系客户中心，由客户中心人员侍机上门沟通收费</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宋体" charset="0"/>
                          <a:ea typeface="宋体" charset="0"/>
                          <a:cs typeface="宋体" charset="0"/>
                        </a:rPr>
                        <a:t>通过系统软件可以查到与业主有关联人员的相关信息，可通过告知业主朋友或亲人其欠费的信息，进而使其代为传递信息。（此招术的具体使用可参考全面搜索）</a:t>
                      </a:r>
                      <a:endParaRPr kumimoji="0" lang="zh-CN" altLang="en-US" sz="1400" b="1" i="0" u="none" strike="noStrike" cap="none" normalizeH="0" baseline="0">
                        <a:ln>
                          <a:noFill/>
                        </a:ln>
                        <a:solidFill>
                          <a:schemeClr val="tx1"/>
                        </a:solidFill>
                        <a:effectLst/>
                        <a:latin typeface="Arial" charset="0"/>
                        <a:ea typeface="宋体" charset="0"/>
                        <a:cs typeface="宋体"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7211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685800" y="1828800"/>
            <a:ext cx="7848600" cy="402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165048" bIns="165048" anchor="ctr">
            <a:spAutoFit/>
          </a:bodyPr>
          <a:lstStyle/>
          <a:p>
            <a:pPr algn="l">
              <a:lnSpc>
                <a:spcPct val="150000"/>
              </a:lnSpc>
              <a:buFont typeface="Wingdings" charset="0"/>
              <a:buChar char="u"/>
              <a:tabLst>
                <a:tab pos="495300" algn="l"/>
              </a:tabLst>
            </a:pPr>
            <a:r>
              <a:rPr lang="en-US" altLang="zh-CN" sz="1600" b="1">
                <a:solidFill>
                  <a:srgbClr val="0070C0"/>
                </a:solidFill>
              </a:rPr>
              <a:t>  XX</a:t>
            </a:r>
            <a:r>
              <a:rPr lang="zh-CN" altLang="en-US" sz="1600" b="1">
                <a:solidFill>
                  <a:srgbClr val="0070C0"/>
                </a:solidFill>
              </a:rPr>
              <a:t>老师，很久没见你回来了。工作很忙吧！对了提醒您一下。物管费每月</a:t>
            </a:r>
            <a:r>
              <a:rPr lang="en-US" altLang="zh-CN" sz="1600" b="1">
                <a:solidFill>
                  <a:srgbClr val="0070C0"/>
                </a:solidFill>
              </a:rPr>
              <a:t>15</a:t>
            </a:r>
            <a:r>
              <a:rPr lang="zh-CN" altLang="en-US" sz="1600" b="1">
                <a:solidFill>
                  <a:srgbClr val="0070C0"/>
                </a:solidFill>
              </a:rPr>
              <a:t>日交，</a:t>
            </a:r>
          </a:p>
          <a:p>
            <a:pPr algn="l">
              <a:lnSpc>
                <a:spcPct val="150000"/>
              </a:lnSpc>
              <a:tabLst>
                <a:tab pos="495300" algn="l"/>
              </a:tabLst>
            </a:pPr>
            <a:r>
              <a:rPr lang="zh-CN" altLang="en-US" sz="1600" b="1">
                <a:solidFill>
                  <a:srgbClr val="0070C0"/>
                </a:solidFill>
              </a:rPr>
              <a:t>   别搞忘了哟！ </a:t>
            </a:r>
          </a:p>
          <a:p>
            <a:pPr algn="l">
              <a:lnSpc>
                <a:spcPct val="150000"/>
              </a:lnSpc>
              <a:tabLst>
                <a:tab pos="495300" algn="l"/>
              </a:tabLst>
            </a:pPr>
            <a:r>
              <a:rPr lang="zh-CN" altLang="en-US" sz="1600" b="1">
                <a:solidFill>
                  <a:srgbClr val="0070C0"/>
                </a:solidFill>
              </a:rPr>
              <a:t> （车管员、门岗）</a:t>
            </a:r>
          </a:p>
          <a:p>
            <a:pPr algn="l">
              <a:lnSpc>
                <a:spcPct val="150000"/>
              </a:lnSpc>
              <a:tabLst>
                <a:tab pos="495300" algn="l"/>
              </a:tabLst>
            </a:pPr>
            <a:endParaRPr lang="zh-CN" altLang="en-US" sz="1600" b="1">
              <a:solidFill>
                <a:srgbClr val="0070C0"/>
              </a:solidFill>
            </a:endParaRPr>
          </a:p>
          <a:p>
            <a:pPr algn="l">
              <a:lnSpc>
                <a:spcPct val="150000"/>
              </a:lnSpc>
              <a:buFont typeface="Wingdings" charset="0"/>
              <a:buChar char="u"/>
              <a:tabLst>
                <a:tab pos="495300" algn="l"/>
              </a:tabLst>
            </a:pPr>
            <a:r>
              <a:rPr lang="zh-CN" altLang="en-US" sz="1600" b="1">
                <a:solidFill>
                  <a:srgbClr val="0070C0"/>
                </a:solidFill>
              </a:rPr>
              <a:t>  </a:t>
            </a:r>
            <a:r>
              <a:rPr lang="en-US" altLang="zh-CN" sz="1600" b="1">
                <a:solidFill>
                  <a:srgbClr val="0070C0"/>
                </a:solidFill>
              </a:rPr>
              <a:t>XX</a:t>
            </a:r>
            <a:r>
              <a:rPr lang="zh-CN" altLang="en-US" sz="1600" b="1">
                <a:solidFill>
                  <a:srgbClr val="0070C0"/>
                </a:solidFill>
              </a:rPr>
              <a:t>老师，物管软件显您</a:t>
            </a:r>
            <a:r>
              <a:rPr lang="en-US" altLang="zh-CN" sz="1600" b="1">
                <a:solidFill>
                  <a:srgbClr val="0070C0"/>
                </a:solidFill>
              </a:rPr>
              <a:t>X</a:t>
            </a:r>
            <a:r>
              <a:rPr lang="zh-CN" altLang="en-US" sz="1600" b="1">
                <a:solidFill>
                  <a:srgbClr val="0070C0"/>
                </a:solidFill>
              </a:rPr>
              <a:t>月物管费暂未结清，是不是比较忙，把这事忘了啊？</a:t>
            </a:r>
          </a:p>
          <a:p>
            <a:pPr algn="l">
              <a:lnSpc>
                <a:spcPct val="150000"/>
              </a:lnSpc>
              <a:tabLst>
                <a:tab pos="495300" algn="l"/>
              </a:tabLst>
            </a:pPr>
            <a:r>
              <a:rPr lang="zh-CN" altLang="en-US" sz="1600" b="1">
                <a:solidFill>
                  <a:srgbClr val="0070C0"/>
                </a:solidFill>
              </a:rPr>
              <a:t> （前台）   </a:t>
            </a:r>
          </a:p>
          <a:p>
            <a:pPr algn="l">
              <a:lnSpc>
                <a:spcPct val="150000"/>
              </a:lnSpc>
              <a:tabLst>
                <a:tab pos="495300" algn="l"/>
              </a:tabLst>
            </a:pPr>
            <a:endParaRPr lang="zh-CN" altLang="en-US" sz="1600" b="1">
              <a:solidFill>
                <a:srgbClr val="0070C0"/>
              </a:solidFill>
            </a:endParaRPr>
          </a:p>
          <a:p>
            <a:pPr algn="l">
              <a:lnSpc>
                <a:spcPct val="150000"/>
              </a:lnSpc>
              <a:buFont typeface="Wingdings" charset="0"/>
              <a:buChar char="u"/>
              <a:tabLst>
                <a:tab pos="495300" algn="l"/>
              </a:tabLst>
            </a:pPr>
            <a:r>
              <a:rPr lang="zh-CN" altLang="en-US" sz="1600" b="1">
                <a:solidFill>
                  <a:srgbClr val="0070C0"/>
                </a:solidFill>
              </a:rPr>
              <a:t> 上门收费：</a:t>
            </a:r>
            <a:r>
              <a:rPr lang="en-US" altLang="zh-CN" sz="1600" b="1">
                <a:solidFill>
                  <a:srgbClr val="0070C0"/>
                </a:solidFill>
              </a:rPr>
              <a:t>XX</a:t>
            </a:r>
            <a:r>
              <a:rPr lang="zh-CN" altLang="en-US" sz="1600" b="1">
                <a:solidFill>
                  <a:srgbClr val="0070C0"/>
                </a:solidFill>
              </a:rPr>
              <a:t>老师，因为您最近比较忙，没时间去客户中心，所以我们今天特意将收据（或发票）给您送上来。</a:t>
            </a:r>
          </a:p>
          <a:p>
            <a:pPr algn="l">
              <a:lnSpc>
                <a:spcPct val="150000"/>
              </a:lnSpc>
              <a:tabLst>
                <a:tab pos="495300" algn="l"/>
              </a:tabLst>
            </a:pPr>
            <a:r>
              <a:rPr lang="zh-CN" altLang="en-US" sz="1600" b="1">
                <a:solidFill>
                  <a:srgbClr val="0070C0"/>
                </a:solidFill>
              </a:rPr>
              <a:t> （潜台词是让他拿钱出来）</a:t>
            </a:r>
          </a:p>
        </p:txBody>
      </p:sp>
      <p:sp>
        <p:nvSpPr>
          <p:cNvPr id="52227" name="矩形 3"/>
          <p:cNvSpPr>
            <a:spLocks noChangeArrowheads="1"/>
          </p:cNvSpPr>
          <p:nvPr/>
        </p:nvSpPr>
        <p:spPr bwMode="auto">
          <a:xfrm>
            <a:off x="381000" y="990600"/>
            <a:ext cx="1844675"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indent="266700" algn="l">
              <a:lnSpc>
                <a:spcPct val="150000"/>
              </a:lnSpc>
            </a:pPr>
            <a:r>
              <a:rPr lang="en-US" altLang="zh-CN" sz="2400" b="1">
                <a:solidFill>
                  <a:srgbClr val="C00000"/>
                </a:solidFill>
                <a:ea typeface="隶书" charset="0"/>
                <a:cs typeface="隶书" charset="0"/>
              </a:rPr>
              <a:t>3</a:t>
            </a:r>
            <a:r>
              <a:rPr lang="zh-CN" altLang="en-US" sz="2400" b="1">
                <a:solidFill>
                  <a:srgbClr val="C00000"/>
                </a:solidFill>
                <a:ea typeface="隶书" charset="0"/>
                <a:cs typeface="隶书" charset="0"/>
              </a:rPr>
              <a:t>、话术：</a:t>
            </a:r>
          </a:p>
        </p:txBody>
      </p:sp>
    </p:spTree>
    <p:extLst>
      <p:ext uri="{BB962C8B-B14F-4D97-AF65-F5344CB8AC3E}">
        <p14:creationId xmlns:p14="http://schemas.microsoft.com/office/powerpoint/2010/main" val="2333920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609600" y="1600200"/>
            <a:ext cx="7777163" cy="265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lnSpc>
                <a:spcPct val="150000"/>
              </a:lnSpc>
            </a:pPr>
            <a:r>
              <a:rPr lang="en-US" altLang="zh-CN" sz="1600" b="1">
                <a:solidFill>
                  <a:srgbClr val="0070C0"/>
                </a:solidFill>
              </a:rPr>
              <a:t>       XX</a:t>
            </a:r>
            <a:r>
              <a:rPr lang="zh-CN" altLang="en-US" sz="1600" b="1">
                <a:solidFill>
                  <a:srgbClr val="0070C0"/>
                </a:solidFill>
              </a:rPr>
              <a:t>小区业主</a:t>
            </a:r>
            <a:r>
              <a:rPr lang="en-US" altLang="zh-CN" sz="1600" b="1">
                <a:solidFill>
                  <a:srgbClr val="0070C0"/>
                </a:solidFill>
              </a:rPr>
              <a:t>B</a:t>
            </a:r>
            <a:r>
              <a:rPr lang="zh-CN" altLang="en-US" sz="1600" b="1">
                <a:solidFill>
                  <a:srgbClr val="0070C0"/>
                </a:solidFill>
              </a:rPr>
              <a:t>自</a:t>
            </a:r>
            <a:r>
              <a:rPr lang="en-US" altLang="zh-CN" sz="1600" b="1">
                <a:solidFill>
                  <a:srgbClr val="0070C0"/>
                </a:solidFill>
              </a:rPr>
              <a:t>2009</a:t>
            </a:r>
            <a:r>
              <a:rPr lang="zh-CN" altLang="en-US" sz="1600" b="1">
                <a:solidFill>
                  <a:srgbClr val="0070C0"/>
                </a:solidFill>
              </a:rPr>
              <a:t>年</a:t>
            </a:r>
            <a:r>
              <a:rPr lang="en-US" altLang="zh-CN" sz="1600" b="1">
                <a:solidFill>
                  <a:srgbClr val="0070C0"/>
                </a:solidFill>
              </a:rPr>
              <a:t>1</a:t>
            </a:r>
            <a:r>
              <a:rPr lang="zh-CN" altLang="en-US" sz="1600" b="1">
                <a:solidFill>
                  <a:srgbClr val="0070C0"/>
                </a:solidFill>
              </a:rPr>
              <a:t>月欠费，多次电话沟通中，业主态度较好表示要交但却一直以工作忙、不在家为由拖欠物管费，因业主经常出差外地，无法预计其何时在家。片区经理发现业主有一车位，随即通知车管员，一旦发现该车位业主回来时，立即通知片区经理。</a:t>
            </a:r>
            <a:r>
              <a:rPr lang="en-US" altLang="zh-CN" sz="1600" b="1">
                <a:solidFill>
                  <a:srgbClr val="0070C0"/>
                </a:solidFill>
              </a:rPr>
              <a:t>2</a:t>
            </a:r>
            <a:r>
              <a:rPr lang="zh-CN" altLang="en-US" sz="1600" b="1">
                <a:solidFill>
                  <a:srgbClr val="0070C0"/>
                </a:solidFill>
              </a:rPr>
              <a:t>月的一天，客户中心突然收到车管员</a:t>
            </a:r>
            <a:r>
              <a:rPr lang="en-US" altLang="zh-CN" sz="1600" b="1">
                <a:solidFill>
                  <a:srgbClr val="0070C0"/>
                </a:solidFill>
              </a:rPr>
              <a:t>209</a:t>
            </a:r>
            <a:r>
              <a:rPr lang="zh-CN" altLang="en-US" sz="1600" b="1">
                <a:solidFill>
                  <a:srgbClr val="0070C0"/>
                </a:solidFill>
              </a:rPr>
              <a:t>岗的通知，该车位业主已回来了。客户 中心随即拨打业主电话，再次提及欠费事宜，并表示因业主较忙，就由客户中心上门收费。当客户中心赶到业主家中时，业主很不好意思的交了所欠物管费，并表示日后一定按时缴费。</a:t>
            </a:r>
          </a:p>
        </p:txBody>
      </p:sp>
      <p:sp>
        <p:nvSpPr>
          <p:cNvPr id="53251" name="矩形 3"/>
          <p:cNvSpPr>
            <a:spLocks noChangeArrowheads="1"/>
          </p:cNvSpPr>
          <p:nvPr/>
        </p:nvSpPr>
        <p:spPr bwMode="auto">
          <a:xfrm>
            <a:off x="228600" y="838200"/>
            <a:ext cx="1844675"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indent="266700" algn="l">
              <a:lnSpc>
                <a:spcPct val="150000"/>
              </a:lnSpc>
            </a:pPr>
            <a:r>
              <a:rPr lang="en-US" altLang="zh-CN" sz="2400" b="1">
                <a:solidFill>
                  <a:srgbClr val="C00000"/>
                </a:solidFill>
                <a:ea typeface="隶书" charset="0"/>
                <a:cs typeface="隶书" charset="0"/>
              </a:rPr>
              <a:t>4</a:t>
            </a:r>
            <a:r>
              <a:rPr lang="zh-CN" altLang="en-US" sz="2400" b="1">
                <a:solidFill>
                  <a:srgbClr val="C00000"/>
                </a:solidFill>
                <a:ea typeface="隶书" charset="0"/>
                <a:cs typeface="隶书" charset="0"/>
              </a:rPr>
              <a:t>、案例：</a:t>
            </a:r>
          </a:p>
        </p:txBody>
      </p:sp>
    </p:spTree>
    <p:extLst>
      <p:ext uri="{BB962C8B-B14F-4D97-AF65-F5344CB8AC3E}">
        <p14:creationId xmlns:p14="http://schemas.microsoft.com/office/powerpoint/2010/main" val="2611213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457200" y="908050"/>
            <a:ext cx="8002588" cy="374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lnSpc>
                <a:spcPct val="150000"/>
              </a:lnSpc>
            </a:pPr>
            <a:r>
              <a:rPr lang="en-US" altLang="zh-CN" sz="2400" b="1">
                <a:solidFill>
                  <a:srgbClr val="C00000"/>
                </a:solidFill>
                <a:ea typeface="隶书" charset="0"/>
                <a:cs typeface="隶书" charset="0"/>
              </a:rPr>
              <a:t>1</a:t>
            </a:r>
            <a:r>
              <a:rPr lang="zh-CN" altLang="en-US" sz="2400" b="1">
                <a:solidFill>
                  <a:srgbClr val="C00000"/>
                </a:solidFill>
                <a:ea typeface="隶书" charset="0"/>
                <a:cs typeface="隶书" charset="0"/>
              </a:rPr>
              <a:t>、对象：</a:t>
            </a:r>
          </a:p>
          <a:p>
            <a:pPr algn="l" eaLnBrk="1" hangingPunct="1">
              <a:lnSpc>
                <a:spcPct val="150000"/>
              </a:lnSpc>
            </a:pPr>
            <a:r>
              <a:rPr lang="zh-CN" altLang="en-US" sz="1600" b="1">
                <a:solidFill>
                  <a:srgbClr val="0070C0"/>
                </a:solidFill>
                <a:latin typeface="宋体" charset="0"/>
              </a:rPr>
              <a:t>       部分业主针对某一个自身认为不公平或不合理的问题拒缴物管费（如房屋久未出租、公摊水电不合理等等），在已经过多次解释沟通（我方无责任时），或已解决该问题（我方有责任时），但对方仍不肯缴纳物管费想借机得到进一步好处或实惠的业主。</a:t>
            </a:r>
          </a:p>
          <a:p>
            <a:pPr algn="l" eaLnBrk="1" hangingPunct="1">
              <a:lnSpc>
                <a:spcPct val="150000"/>
              </a:lnSpc>
            </a:pPr>
            <a:r>
              <a:rPr lang="en-US" altLang="zh-CN" sz="2400" b="1">
                <a:solidFill>
                  <a:srgbClr val="C00000"/>
                </a:solidFill>
                <a:ea typeface="隶书" charset="0"/>
                <a:cs typeface="隶书" charset="0"/>
              </a:rPr>
              <a:t>2</a:t>
            </a:r>
            <a:r>
              <a:rPr lang="zh-CN" altLang="en-US" sz="2400" b="1">
                <a:solidFill>
                  <a:srgbClr val="C00000"/>
                </a:solidFill>
                <a:ea typeface="隶书" charset="0"/>
                <a:cs typeface="隶书" charset="0"/>
              </a:rPr>
              <a:t>、招数说明：</a:t>
            </a:r>
          </a:p>
          <a:p>
            <a:pPr algn="l" eaLnBrk="1" hangingPunct="1">
              <a:lnSpc>
                <a:spcPct val="150000"/>
              </a:lnSpc>
            </a:pPr>
            <a:r>
              <a:rPr lang="zh-CN" altLang="en-US" sz="1600" b="1">
                <a:solidFill>
                  <a:srgbClr val="0070C0"/>
                </a:solidFill>
                <a:latin typeface="宋体" charset="0"/>
              </a:rPr>
              <a:t>       此招将员工与业主间的个人行沟通行为转换为公司层面的正式行为，使客户产生逼迫感，打消其“讨价还价”“你们拿我没办法”“能拖一时是一时”的念头。</a:t>
            </a:r>
          </a:p>
          <a:p>
            <a:pPr algn="l" eaLnBrk="1" hangingPunct="1">
              <a:lnSpc>
                <a:spcPct val="150000"/>
              </a:lnSpc>
            </a:pPr>
            <a:endParaRPr lang="en-US" altLang="zh-CN" sz="1400" b="1">
              <a:solidFill>
                <a:srgbClr val="0070C0"/>
              </a:solidFill>
              <a:latin typeface="宋体" charset="0"/>
            </a:endParaRPr>
          </a:p>
        </p:txBody>
      </p:sp>
      <p:sp>
        <p:nvSpPr>
          <p:cNvPr id="54275" name="Text Box 9"/>
          <p:cNvSpPr txBox="1">
            <a:spLocks noChangeArrowheads="1"/>
          </p:cNvSpPr>
          <p:nvPr/>
        </p:nvSpPr>
        <p:spPr bwMode="auto">
          <a:xfrm>
            <a:off x="0" y="188913"/>
            <a:ext cx="8280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spcBef>
                <a:spcPct val="50000"/>
              </a:spcBef>
            </a:pPr>
            <a:r>
              <a:rPr lang="en-US" altLang="zh-CN" sz="2800" b="1">
                <a:solidFill>
                  <a:srgbClr val="FFC000"/>
                </a:solidFill>
                <a:ea typeface="隶书" charset="0"/>
                <a:cs typeface="隶书" charset="0"/>
              </a:rPr>
              <a:t> </a:t>
            </a:r>
            <a:r>
              <a:rPr lang="zh-CN" altLang="en-US" sz="2800" b="1">
                <a:solidFill>
                  <a:srgbClr val="FFC000"/>
                </a:solidFill>
                <a:ea typeface="隶书" charset="0"/>
                <a:cs typeface="隶书" charset="0"/>
              </a:rPr>
              <a:t>第八招  公司行为</a:t>
            </a:r>
            <a:r>
              <a:rPr lang="en-US" altLang="zh-CN" sz="2800" b="1">
                <a:solidFill>
                  <a:srgbClr val="FFC000"/>
                </a:solidFill>
                <a:ea typeface="隶书" charset="0"/>
                <a:cs typeface="隶书" charset="0"/>
              </a:rPr>
              <a:t>——</a:t>
            </a:r>
            <a:r>
              <a:rPr lang="zh-CN" altLang="en-US" sz="2800" b="1">
                <a:solidFill>
                  <a:srgbClr val="FFC000"/>
                </a:solidFill>
                <a:ea typeface="隶书" charset="0"/>
                <a:cs typeface="隶书" charset="0"/>
              </a:rPr>
              <a:t>催费函</a:t>
            </a:r>
          </a:p>
        </p:txBody>
      </p:sp>
      <p:sp>
        <p:nvSpPr>
          <p:cNvPr id="54276" name="Rectangle 10"/>
          <p:cNvSpPr>
            <a:spLocks noChangeArrowheads="1"/>
          </p:cNvSpPr>
          <p:nvPr/>
        </p:nvSpPr>
        <p:spPr bwMode="auto">
          <a:xfrm>
            <a:off x="381000" y="4267200"/>
            <a:ext cx="8151813"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lgn="l">
              <a:lnSpc>
                <a:spcPct val="150000"/>
              </a:lnSpc>
              <a:spcBef>
                <a:spcPct val="50000"/>
              </a:spcBef>
              <a:buFont typeface="Wingdings" charset="0"/>
              <a:buChar char="Ø"/>
            </a:pPr>
            <a:r>
              <a:rPr lang="en-US" altLang="zh-CN" sz="1600" b="1">
                <a:solidFill>
                  <a:srgbClr val="0070C0"/>
                </a:solidFill>
                <a:latin typeface="宋体" charset="0"/>
              </a:rPr>
              <a:t>  </a:t>
            </a:r>
            <a:r>
              <a:rPr lang="zh-CN" altLang="en-US" sz="1600" b="1">
                <a:solidFill>
                  <a:srgbClr val="0070C0"/>
                </a:solidFill>
                <a:latin typeface="宋体" charset="0"/>
              </a:rPr>
              <a:t>随催费函一定要附上该业主的缴费明细、欠费明细及缴纳方式的说明，以免业主答应缴纳后再询问查询，耽误缴纳时间。</a:t>
            </a:r>
          </a:p>
          <a:p>
            <a:pPr lvl="1" algn="l">
              <a:lnSpc>
                <a:spcPct val="150000"/>
              </a:lnSpc>
              <a:spcBef>
                <a:spcPct val="50000"/>
              </a:spcBef>
              <a:buFont typeface="Wingdings" charset="0"/>
              <a:buChar char="Ø"/>
            </a:pPr>
            <a:r>
              <a:rPr lang="zh-CN" altLang="en-US" sz="1600" b="1">
                <a:solidFill>
                  <a:srgbClr val="0070C0"/>
                </a:solidFill>
                <a:latin typeface="宋体" charset="0"/>
              </a:rPr>
              <a:t>  催费函寄出</a:t>
            </a:r>
            <a:r>
              <a:rPr lang="en-US" altLang="zh-CN" sz="1600" b="1">
                <a:solidFill>
                  <a:srgbClr val="0070C0"/>
                </a:solidFill>
                <a:latin typeface="宋体" charset="0"/>
              </a:rPr>
              <a:t>1</a:t>
            </a:r>
            <a:r>
              <a:rPr lang="zh-CN" altLang="en-US" sz="1600" b="1">
                <a:solidFill>
                  <a:srgbClr val="0070C0"/>
                </a:solidFill>
                <a:latin typeface="宋体" charset="0"/>
              </a:rPr>
              <a:t>周内，请勿主动联系业主，要知道你找他还是他找你，决定了最终的主动权在谁手上。</a:t>
            </a:r>
            <a:r>
              <a:rPr lang="en-US" altLang="zh-CN" sz="1600" b="1">
                <a:solidFill>
                  <a:srgbClr val="0070C0"/>
                </a:solidFill>
                <a:latin typeface="宋体" charset="0"/>
              </a:rPr>
              <a:t>1</a:t>
            </a:r>
            <a:r>
              <a:rPr lang="zh-CN" altLang="en-US" sz="1600" b="1">
                <a:solidFill>
                  <a:srgbClr val="0070C0"/>
                </a:solidFill>
                <a:latin typeface="宋体" charset="0"/>
              </a:rPr>
              <a:t>周后，如业主未主动联系，应及时与其取得联系，探听情况。</a:t>
            </a:r>
          </a:p>
        </p:txBody>
      </p:sp>
    </p:spTree>
    <p:extLst>
      <p:ext uri="{BB962C8B-B14F-4D97-AF65-F5344CB8AC3E}">
        <p14:creationId xmlns:p14="http://schemas.microsoft.com/office/powerpoint/2010/main" val="237262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a:latin typeface="Times New Roman" charset="0"/>
                <a:ea typeface="黑体" charset="0"/>
              </a:rPr>
              <a:t>法律</a:t>
            </a:r>
            <a:endParaRPr lang="en-US" altLang="zh-CN">
              <a:latin typeface="Times New Roman" charset="0"/>
              <a:ea typeface="黑体" charset="0"/>
            </a:endParaRPr>
          </a:p>
        </p:txBody>
      </p:sp>
      <p:grpSp>
        <p:nvGrpSpPr>
          <p:cNvPr id="10243" name="组合 19"/>
          <p:cNvGrpSpPr>
            <a:grpSpLocks/>
          </p:cNvGrpSpPr>
          <p:nvPr/>
        </p:nvGrpSpPr>
        <p:grpSpPr bwMode="auto">
          <a:xfrm>
            <a:off x="457200" y="1371600"/>
            <a:ext cx="8077200" cy="1371600"/>
            <a:chOff x="457200" y="1290694"/>
            <a:chExt cx="8077200" cy="1583606"/>
          </a:xfrm>
        </p:grpSpPr>
        <p:sp>
          <p:nvSpPr>
            <p:cNvPr id="8196" name="AutoShape 4"/>
            <p:cNvSpPr>
              <a:spLocks noChangeArrowheads="1"/>
            </p:cNvSpPr>
            <p:nvPr/>
          </p:nvSpPr>
          <p:spPr bwMode="gray">
            <a:xfrm>
              <a:off x="457200" y="1290694"/>
              <a:ext cx="8077200" cy="1583606"/>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blurRad="63500" dist="135003" dir="2928844" algn="ctr" rotWithShape="0">
                <a:srgbClr val="000000">
                  <a:alpha val="50000"/>
                </a:srgbClr>
              </a:outerShdw>
            </a:effectLst>
          </p:spPr>
          <p:txBody>
            <a:bodyPr wrap="none" anchor="ctr"/>
            <a:lstStyle/>
            <a:p>
              <a:pPr>
                <a:defRPr/>
              </a:pPr>
              <a:endParaRPr lang="zh-CN" altLang="en-US">
                <a:latin typeface="Times New Roman" pitchFamily="18" charset="0"/>
                <a:ea typeface="宋体" pitchFamily="2" charset="-122"/>
                <a:cs typeface="+mn-cs"/>
              </a:endParaRPr>
            </a:p>
          </p:txBody>
        </p:sp>
        <p:sp>
          <p:nvSpPr>
            <p:cNvPr id="68613" name="AutoShape 5"/>
            <p:cNvSpPr>
              <a:spLocks noChangeArrowheads="1"/>
            </p:cNvSpPr>
            <p:nvPr/>
          </p:nvSpPr>
          <p:spPr bwMode="gray">
            <a:xfrm>
              <a:off x="635000" y="1439158"/>
              <a:ext cx="1555750" cy="1299509"/>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zh-CN" altLang="en-US">
                <a:latin typeface="Arial" charset="0"/>
                <a:ea typeface="宋体" pitchFamily="2" charset="-122"/>
                <a:cs typeface="+mn-cs"/>
              </a:endParaRPr>
            </a:p>
          </p:txBody>
        </p:sp>
        <p:sp>
          <p:nvSpPr>
            <p:cNvPr id="68614" name="Freeform 6"/>
            <p:cNvSpPr>
              <a:spLocks/>
            </p:cNvSpPr>
            <p:nvPr/>
          </p:nvSpPr>
          <p:spPr bwMode="gray">
            <a:xfrm>
              <a:off x="730250" y="1519804"/>
              <a:ext cx="777875" cy="648839"/>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a:defRPr/>
              </a:pPr>
              <a:endParaRPr lang="zh-CN" altLang="en-US">
                <a:latin typeface="Arial" charset="0"/>
                <a:ea typeface="宋体" pitchFamily="2" charset="-122"/>
                <a:cs typeface="+mn-cs"/>
              </a:endParaRPr>
            </a:p>
          </p:txBody>
        </p:sp>
        <p:sp>
          <p:nvSpPr>
            <p:cNvPr id="68615" name="Text Box 7"/>
            <p:cNvSpPr txBox="1">
              <a:spLocks noChangeArrowheads="1"/>
            </p:cNvSpPr>
            <p:nvPr/>
          </p:nvSpPr>
          <p:spPr bwMode="gray">
            <a:xfrm>
              <a:off x="685800" y="1554628"/>
              <a:ext cx="1600200" cy="1114389"/>
            </a:xfrm>
            <a:prstGeom prst="rect">
              <a:avLst/>
            </a:prstGeom>
            <a:noFill/>
            <a:ln>
              <a:noFill/>
            </a:ln>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a:r>
                <a:rPr lang="en-US" altLang="zh-CN" sz="2000" b="1"/>
                <a:t>《</a:t>
              </a:r>
              <a:r>
                <a:rPr lang="zh-CN" altLang="en-US" sz="2000" b="1"/>
                <a:t>中华人民共和国民法通则</a:t>
              </a:r>
              <a:r>
                <a:rPr lang="en-US" altLang="zh-CN" sz="2000" b="1"/>
                <a:t>》</a:t>
              </a:r>
              <a:endParaRPr lang="en-US" altLang="zh-CN" sz="2000" b="1">
                <a:solidFill>
                  <a:srgbClr val="FFFFFF"/>
                </a:solidFill>
                <a:effectLst>
                  <a:outerShdw blurRad="38100" dist="38100" dir="2700000" algn="tl">
                    <a:srgbClr val="DDDDDD"/>
                  </a:outerShdw>
                </a:effectLst>
                <a:latin typeface="Arial" charset="0"/>
              </a:endParaRPr>
            </a:p>
          </p:txBody>
        </p:sp>
        <p:sp>
          <p:nvSpPr>
            <p:cNvPr id="8200" name="Text Box 8"/>
            <p:cNvSpPr txBox="1">
              <a:spLocks noChangeArrowheads="1"/>
            </p:cNvSpPr>
            <p:nvPr/>
          </p:nvSpPr>
          <p:spPr bwMode="gray">
            <a:xfrm>
              <a:off x="2405063" y="1536300"/>
              <a:ext cx="5934075" cy="674499"/>
            </a:xfrm>
            <a:prstGeom prst="rect">
              <a:avLst/>
            </a:prstGeom>
            <a:noFill/>
            <a:ln w="9525" algn="ctr">
              <a:noFill/>
              <a:miter lim="800000"/>
              <a:headEnd/>
              <a:tailEnd/>
            </a:ln>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a:r>
                <a:rPr lang="zh-CN" altLang="en-US" sz="1600" b="1">
                  <a:solidFill>
                    <a:srgbClr val="0D0D0D"/>
                  </a:solidFill>
                </a:rPr>
                <a:t>第一百零六条：公民、法人违反合同或者不履行其他义务的，应当承担民事责任。</a:t>
              </a:r>
              <a:endParaRPr lang="en-US" altLang="zh-CN" sz="1600" b="1">
                <a:solidFill>
                  <a:srgbClr val="0D0D0D"/>
                </a:solidFill>
                <a:ea typeface="PMingLiU" charset="0"/>
                <a:cs typeface="PMingLiU" charset="0"/>
              </a:endParaRPr>
            </a:p>
          </p:txBody>
        </p:sp>
      </p:grpSp>
      <p:grpSp>
        <p:nvGrpSpPr>
          <p:cNvPr id="10244" name="组合 20"/>
          <p:cNvGrpSpPr>
            <a:grpSpLocks/>
          </p:cNvGrpSpPr>
          <p:nvPr/>
        </p:nvGrpSpPr>
        <p:grpSpPr bwMode="auto">
          <a:xfrm>
            <a:off x="457200" y="3041650"/>
            <a:ext cx="8077200" cy="1073150"/>
            <a:chOff x="457200" y="3041395"/>
            <a:chExt cx="8077200" cy="1581707"/>
          </a:xfrm>
        </p:grpSpPr>
        <p:sp>
          <p:nvSpPr>
            <p:cNvPr id="8201" name="AutoShape 9"/>
            <p:cNvSpPr>
              <a:spLocks noChangeArrowheads="1"/>
            </p:cNvSpPr>
            <p:nvPr/>
          </p:nvSpPr>
          <p:spPr bwMode="gray">
            <a:xfrm>
              <a:off x="457200" y="3041395"/>
              <a:ext cx="8077200" cy="1581707"/>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blurRad="63500" dist="135003" dir="2928844" algn="ctr" rotWithShape="0">
                <a:srgbClr val="000000">
                  <a:alpha val="50000"/>
                </a:srgbClr>
              </a:outerShdw>
            </a:effectLst>
          </p:spPr>
          <p:txBody>
            <a:bodyPr wrap="none" anchor="ctr"/>
            <a:lstStyle/>
            <a:p>
              <a:pPr>
                <a:defRPr/>
              </a:pPr>
              <a:endParaRPr lang="zh-CN" altLang="en-US">
                <a:latin typeface="Times New Roman" pitchFamily="18" charset="0"/>
                <a:ea typeface="宋体" pitchFamily="2" charset="-122"/>
                <a:cs typeface="+mn-cs"/>
              </a:endParaRPr>
            </a:p>
          </p:txBody>
        </p:sp>
        <p:sp>
          <p:nvSpPr>
            <p:cNvPr id="68618" name="AutoShape 10"/>
            <p:cNvSpPr>
              <a:spLocks noChangeArrowheads="1"/>
            </p:cNvSpPr>
            <p:nvPr/>
          </p:nvSpPr>
          <p:spPr bwMode="gray">
            <a:xfrm>
              <a:off x="635000" y="3186463"/>
              <a:ext cx="1555750" cy="129391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38100">
              <a:solidFill>
                <a:schemeClr val="bg1"/>
              </a:solidFill>
              <a:round/>
              <a:headEnd/>
              <a:tailEnd/>
            </a:ln>
            <a:effectLst/>
          </p:spPr>
          <p:txBody>
            <a:bodyPr wrap="none" anchor="ctr"/>
            <a:lstStyle/>
            <a:p>
              <a:pPr>
                <a:defRPr/>
              </a:pPr>
              <a:endParaRPr lang="zh-CN" altLang="en-US" dirty="0">
                <a:latin typeface="Arial" charset="0"/>
                <a:ea typeface="宋体" pitchFamily="2" charset="-122"/>
                <a:cs typeface="+mn-cs"/>
              </a:endParaRPr>
            </a:p>
          </p:txBody>
        </p:sp>
        <p:sp>
          <p:nvSpPr>
            <p:cNvPr id="68619" name="Freeform 11"/>
            <p:cNvSpPr>
              <a:spLocks/>
            </p:cNvSpPr>
            <p:nvPr/>
          </p:nvSpPr>
          <p:spPr bwMode="gray">
            <a:xfrm>
              <a:off x="730250" y="3268357"/>
              <a:ext cx="777875" cy="64110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2353"/>
                    <a:invGamma/>
                  </a:schemeClr>
                </a:gs>
                <a:gs pos="100000">
                  <a:schemeClr val="folHlink">
                    <a:alpha val="0"/>
                  </a:schemeClr>
                </a:gs>
              </a:gsLst>
              <a:lin ang="2700000" scaled="1"/>
            </a:gradFill>
            <a:ln>
              <a:noFill/>
            </a:ln>
          </p:spPr>
          <p:txBody>
            <a:bodyPr/>
            <a:lstStyle/>
            <a:p>
              <a:pPr>
                <a:defRPr/>
              </a:pPr>
              <a:endParaRPr lang="zh-CN" altLang="en-US">
                <a:latin typeface="Arial" charset="0"/>
                <a:ea typeface="宋体" pitchFamily="2" charset="-122"/>
                <a:cs typeface="+mn-cs"/>
              </a:endParaRPr>
            </a:p>
          </p:txBody>
        </p:sp>
        <p:sp>
          <p:nvSpPr>
            <p:cNvPr id="68620" name="Text Box 12"/>
            <p:cNvSpPr txBox="1">
              <a:spLocks noChangeArrowheads="1"/>
            </p:cNvSpPr>
            <p:nvPr/>
          </p:nvSpPr>
          <p:spPr bwMode="gray">
            <a:xfrm>
              <a:off x="687388" y="3549133"/>
              <a:ext cx="1465262" cy="439883"/>
            </a:xfrm>
            <a:prstGeom prst="rect">
              <a:avLst/>
            </a:prstGeom>
            <a:noFill/>
            <a:ln>
              <a:noFill/>
            </a:ln>
            <a:effectLst/>
          </p:spPr>
          <p:txBody>
            <a:bodyPr wrap="none">
              <a:spAutoFit/>
            </a:bodyPr>
            <a:lstStyle/>
            <a:p>
              <a:pPr algn="l" eaLnBrk="0" hangingPunct="0">
                <a:defRPr/>
              </a:pPr>
              <a:r>
                <a:rPr lang="en-US" altLang="zh-CN" sz="2000" b="1" dirty="0">
                  <a:latin typeface="Times New Roman" pitchFamily="18" charset="0"/>
                  <a:ea typeface="宋体" pitchFamily="2" charset="-122"/>
                  <a:cs typeface="+mn-cs"/>
                </a:rPr>
                <a:t>《</a:t>
              </a:r>
              <a:r>
                <a:rPr lang="zh-CN" altLang="en-US" sz="2000" b="1" dirty="0">
                  <a:latin typeface="Times New Roman" pitchFamily="18" charset="0"/>
                  <a:ea typeface="宋体" pitchFamily="2" charset="-122"/>
                  <a:cs typeface="+mn-cs"/>
                </a:rPr>
                <a:t>合同法</a:t>
              </a:r>
              <a:r>
                <a:rPr lang="en-US" altLang="zh-CN" sz="2000" b="1" dirty="0">
                  <a:latin typeface="Times New Roman" pitchFamily="18" charset="0"/>
                  <a:ea typeface="宋体" pitchFamily="2" charset="-122"/>
                  <a:cs typeface="+mn-cs"/>
                </a:rPr>
                <a:t>》</a:t>
              </a:r>
              <a:endParaRPr lang="en-US" altLang="zh-CN" sz="2000" b="1" dirty="0">
                <a:solidFill>
                  <a:srgbClr val="FFFFFF"/>
                </a:solidFill>
                <a:effectLst>
                  <a:outerShdw blurRad="38100" dist="38100" dir="2700000" algn="tl">
                    <a:srgbClr val="C0C0C0"/>
                  </a:outerShdw>
                </a:effectLst>
                <a:latin typeface="Arial" charset="0"/>
                <a:ea typeface="宋体" pitchFamily="2" charset="-122"/>
                <a:cs typeface="+mn-cs"/>
              </a:endParaRPr>
            </a:p>
          </p:txBody>
        </p:sp>
        <p:sp>
          <p:nvSpPr>
            <p:cNvPr id="8205" name="Text Box 13"/>
            <p:cNvSpPr txBox="1">
              <a:spLocks noChangeArrowheads="1"/>
            </p:cNvSpPr>
            <p:nvPr/>
          </p:nvSpPr>
          <p:spPr bwMode="gray">
            <a:xfrm>
              <a:off x="2405063" y="3256657"/>
              <a:ext cx="5934075" cy="1223718"/>
            </a:xfrm>
            <a:prstGeom prst="rect">
              <a:avLst/>
            </a:prstGeom>
            <a:noFill/>
            <a:ln w="9525" algn="ctr">
              <a:noFill/>
              <a:miter lim="800000"/>
              <a:headEnd/>
              <a:tailEnd/>
            </a:ln>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a:r>
                <a:rPr lang="zh-CN" altLang="en-US" sz="1600" b="1">
                  <a:solidFill>
                    <a:srgbClr val="0D0D0D"/>
                  </a:solidFill>
                </a:rPr>
                <a:t>第一百零七条：当事人一方不履行合同义务或者履行合同义务不符合约定的，应当承担继续履行、采取不久措施或者赔偿损失等违约责任。</a:t>
              </a:r>
              <a:endParaRPr lang="en-US" altLang="zh-CN" sz="1600" b="1">
                <a:solidFill>
                  <a:srgbClr val="0D0D0D"/>
                </a:solidFill>
                <a:ea typeface="PMingLiU" charset="0"/>
                <a:cs typeface="PMingLiU" charset="0"/>
              </a:endParaRPr>
            </a:p>
          </p:txBody>
        </p:sp>
      </p:grpSp>
      <p:grpSp>
        <p:nvGrpSpPr>
          <p:cNvPr id="10245" name="组合 21"/>
          <p:cNvGrpSpPr>
            <a:grpSpLocks/>
          </p:cNvGrpSpPr>
          <p:nvPr/>
        </p:nvGrpSpPr>
        <p:grpSpPr bwMode="auto">
          <a:xfrm>
            <a:off x="457200" y="4362450"/>
            <a:ext cx="8077200" cy="2119313"/>
            <a:chOff x="457200" y="4811085"/>
            <a:chExt cx="8077200" cy="1738331"/>
          </a:xfrm>
        </p:grpSpPr>
        <p:sp>
          <p:nvSpPr>
            <p:cNvPr id="8206" name="AutoShape 14"/>
            <p:cNvSpPr>
              <a:spLocks noChangeArrowheads="1"/>
            </p:cNvSpPr>
            <p:nvPr/>
          </p:nvSpPr>
          <p:spPr bwMode="gray">
            <a:xfrm>
              <a:off x="457200" y="4811085"/>
              <a:ext cx="8077200" cy="1734424"/>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blurRad="63500" dist="135003" dir="2928844" algn="ctr" rotWithShape="0">
                <a:srgbClr val="000000">
                  <a:alpha val="50000"/>
                </a:srgbClr>
              </a:outerShdw>
            </a:effectLst>
          </p:spPr>
          <p:txBody>
            <a:bodyPr wrap="none" anchor="ctr"/>
            <a:lstStyle/>
            <a:p>
              <a:pPr>
                <a:defRPr/>
              </a:pPr>
              <a:endParaRPr lang="zh-CN" altLang="en-US">
                <a:latin typeface="Times New Roman" pitchFamily="18" charset="0"/>
                <a:ea typeface="宋体" pitchFamily="2" charset="-122"/>
                <a:cs typeface="+mn-cs"/>
              </a:endParaRPr>
            </a:p>
          </p:txBody>
        </p:sp>
        <p:sp>
          <p:nvSpPr>
            <p:cNvPr id="68623" name="AutoShape 15"/>
            <p:cNvSpPr>
              <a:spLocks noChangeArrowheads="1"/>
            </p:cNvSpPr>
            <p:nvPr/>
          </p:nvSpPr>
          <p:spPr bwMode="gray">
            <a:xfrm>
              <a:off x="635000" y="4956922"/>
              <a:ext cx="1555750" cy="1463583"/>
            </a:xfrm>
            <a:prstGeom prst="roundRect">
              <a:avLst>
                <a:gd name="adj" fmla="val 11921"/>
              </a:avLst>
            </a:prstGeom>
            <a:gradFill rotWithShape="1">
              <a:gsLst>
                <a:gs pos="0">
                  <a:schemeClr val="hlink"/>
                </a:gs>
                <a:gs pos="100000">
                  <a:schemeClr val="hlink">
                    <a:gamma/>
                    <a:shade val="69804"/>
                    <a:invGamma/>
                  </a:schemeClr>
                </a:gs>
              </a:gsLst>
              <a:lin ang="5400000" scaled="1"/>
            </a:gradFill>
            <a:ln w="38100">
              <a:solidFill>
                <a:schemeClr val="bg1"/>
              </a:solidFill>
              <a:round/>
              <a:headEnd/>
              <a:tailEnd/>
            </a:ln>
            <a:effectLst/>
          </p:spPr>
          <p:txBody>
            <a:bodyPr wrap="none" anchor="ctr"/>
            <a:lstStyle/>
            <a:p>
              <a:pPr>
                <a:defRPr/>
              </a:pPr>
              <a:endParaRPr lang="zh-CN" altLang="en-US">
                <a:latin typeface="Arial" charset="0"/>
                <a:ea typeface="宋体" pitchFamily="2" charset="-122"/>
                <a:cs typeface="+mn-cs"/>
              </a:endParaRPr>
            </a:p>
          </p:txBody>
        </p:sp>
        <p:sp>
          <p:nvSpPr>
            <p:cNvPr id="68624" name="Freeform 16"/>
            <p:cNvSpPr>
              <a:spLocks/>
            </p:cNvSpPr>
            <p:nvPr/>
          </p:nvSpPr>
          <p:spPr bwMode="gray">
            <a:xfrm>
              <a:off x="730250" y="5040258"/>
              <a:ext cx="777875" cy="6484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100000">
                  <a:schemeClr val="hlink">
                    <a:alpha val="0"/>
                  </a:schemeClr>
                </a:gs>
              </a:gsLst>
              <a:lin ang="2700000" scaled="1"/>
            </a:gradFill>
            <a:ln>
              <a:noFill/>
            </a:ln>
          </p:spPr>
          <p:txBody>
            <a:bodyPr/>
            <a:lstStyle/>
            <a:p>
              <a:pPr>
                <a:defRPr/>
              </a:pPr>
              <a:endParaRPr lang="zh-CN" altLang="en-US">
                <a:latin typeface="Arial" charset="0"/>
                <a:ea typeface="宋体" pitchFamily="2" charset="-122"/>
                <a:cs typeface="+mn-cs"/>
              </a:endParaRPr>
            </a:p>
          </p:txBody>
        </p:sp>
        <p:sp>
          <p:nvSpPr>
            <p:cNvPr id="68625" name="Text Box 17"/>
            <p:cNvSpPr txBox="1">
              <a:spLocks noChangeArrowheads="1"/>
            </p:cNvSpPr>
            <p:nvPr/>
          </p:nvSpPr>
          <p:spPr bwMode="gray">
            <a:xfrm>
              <a:off x="685800" y="5420477"/>
              <a:ext cx="1474788" cy="438815"/>
            </a:xfrm>
            <a:prstGeom prst="rect">
              <a:avLst/>
            </a:prstGeom>
            <a:noFill/>
            <a:ln>
              <a:noFill/>
            </a:ln>
            <a:effectLst/>
          </p:spPr>
          <p:txBody>
            <a:bodyPr wrap="none">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a:r>
                <a:rPr lang="en-US" altLang="zh-CN" sz="2000" b="1"/>
                <a:t>《</a:t>
              </a:r>
              <a:r>
                <a:rPr lang="zh-CN" altLang="en-US" sz="2000" b="1"/>
                <a:t>物权法</a:t>
              </a:r>
              <a:r>
                <a:rPr lang="en-US" altLang="zh-CN" sz="2000" b="1"/>
                <a:t>》</a:t>
              </a:r>
              <a:endParaRPr lang="en-US" altLang="zh-CN" sz="2000" b="1">
                <a:solidFill>
                  <a:srgbClr val="FFFFFF"/>
                </a:solidFill>
                <a:effectLst>
                  <a:outerShdw blurRad="38100" dist="38100" dir="2700000" algn="tl">
                    <a:srgbClr val="DDDDDD"/>
                  </a:outerShdw>
                </a:effectLst>
                <a:latin typeface="Arial" charset="0"/>
              </a:endParaRPr>
            </a:p>
          </p:txBody>
        </p:sp>
        <p:sp>
          <p:nvSpPr>
            <p:cNvPr id="8210" name="Text Box 18"/>
            <p:cNvSpPr txBox="1">
              <a:spLocks noChangeArrowheads="1"/>
            </p:cNvSpPr>
            <p:nvPr/>
          </p:nvSpPr>
          <p:spPr bwMode="gray">
            <a:xfrm>
              <a:off x="2405063" y="4857961"/>
              <a:ext cx="5934075" cy="1691455"/>
            </a:xfrm>
            <a:prstGeom prst="rect">
              <a:avLst/>
            </a:prstGeom>
            <a:noFill/>
            <a:ln w="9525" algn="ctr">
              <a:noFill/>
              <a:miter lim="800000"/>
              <a:headEnd/>
              <a:tailEnd/>
            </a:ln>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a:r>
                <a:rPr lang="zh-CN" altLang="en-US" sz="1600" b="1">
                  <a:solidFill>
                    <a:srgbClr val="0D0D0D"/>
                  </a:solidFill>
                </a:rPr>
                <a:t>第七十二条 ：业主对建筑物专有部分以外的共有部分，享有权利，承担义务；</a:t>
              </a:r>
              <a:r>
                <a:rPr lang="zh-CN" altLang="en-US" sz="1600" b="1">
                  <a:solidFill>
                    <a:srgbClr val="FF0000"/>
                  </a:solidFill>
                </a:rPr>
                <a:t>不得以放弃权利不履行义务。</a:t>
              </a:r>
              <a:endParaRPr lang="en-US" altLang="zh-CN" sz="1600" b="1">
                <a:solidFill>
                  <a:srgbClr val="FF0000"/>
                </a:solidFill>
              </a:endParaRPr>
            </a:p>
            <a:p>
              <a:pPr algn="l"/>
              <a:r>
                <a:rPr lang="zh-CN" altLang="en-US" sz="1600" b="1">
                  <a:solidFill>
                    <a:srgbClr val="0D0D0D"/>
                  </a:solidFill>
                  <a:ea typeface="PMingLiU" charset="0"/>
                  <a:cs typeface="PMingLiU" charset="0"/>
                </a:rPr>
                <a:t>第八十三条　业主应当遵守法律、法规以及管理规约。</a:t>
              </a:r>
            </a:p>
            <a:p>
              <a:pPr algn="l"/>
              <a:r>
                <a:rPr lang="zh-CN" altLang="en-US" sz="1600" b="1">
                  <a:solidFill>
                    <a:srgbClr val="0D0D0D"/>
                  </a:solidFill>
                  <a:ea typeface="PMingLiU" charset="0"/>
                  <a:cs typeface="PMingLiU" charset="0"/>
                </a:rPr>
                <a:t>        业主大会和业主委员会，对任意弃置垃圾、排放污染物或者噪声、违反规定饲养动物、违章搭建、侵占通道、</a:t>
              </a:r>
              <a:r>
                <a:rPr lang="zh-CN" altLang="en-US" sz="1600" b="1">
                  <a:solidFill>
                    <a:srgbClr val="FF0000"/>
                  </a:solidFill>
                  <a:ea typeface="PMingLiU" charset="0"/>
                  <a:cs typeface="PMingLiU" charset="0"/>
                </a:rPr>
                <a:t>拒付物业费</a:t>
              </a:r>
              <a:r>
                <a:rPr lang="zh-CN" altLang="en-US" sz="1600" b="1">
                  <a:solidFill>
                    <a:srgbClr val="0D0D0D"/>
                  </a:solidFill>
                  <a:ea typeface="PMingLiU" charset="0"/>
                  <a:cs typeface="PMingLiU" charset="0"/>
                </a:rPr>
                <a:t>等损害他人合法权益的行为，有权依照法律、法规以及管理规约，要求行为人停止侵害、消除危险、排除妨害、赔偿损失。业主对侵害自己合法权益的行为，可以依法向人民法院提起诉讼。</a:t>
              </a:r>
              <a:endParaRPr lang="en-US" altLang="zh-CN" sz="1600" b="1">
                <a:solidFill>
                  <a:srgbClr val="0D0D0D"/>
                </a:solidFill>
                <a:ea typeface="PMingLiU" charset="0"/>
                <a:cs typeface="PMingLiU" charset="0"/>
              </a:endParaRPr>
            </a:p>
          </p:txBody>
        </p:sp>
      </p:grpSp>
    </p:spTree>
    <p:extLst>
      <p:ext uri="{BB962C8B-B14F-4D97-AF65-F5344CB8AC3E}">
        <p14:creationId xmlns:p14="http://schemas.microsoft.com/office/powerpoint/2010/main" val="1302018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381000" y="685800"/>
            <a:ext cx="8763000" cy="599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165048" bIns="165048" anchor="ctr">
            <a:spAutoFit/>
          </a:bodyPr>
          <a:lstStyle/>
          <a:p>
            <a:pPr indent="1219200" algn="ctr" eaLnBrk="0" hangingPunct="0"/>
            <a:r>
              <a:rPr lang="en-US" altLang="zh-CN" sz="1600" b="1">
                <a:cs typeface="Times New Roman" charset="0"/>
              </a:rPr>
              <a:t>XX</a:t>
            </a:r>
            <a:r>
              <a:rPr lang="zh-CN" altLang="en-US" sz="1600" b="1">
                <a:cs typeface="Times New Roman" charset="0"/>
              </a:rPr>
              <a:t>物管费催缴函</a:t>
            </a:r>
            <a:endParaRPr lang="en-US" altLang="zh-CN" sz="1600" b="1">
              <a:cs typeface="Times New Roman" charset="0"/>
            </a:endParaRPr>
          </a:p>
          <a:p>
            <a:pPr indent="1219200" algn="ctr" eaLnBrk="0" hangingPunct="0"/>
            <a:endParaRPr lang="zh-CN" altLang="en-US" sz="1600" b="1">
              <a:cs typeface="Times New Roman" charset="0"/>
            </a:endParaRPr>
          </a:p>
          <a:p>
            <a:pPr indent="1219200" algn="l" eaLnBrk="0" hangingPunct="0"/>
            <a:r>
              <a:rPr lang="zh-CN" altLang="en-US" sz="1400">
                <a:latin typeface="宋体" charset="0"/>
              </a:rPr>
              <a:t>尊敬的</a:t>
            </a:r>
            <a:r>
              <a:rPr lang="en-US" altLang="zh-CN" sz="1400">
                <a:latin typeface="宋体" charset="0"/>
              </a:rPr>
              <a:t>XX</a:t>
            </a:r>
            <a:r>
              <a:rPr lang="zh-CN" altLang="en-US" sz="1400">
                <a:latin typeface="宋体" charset="0"/>
              </a:rPr>
              <a:t>业主 </a:t>
            </a:r>
            <a:r>
              <a:rPr lang="en-US" altLang="zh-CN" sz="1400">
                <a:latin typeface="宋体" charset="0"/>
              </a:rPr>
              <a:t>XXX</a:t>
            </a:r>
            <a:r>
              <a:rPr lang="zh-CN" altLang="en-US" sz="1400">
                <a:latin typeface="宋体" charset="0"/>
              </a:rPr>
              <a:t>女士：</a:t>
            </a:r>
            <a:endParaRPr lang="zh-CN" altLang="en-US" sz="1400"/>
          </a:p>
          <a:p>
            <a:pPr indent="1219200" algn="l" eaLnBrk="0" hangingPunct="0"/>
            <a:r>
              <a:rPr lang="zh-CN" altLang="en-US" sz="1400">
                <a:latin typeface="宋体" charset="0"/>
              </a:rPr>
              <a:t>    您好！</a:t>
            </a:r>
            <a:endParaRPr lang="zh-CN" altLang="en-US" sz="1400"/>
          </a:p>
          <a:p>
            <a:pPr indent="1219200" algn="l" eaLnBrk="0" hangingPunct="0"/>
            <a:r>
              <a:rPr lang="zh-CN" altLang="en-US" sz="1400">
                <a:latin typeface="宋体" charset="0"/>
              </a:rPr>
              <a:t>    首先，感谢您一直以来对</a:t>
            </a:r>
            <a:r>
              <a:rPr lang="en-US" altLang="zh-CN" sz="1400">
                <a:latin typeface="宋体" charset="0"/>
              </a:rPr>
              <a:t>XX</a:t>
            </a:r>
            <a:r>
              <a:rPr lang="zh-CN" altLang="en-US" sz="1400">
                <a:latin typeface="宋体" charset="0"/>
              </a:rPr>
              <a:t>物业管理工作的理解！近期我司一直就贵宅物管费未缴纳一事</a:t>
            </a:r>
            <a:endParaRPr lang="en-US" altLang="zh-CN" sz="1400">
              <a:latin typeface="宋体" charset="0"/>
            </a:endParaRPr>
          </a:p>
          <a:p>
            <a:pPr indent="1219200" algn="l" eaLnBrk="0" hangingPunct="0"/>
            <a:r>
              <a:rPr lang="zh-CN" altLang="en-US" sz="1400">
                <a:latin typeface="宋体" charset="0"/>
              </a:rPr>
              <a:t>与您进行沟通，现将我司的想法和建议与您作如下交流：</a:t>
            </a:r>
            <a:endParaRPr lang="zh-CN" altLang="en-US" sz="1400"/>
          </a:p>
          <a:p>
            <a:pPr indent="1219200" algn="l" eaLnBrk="0" hangingPunct="0"/>
            <a:r>
              <a:rPr lang="zh-CN" altLang="en-US" sz="1400">
                <a:latin typeface="宋体" charset="0"/>
              </a:rPr>
              <a:t>    就您所反映</a:t>
            </a:r>
            <a:r>
              <a:rPr lang="en-US" altLang="zh-CN" sz="1400">
                <a:latin typeface="宋体" charset="0"/>
              </a:rPr>
              <a:t>XX</a:t>
            </a:r>
            <a:r>
              <a:rPr lang="zh-CN" altLang="en-US" sz="1400">
                <a:latin typeface="宋体" charset="0"/>
              </a:rPr>
              <a:t>写字楼租售情况不好的问题，我们正在做出更积极地协调处理</a:t>
            </a:r>
            <a:r>
              <a:rPr lang="en-US" altLang="zh-CN" sz="1400">
                <a:latin typeface="宋体" charset="0"/>
              </a:rPr>
              <a:t>,</a:t>
            </a:r>
            <a:r>
              <a:rPr lang="zh-CN" altLang="en-US" sz="1400">
                <a:latin typeface="宋体" charset="0"/>
              </a:rPr>
              <a:t>并已在近期</a:t>
            </a:r>
            <a:endParaRPr lang="en-US" altLang="zh-CN" sz="1400">
              <a:latin typeface="宋体" charset="0"/>
            </a:endParaRPr>
          </a:p>
          <a:p>
            <a:pPr indent="1219200" algn="l" eaLnBrk="0" hangingPunct="0"/>
            <a:r>
              <a:rPr lang="zh-CN" altLang="en-US" sz="1400">
                <a:latin typeface="宋体" charset="0"/>
              </a:rPr>
              <a:t>收到一定的成效，仅二月</a:t>
            </a:r>
            <a:r>
              <a:rPr lang="en-US" altLang="zh-CN" sz="1400">
                <a:latin typeface="宋体" charset="0"/>
              </a:rPr>
              <a:t>XX</a:t>
            </a:r>
            <a:r>
              <a:rPr lang="zh-CN" altLang="en-US" sz="1400">
                <a:latin typeface="宋体" charset="0"/>
              </a:rPr>
              <a:t>就新增入住</a:t>
            </a:r>
            <a:r>
              <a:rPr lang="en-US" altLang="zh-CN" sz="1400">
                <a:latin typeface="宋体" charset="0"/>
              </a:rPr>
              <a:t>8</a:t>
            </a:r>
            <a:r>
              <a:rPr lang="zh-CN" altLang="en-US" sz="1400">
                <a:latin typeface="宋体" charset="0"/>
              </a:rPr>
              <a:t>户。就您的物业而言我客户中心前台也在积极地帮您</a:t>
            </a:r>
            <a:endParaRPr lang="en-US" altLang="zh-CN" sz="1400">
              <a:latin typeface="宋体" charset="0"/>
            </a:endParaRPr>
          </a:p>
          <a:p>
            <a:pPr indent="1219200" algn="l" eaLnBrk="0" hangingPunct="0"/>
            <a:r>
              <a:rPr lang="zh-CN" altLang="en-US" sz="1400">
                <a:latin typeface="宋体" charset="0"/>
              </a:rPr>
              <a:t>推荐。在我司积极协助您解决问题的过程中，您多次提到</a:t>
            </a:r>
            <a:r>
              <a:rPr lang="zh-CN" altLang="en-US" sz="1400"/>
              <a:t>“</a:t>
            </a:r>
            <a:r>
              <a:rPr lang="zh-CN" altLang="en-US" sz="1400">
                <a:latin typeface="宋体" charset="0"/>
              </a:rPr>
              <a:t>人在外地不便缴纳物管费</a:t>
            </a:r>
            <a:r>
              <a:rPr lang="zh-CN" altLang="en-US" sz="1400"/>
              <a:t>”</a:t>
            </a:r>
            <a:r>
              <a:rPr lang="en-US" altLang="zh-CN" sz="1400">
                <a:latin typeface="宋体" charset="0"/>
              </a:rPr>
              <a:t>,</a:t>
            </a:r>
            <a:r>
              <a:rPr lang="zh-CN" altLang="en-US" sz="1400">
                <a:latin typeface="宋体" charset="0"/>
              </a:rPr>
              <a:t>对此</a:t>
            </a:r>
            <a:endParaRPr lang="en-US" altLang="zh-CN" sz="1400">
              <a:latin typeface="宋体" charset="0"/>
            </a:endParaRPr>
          </a:p>
          <a:p>
            <a:pPr indent="1219200" algn="l" eaLnBrk="0" hangingPunct="0"/>
            <a:r>
              <a:rPr lang="zh-CN" altLang="en-US" sz="1400">
                <a:latin typeface="宋体" charset="0"/>
              </a:rPr>
              <a:t>我司与您几次交流了意见：考虑到您身处外地，无法亲自前往缴款，我司曾提出可采用转账或</a:t>
            </a:r>
            <a:endParaRPr lang="en-US" altLang="zh-CN" sz="1400">
              <a:latin typeface="宋体" charset="0"/>
            </a:endParaRPr>
          </a:p>
          <a:p>
            <a:pPr indent="1219200" algn="l" eaLnBrk="0" hangingPunct="0"/>
            <a:r>
              <a:rPr lang="zh-CN" altLang="en-US" sz="1400">
                <a:latin typeface="宋体" charset="0"/>
              </a:rPr>
              <a:t>代扣等方式，但您均以</a:t>
            </a:r>
            <a:r>
              <a:rPr lang="zh-CN" altLang="en-US" sz="1400"/>
              <a:t>“</a:t>
            </a:r>
            <a:r>
              <a:rPr lang="zh-CN" altLang="en-US" sz="1400">
                <a:latin typeface="宋体" charset="0"/>
              </a:rPr>
              <a:t>工作忙没时间春节回来再缴</a:t>
            </a:r>
            <a:r>
              <a:rPr lang="zh-CN" altLang="en-US" sz="1400"/>
              <a:t>”</a:t>
            </a:r>
            <a:r>
              <a:rPr lang="zh-CN" altLang="en-US" sz="1400">
                <a:latin typeface="宋体" charset="0"/>
              </a:rPr>
              <a:t>为由拒绝。现春节已过而您一直未如当</a:t>
            </a:r>
            <a:endParaRPr lang="en-US" altLang="zh-CN" sz="1400">
              <a:latin typeface="宋体" charset="0"/>
            </a:endParaRPr>
          </a:p>
          <a:p>
            <a:pPr indent="1219200" algn="l" eaLnBrk="0" hangingPunct="0"/>
            <a:r>
              <a:rPr lang="zh-CN" altLang="en-US" sz="1400">
                <a:latin typeface="宋体" charset="0"/>
              </a:rPr>
              <a:t>初所言前往客户中心缴纳相关费用。节后，我司负责人曾于</a:t>
            </a:r>
            <a:r>
              <a:rPr lang="en-US" altLang="zh-CN" sz="1400">
                <a:latin typeface="宋体" charset="0"/>
              </a:rPr>
              <a:t>2</a:t>
            </a:r>
            <a:r>
              <a:rPr lang="zh-CN" altLang="en-US" sz="1400">
                <a:latin typeface="宋体" charset="0"/>
              </a:rPr>
              <a:t>月</a:t>
            </a:r>
            <a:r>
              <a:rPr lang="en-US" altLang="zh-CN" sz="1400">
                <a:latin typeface="宋体" charset="0"/>
              </a:rPr>
              <a:t>20</a:t>
            </a:r>
            <a:r>
              <a:rPr lang="zh-CN" altLang="en-US" sz="1400">
                <a:latin typeface="宋体" charset="0"/>
              </a:rPr>
              <a:t>日、</a:t>
            </a:r>
            <a:r>
              <a:rPr lang="en-US" altLang="zh-CN" sz="1400">
                <a:latin typeface="宋体" charset="0"/>
              </a:rPr>
              <a:t>3</a:t>
            </a:r>
            <a:r>
              <a:rPr lang="zh-CN" altLang="en-US" sz="1400">
                <a:latin typeface="宋体" charset="0"/>
              </a:rPr>
              <a:t>月</a:t>
            </a:r>
            <a:r>
              <a:rPr lang="en-US" altLang="zh-CN" sz="1400">
                <a:latin typeface="宋体" charset="0"/>
              </a:rPr>
              <a:t>18</a:t>
            </a:r>
            <a:r>
              <a:rPr lang="zh-CN" altLang="en-US" sz="1400">
                <a:latin typeface="宋体" charset="0"/>
              </a:rPr>
              <a:t>日多次尝试与您联</a:t>
            </a:r>
            <a:endParaRPr lang="en-US" altLang="zh-CN" sz="1400">
              <a:latin typeface="宋体" charset="0"/>
            </a:endParaRPr>
          </a:p>
          <a:p>
            <a:pPr indent="1219200" algn="l" eaLnBrk="0" hangingPunct="0"/>
            <a:r>
              <a:rPr lang="zh-CN" altLang="en-US" sz="1400">
                <a:latin typeface="宋体" charset="0"/>
              </a:rPr>
              <a:t>系，但电话均为拒接或无人接听。而根据您购房时与我司签定的</a:t>
            </a:r>
            <a:r>
              <a:rPr lang="en-US" altLang="zh-CN" sz="1400">
                <a:latin typeface="宋体" charset="0"/>
              </a:rPr>
              <a:t>《XX</a:t>
            </a:r>
            <a:r>
              <a:rPr lang="zh-CN" altLang="en-US" sz="1400">
                <a:latin typeface="宋体" charset="0"/>
              </a:rPr>
              <a:t>前期物业服务合同</a:t>
            </a:r>
            <a:r>
              <a:rPr lang="en-US" altLang="zh-CN" sz="1400">
                <a:latin typeface="宋体" charset="0"/>
              </a:rPr>
              <a:t>》</a:t>
            </a:r>
            <a:r>
              <a:rPr lang="zh-CN" altLang="en-US" sz="1400">
                <a:latin typeface="宋体" charset="0"/>
              </a:rPr>
              <a:t>中第</a:t>
            </a:r>
            <a:endParaRPr lang="en-US" altLang="zh-CN" sz="1400">
              <a:latin typeface="宋体" charset="0"/>
            </a:endParaRPr>
          </a:p>
          <a:p>
            <a:pPr indent="1219200" algn="l" eaLnBrk="0" hangingPunct="0"/>
            <a:r>
              <a:rPr lang="zh-CN" altLang="en-US" sz="1400">
                <a:latin typeface="宋体" charset="0"/>
              </a:rPr>
              <a:t>五条</a:t>
            </a:r>
            <a:r>
              <a:rPr lang="en-US" altLang="zh-CN" sz="1400">
                <a:latin typeface="宋体" charset="0"/>
              </a:rPr>
              <a:t>3.1.2</a:t>
            </a:r>
            <a:r>
              <a:rPr lang="zh-CN" altLang="en-US" sz="1400">
                <a:latin typeface="宋体" charset="0"/>
              </a:rPr>
              <a:t>中</a:t>
            </a:r>
            <a:r>
              <a:rPr lang="zh-CN" altLang="en-US" sz="1400"/>
              <a:t>“</a:t>
            </a:r>
            <a:r>
              <a:rPr lang="zh-CN" altLang="en-US" sz="1400">
                <a:latin typeface="宋体" charset="0"/>
              </a:rPr>
              <a:t>乙方应在当月</a:t>
            </a:r>
            <a:r>
              <a:rPr lang="en-US" altLang="zh-CN" sz="1400">
                <a:latin typeface="宋体" charset="0"/>
              </a:rPr>
              <a:t>15</a:t>
            </a:r>
            <a:r>
              <a:rPr lang="zh-CN" altLang="en-US" sz="1400">
                <a:latin typeface="宋体" charset="0"/>
              </a:rPr>
              <a:t>日之前将费用金额缴清，逾期每天将按应交纳金额的</a:t>
            </a:r>
            <a:r>
              <a:rPr lang="en-US" altLang="zh-CN" sz="1400">
                <a:latin typeface="宋体" charset="0"/>
              </a:rPr>
              <a:t>3</a:t>
            </a:r>
            <a:r>
              <a:rPr lang="en-US" altLang="zh-CN" sz="1400"/>
              <a:t>‰</a:t>
            </a:r>
            <a:r>
              <a:rPr lang="zh-CN" altLang="en-US" sz="1400">
                <a:latin typeface="宋体" charset="0"/>
              </a:rPr>
              <a:t>向甲方</a:t>
            </a:r>
            <a:endParaRPr lang="en-US" altLang="zh-CN" sz="1400">
              <a:latin typeface="宋体" charset="0"/>
            </a:endParaRPr>
          </a:p>
          <a:p>
            <a:pPr indent="1219200" algn="l" eaLnBrk="0" hangingPunct="0"/>
            <a:r>
              <a:rPr lang="zh-CN" altLang="en-US" sz="1400">
                <a:latin typeface="宋体" charset="0"/>
              </a:rPr>
              <a:t>缴纳滞纳金</a:t>
            </a:r>
            <a:r>
              <a:rPr lang="en-US" altLang="zh-CN" sz="1400"/>
              <a:t>……”</a:t>
            </a:r>
            <a:r>
              <a:rPr lang="zh-CN" altLang="en-US" sz="1400">
                <a:latin typeface="宋体" charset="0"/>
              </a:rPr>
              <a:t>故作为业主，您有按时缴纳相关物业费的责任。作为从事服务工作的企业，</a:t>
            </a:r>
            <a:endParaRPr lang="en-US" altLang="zh-CN" sz="1400">
              <a:latin typeface="宋体" charset="0"/>
            </a:endParaRPr>
          </a:p>
          <a:p>
            <a:pPr indent="1219200" algn="l" eaLnBrk="0" hangingPunct="0"/>
            <a:r>
              <a:rPr lang="zh-CN" altLang="en-US" sz="1400">
                <a:latin typeface="宋体" charset="0"/>
              </a:rPr>
              <a:t>我司愿意为业主做更多的工作，也非常乐意给您提供力所能及的帮助，但同时也希望业主能站</a:t>
            </a:r>
            <a:endParaRPr lang="en-US" altLang="zh-CN" sz="1400">
              <a:latin typeface="宋体" charset="0"/>
            </a:endParaRPr>
          </a:p>
          <a:p>
            <a:pPr indent="1219200" algn="l" eaLnBrk="0" hangingPunct="0"/>
            <a:r>
              <a:rPr lang="zh-CN" altLang="en-US" sz="1400">
                <a:latin typeface="宋体" charset="0"/>
              </a:rPr>
              <a:t>在客观理性的立场上</a:t>
            </a:r>
            <a:r>
              <a:rPr lang="en-US" altLang="zh-CN" sz="1400">
                <a:latin typeface="宋体" charset="0"/>
              </a:rPr>
              <a:t>,</a:t>
            </a:r>
            <a:r>
              <a:rPr lang="zh-CN" altLang="en-US" sz="1400">
                <a:latin typeface="宋体" charset="0"/>
              </a:rPr>
              <a:t>理解、支持和配合我们的工作。提醒您贵宅从</a:t>
            </a:r>
            <a:r>
              <a:rPr lang="en-US" altLang="zh-CN" sz="1400">
                <a:latin typeface="宋体" charset="0"/>
              </a:rPr>
              <a:t>2008</a:t>
            </a:r>
            <a:r>
              <a:rPr lang="zh-CN" altLang="en-US" sz="1400">
                <a:latin typeface="宋体" charset="0"/>
              </a:rPr>
              <a:t>年</a:t>
            </a:r>
            <a:r>
              <a:rPr lang="en-US" altLang="zh-CN" sz="1400">
                <a:latin typeface="宋体" charset="0"/>
              </a:rPr>
              <a:t>11</a:t>
            </a:r>
            <a:r>
              <a:rPr lang="zh-CN" altLang="en-US" sz="1400">
                <a:latin typeface="宋体" charset="0"/>
              </a:rPr>
              <a:t>月截止至</a:t>
            </a:r>
            <a:r>
              <a:rPr lang="en-US" altLang="zh-CN" sz="1400">
                <a:latin typeface="宋体" charset="0"/>
              </a:rPr>
              <a:t>2009</a:t>
            </a:r>
            <a:r>
              <a:rPr lang="zh-CN" altLang="en-US" sz="1400">
                <a:latin typeface="宋体" charset="0"/>
              </a:rPr>
              <a:t>年</a:t>
            </a:r>
            <a:r>
              <a:rPr lang="en-US" altLang="zh-CN" sz="1400">
                <a:latin typeface="宋体" charset="0"/>
              </a:rPr>
              <a:t>3</a:t>
            </a:r>
          </a:p>
          <a:p>
            <a:pPr indent="1219200" algn="l" eaLnBrk="0" hangingPunct="0"/>
            <a:r>
              <a:rPr lang="zh-CN" altLang="en-US" sz="1400">
                <a:latin typeface="宋体" charset="0"/>
              </a:rPr>
              <a:t>月</a:t>
            </a:r>
            <a:r>
              <a:rPr lang="en-US" altLang="zh-CN" sz="1400">
                <a:latin typeface="宋体" charset="0"/>
              </a:rPr>
              <a:t>15</a:t>
            </a:r>
            <a:r>
              <a:rPr lang="zh-CN" altLang="en-US" sz="1400">
                <a:latin typeface="宋体" charset="0"/>
              </a:rPr>
              <a:t>日，已有</a:t>
            </a:r>
            <a:r>
              <a:rPr lang="en-US" altLang="zh-CN" sz="1400">
                <a:latin typeface="宋体" charset="0"/>
              </a:rPr>
              <a:t>6</a:t>
            </a:r>
            <a:r>
              <a:rPr lang="zh-CN" altLang="en-US" sz="1400">
                <a:latin typeface="宋体" charset="0"/>
              </a:rPr>
              <a:t>个月的物管费计</a:t>
            </a:r>
            <a:r>
              <a:rPr lang="en-US" altLang="zh-CN" sz="1400">
                <a:latin typeface="宋体" charset="0"/>
              </a:rPr>
              <a:t>6965.10</a:t>
            </a:r>
            <a:r>
              <a:rPr lang="zh-CN" altLang="en-US" sz="1400">
                <a:latin typeface="宋体" charset="0"/>
              </a:rPr>
              <a:t>元及滞纳金计</a:t>
            </a:r>
            <a:r>
              <a:rPr lang="en-US" altLang="zh-CN" sz="1400">
                <a:latin typeface="宋体" charset="0"/>
              </a:rPr>
              <a:t>1273.34</a:t>
            </a:r>
            <a:r>
              <a:rPr lang="zh-CN" altLang="en-US" sz="1400">
                <a:latin typeface="宋体" charset="0"/>
              </a:rPr>
              <a:t>元共计</a:t>
            </a:r>
            <a:r>
              <a:rPr lang="en-US" altLang="zh-CN" sz="1400">
                <a:latin typeface="宋体" charset="0"/>
              </a:rPr>
              <a:t>8238.44</a:t>
            </a:r>
            <a:r>
              <a:rPr lang="zh-CN" altLang="en-US" sz="1400">
                <a:latin typeface="宋体" charset="0"/>
              </a:rPr>
              <a:t>元未缴纳，希望您</a:t>
            </a:r>
            <a:endParaRPr lang="en-US" altLang="zh-CN" sz="1400">
              <a:latin typeface="宋体" charset="0"/>
            </a:endParaRPr>
          </a:p>
          <a:p>
            <a:pPr indent="1219200" algn="l" eaLnBrk="0" hangingPunct="0"/>
            <a:r>
              <a:rPr lang="zh-CN" altLang="en-US" sz="1400">
                <a:latin typeface="宋体" charset="0"/>
              </a:rPr>
              <a:t>接到此函后尽快到物管公司西城天街管理处结清相关费用</a:t>
            </a:r>
            <a:r>
              <a:rPr lang="en-US" altLang="zh-CN" sz="1400">
                <a:latin typeface="宋体" charset="0"/>
              </a:rPr>
              <a:t>,</a:t>
            </a:r>
            <a:r>
              <a:rPr lang="zh-CN" altLang="en-US" sz="1400">
                <a:latin typeface="宋体" charset="0"/>
              </a:rPr>
              <a:t>也避免产生更多的滞纳金</a:t>
            </a:r>
            <a:r>
              <a:rPr lang="en-US" altLang="zh-CN" sz="1400">
                <a:latin typeface="宋体" charset="0"/>
              </a:rPr>
              <a:t>, </a:t>
            </a:r>
            <a:r>
              <a:rPr lang="zh-CN" altLang="en-US" sz="1400">
                <a:latin typeface="宋体" charset="0"/>
              </a:rPr>
              <a:t>造成您</a:t>
            </a:r>
            <a:endParaRPr lang="en-US" altLang="zh-CN" sz="1400">
              <a:latin typeface="宋体" charset="0"/>
            </a:endParaRPr>
          </a:p>
          <a:p>
            <a:pPr indent="1219200" algn="l" eaLnBrk="0" hangingPunct="0"/>
            <a:r>
              <a:rPr lang="zh-CN" altLang="en-US" sz="1400">
                <a:latin typeface="宋体" charset="0"/>
              </a:rPr>
              <a:t>经济上不必要的损失。</a:t>
            </a:r>
            <a:endParaRPr lang="zh-CN" altLang="en-US" sz="1400"/>
          </a:p>
          <a:p>
            <a:pPr indent="1219200" algn="l" eaLnBrk="0" hangingPunct="0"/>
            <a:r>
              <a:rPr lang="zh-CN" altLang="en-US" sz="1400">
                <a:latin typeface="宋体" charset="0"/>
              </a:rPr>
              <a:t>    感谢您的理解和支持</a:t>
            </a:r>
            <a:r>
              <a:rPr lang="en-US" altLang="zh-CN" sz="1400">
                <a:latin typeface="宋体" charset="0"/>
              </a:rPr>
              <a:t>!</a:t>
            </a:r>
            <a:r>
              <a:rPr lang="zh-CN" altLang="en-US" sz="1400">
                <a:latin typeface="宋体" charset="0"/>
              </a:rPr>
              <a:t>我们希望随时与您保持沟通，若您有好的建议，也非常欢迎您给我</a:t>
            </a:r>
            <a:endParaRPr lang="en-US" altLang="zh-CN" sz="1400">
              <a:latin typeface="宋体" charset="0"/>
            </a:endParaRPr>
          </a:p>
          <a:p>
            <a:pPr indent="1219200" algn="l" eaLnBrk="0" hangingPunct="0"/>
            <a:r>
              <a:rPr lang="zh-CN" altLang="en-US" sz="1400">
                <a:latin typeface="宋体" charset="0"/>
              </a:rPr>
              <a:t>们提出。</a:t>
            </a:r>
            <a:endParaRPr lang="zh-CN" altLang="en-US" sz="1400"/>
          </a:p>
          <a:p>
            <a:pPr indent="1219200" algn="l" eaLnBrk="0" hangingPunct="0"/>
            <a:r>
              <a:rPr lang="zh-CN" altLang="en-US" sz="1400">
                <a:latin typeface="宋体" charset="0"/>
              </a:rPr>
              <a:t>物业联系人：张</a:t>
            </a:r>
            <a:r>
              <a:rPr lang="en-US" altLang="zh-CN" sz="1400">
                <a:latin typeface="宋体" charset="0"/>
              </a:rPr>
              <a:t>XX     </a:t>
            </a:r>
            <a:r>
              <a:rPr lang="zh-CN" altLang="en-US" sz="1400">
                <a:latin typeface="宋体" charset="0"/>
              </a:rPr>
              <a:t>联系电话：</a:t>
            </a:r>
            <a:r>
              <a:rPr lang="en-US" altLang="zh-CN" sz="1400">
                <a:latin typeface="宋体" charset="0"/>
              </a:rPr>
              <a:t>6661XXXX</a:t>
            </a:r>
            <a:endParaRPr lang="en-US" altLang="zh-CN" sz="1400"/>
          </a:p>
          <a:p>
            <a:pPr indent="1219200" algn="l" eaLnBrk="0" hangingPunct="0"/>
            <a:r>
              <a:rPr lang="zh-CN" altLang="en-US" sz="1400">
                <a:latin typeface="宋体" charset="0"/>
              </a:rPr>
              <a:t>顺颂秋安！</a:t>
            </a:r>
            <a:endParaRPr lang="zh-CN" altLang="en-US" sz="1400"/>
          </a:p>
          <a:p>
            <a:pPr indent="1219200" eaLnBrk="0" hangingPunct="0"/>
            <a:r>
              <a:rPr lang="zh-CN" altLang="en-US" sz="1400">
                <a:latin typeface="宋体" charset="0"/>
              </a:rPr>
              <a:t>                                </a:t>
            </a:r>
            <a:r>
              <a:rPr lang="en-US" altLang="zh-CN" sz="1400">
                <a:latin typeface="宋体" charset="0"/>
              </a:rPr>
              <a:t>XX</a:t>
            </a:r>
            <a:r>
              <a:rPr lang="zh-CN" altLang="en-US" sz="1400">
                <a:latin typeface="宋体" charset="0"/>
              </a:rPr>
              <a:t>物业服务有限公司</a:t>
            </a:r>
            <a:endParaRPr lang="zh-CN" altLang="en-US" sz="1400"/>
          </a:p>
          <a:p>
            <a:pPr indent="1219200" eaLnBrk="0" hangingPunct="0"/>
            <a:r>
              <a:rPr lang="en-US" altLang="zh-CN" sz="1400"/>
              <a:t>2009</a:t>
            </a:r>
            <a:r>
              <a:rPr lang="zh-CN" altLang="en-US" sz="1400"/>
              <a:t>年</a:t>
            </a:r>
            <a:r>
              <a:rPr lang="en-US" altLang="zh-CN" sz="1400"/>
              <a:t>03</a:t>
            </a:r>
            <a:r>
              <a:rPr lang="zh-CN" altLang="en-US" sz="1400"/>
              <a:t>月</a:t>
            </a:r>
            <a:r>
              <a:rPr lang="en-US" altLang="zh-CN" sz="1400"/>
              <a:t>18</a:t>
            </a:r>
            <a:r>
              <a:rPr lang="zh-CN" altLang="en-US" sz="1400"/>
              <a:t>日</a:t>
            </a:r>
          </a:p>
        </p:txBody>
      </p:sp>
    </p:spTree>
    <p:extLst>
      <p:ext uri="{BB962C8B-B14F-4D97-AF65-F5344CB8AC3E}">
        <p14:creationId xmlns:p14="http://schemas.microsoft.com/office/powerpoint/2010/main" val="3503251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533400" y="1384300"/>
            <a:ext cx="8064500" cy="550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165048" bIns="165048" anchor="ctr">
            <a:spAutoFit/>
          </a:bodyPr>
          <a:lstStyle/>
          <a:p>
            <a:pPr marL="342900" indent="-342900" algn="l">
              <a:lnSpc>
                <a:spcPct val="140000"/>
              </a:lnSpc>
              <a:buFont typeface="Wingdings" charset="0"/>
              <a:buChar char="u"/>
              <a:tabLst>
                <a:tab pos="495300" algn="l"/>
              </a:tabLst>
            </a:pPr>
            <a:r>
              <a:rPr lang="en-US" altLang="zh-CN" sz="1600" b="1">
                <a:solidFill>
                  <a:srgbClr val="0070C0"/>
                </a:solidFill>
              </a:rPr>
              <a:t>  XX</a:t>
            </a:r>
            <a:r>
              <a:rPr lang="zh-CN" altLang="en-US" sz="1600" b="1">
                <a:solidFill>
                  <a:srgbClr val="0070C0"/>
                </a:solidFill>
              </a:rPr>
              <a:t>老师，小</a:t>
            </a:r>
            <a:r>
              <a:rPr lang="en-US" altLang="zh-CN" sz="1600" b="1">
                <a:solidFill>
                  <a:srgbClr val="0070C0"/>
                </a:solidFill>
              </a:rPr>
              <a:t>X</a:t>
            </a:r>
            <a:r>
              <a:rPr lang="zh-CN" altLang="en-US" sz="1600" b="1">
                <a:solidFill>
                  <a:srgbClr val="0070C0"/>
                </a:solidFill>
              </a:rPr>
              <a:t>和你沟通这么久，也是想解决这个问题，我一直认为能通过沟通解决</a:t>
            </a:r>
          </a:p>
          <a:p>
            <a:pPr marL="342900" indent="-342900" algn="l">
              <a:lnSpc>
                <a:spcPct val="140000"/>
              </a:lnSpc>
              <a:tabLst>
                <a:tab pos="495300" algn="l"/>
              </a:tabLst>
            </a:pPr>
            <a:r>
              <a:rPr lang="zh-CN" altLang="en-US" sz="1600" b="1">
                <a:solidFill>
                  <a:srgbClr val="0070C0"/>
                </a:solidFill>
              </a:rPr>
              <a:t>        的，那是最好的，小</a:t>
            </a:r>
            <a:r>
              <a:rPr lang="en-US" altLang="zh-CN" sz="1600" b="1">
                <a:solidFill>
                  <a:srgbClr val="0070C0"/>
                </a:solidFill>
              </a:rPr>
              <a:t>X</a:t>
            </a:r>
            <a:r>
              <a:rPr lang="zh-CN" altLang="en-US" sz="1600" b="1">
                <a:solidFill>
                  <a:srgbClr val="0070C0"/>
                </a:solidFill>
              </a:rPr>
              <a:t>也不希望你和公司闹僵呀，那对双方都没好处，是吧。但是 </a:t>
            </a:r>
          </a:p>
          <a:p>
            <a:pPr marL="342900" indent="-342900" algn="l">
              <a:lnSpc>
                <a:spcPct val="140000"/>
              </a:lnSpc>
              <a:tabLst>
                <a:tab pos="495300" algn="l"/>
              </a:tabLst>
            </a:pPr>
            <a:r>
              <a:rPr lang="zh-CN" altLang="en-US" sz="1600" b="1">
                <a:solidFill>
                  <a:srgbClr val="0070C0"/>
                </a:solidFill>
              </a:rPr>
              <a:t>        话又说回来公司作为一个企业而言，它肯定有它的制度和利益在，毕竟它要养活好</a:t>
            </a:r>
          </a:p>
          <a:p>
            <a:pPr marL="342900" indent="-342900" algn="l">
              <a:lnSpc>
                <a:spcPct val="140000"/>
              </a:lnSpc>
              <a:tabLst>
                <a:tab pos="495300" algn="l"/>
              </a:tabLst>
            </a:pPr>
            <a:r>
              <a:rPr lang="zh-CN" altLang="en-US" sz="1600" b="1">
                <a:solidFill>
                  <a:srgbClr val="0070C0"/>
                </a:solidFill>
              </a:rPr>
              <a:t>        几千人不是，你觉得呢</a:t>
            </a:r>
            <a:r>
              <a:rPr lang="en-US" altLang="zh-CN" sz="1600" b="1">
                <a:solidFill>
                  <a:srgbClr val="0070C0"/>
                </a:solidFill>
              </a:rPr>
              <a:t>……</a:t>
            </a:r>
          </a:p>
          <a:p>
            <a:pPr marL="342900" indent="-342900" algn="l">
              <a:lnSpc>
                <a:spcPct val="140000"/>
              </a:lnSpc>
              <a:tabLst>
                <a:tab pos="495300" algn="l"/>
              </a:tabLst>
            </a:pPr>
            <a:r>
              <a:rPr lang="en-US" altLang="zh-CN" sz="1600" b="1">
                <a:solidFill>
                  <a:srgbClr val="0070C0"/>
                </a:solidFill>
              </a:rPr>
              <a:t>      </a:t>
            </a:r>
            <a:r>
              <a:rPr lang="zh-CN" altLang="en-US" sz="1600" b="1">
                <a:solidFill>
                  <a:srgbClr val="0070C0"/>
                </a:solidFill>
              </a:rPr>
              <a:t>（用意：和业主统一战线，减轻业主对经办人的敌意以保证说服力）</a:t>
            </a:r>
          </a:p>
          <a:p>
            <a:pPr marL="342900" indent="-342900" algn="l">
              <a:lnSpc>
                <a:spcPct val="140000"/>
              </a:lnSpc>
              <a:tabLst>
                <a:tab pos="495300" algn="l"/>
              </a:tabLst>
            </a:pPr>
            <a:endParaRPr lang="zh-CN" altLang="en-US" sz="1600" b="1">
              <a:solidFill>
                <a:srgbClr val="0070C0"/>
              </a:solidFill>
            </a:endParaRPr>
          </a:p>
          <a:p>
            <a:pPr marL="342900" indent="-342900" algn="l">
              <a:lnSpc>
                <a:spcPct val="140000"/>
              </a:lnSpc>
              <a:buFont typeface="Wingdings" charset="0"/>
              <a:buChar char="u"/>
              <a:tabLst>
                <a:tab pos="495300" algn="l"/>
              </a:tabLst>
            </a:pPr>
            <a:r>
              <a:rPr lang="zh-CN" altLang="en-US" sz="1600" b="1">
                <a:solidFill>
                  <a:srgbClr val="0070C0"/>
                </a:solidFill>
              </a:rPr>
              <a:t>  </a:t>
            </a:r>
            <a:r>
              <a:rPr lang="en-US" altLang="zh-CN" sz="1600" b="1">
                <a:solidFill>
                  <a:srgbClr val="0070C0"/>
                </a:solidFill>
              </a:rPr>
              <a:t>XX</a:t>
            </a:r>
            <a:r>
              <a:rPr lang="zh-CN" altLang="en-US" sz="1600" b="1">
                <a:solidFill>
                  <a:srgbClr val="0070C0"/>
                </a:solidFill>
              </a:rPr>
              <a:t>老师，我觉得你还是来交了好，你想，难道你交了我就不帮你出租了吗，肯定不可能嘛。相反的你不交，小</a:t>
            </a:r>
            <a:r>
              <a:rPr lang="en-US" altLang="zh-CN" sz="1600" b="1">
                <a:solidFill>
                  <a:srgbClr val="0070C0"/>
                </a:solidFill>
              </a:rPr>
              <a:t>X</a:t>
            </a:r>
            <a:r>
              <a:rPr lang="zh-CN" altLang="en-US" sz="1600" b="1">
                <a:solidFill>
                  <a:srgbClr val="0070C0"/>
                </a:solidFill>
              </a:rPr>
              <a:t>也没办法向公司交代嘛，人家认认真真的费的业主都没帮，却帮没缴费的，你说这说得过去吗。而且，你这么拖着，最后公司没有办法还不是只有采取正常法律手段来维权，何必呢</a:t>
            </a:r>
          </a:p>
          <a:p>
            <a:pPr marL="342900" indent="-342900" algn="l">
              <a:lnSpc>
                <a:spcPct val="140000"/>
              </a:lnSpc>
              <a:tabLst>
                <a:tab pos="495300" algn="l"/>
              </a:tabLst>
            </a:pPr>
            <a:r>
              <a:rPr lang="zh-CN" altLang="en-US" sz="1600" b="1">
                <a:solidFill>
                  <a:srgbClr val="0070C0"/>
                </a:solidFill>
              </a:rPr>
              <a:t>      （用意：潜台词告诉他，不要以为拿他没办法，在法律上他是站不住脚的）</a:t>
            </a:r>
          </a:p>
          <a:p>
            <a:pPr marL="342900" indent="-342900" algn="l">
              <a:lnSpc>
                <a:spcPct val="140000"/>
              </a:lnSpc>
              <a:tabLst>
                <a:tab pos="495300" algn="l"/>
              </a:tabLst>
            </a:pPr>
            <a:endParaRPr lang="zh-CN" altLang="en-US" sz="1600" b="1">
              <a:solidFill>
                <a:srgbClr val="0070C0"/>
              </a:solidFill>
            </a:endParaRPr>
          </a:p>
          <a:p>
            <a:pPr marL="342900" indent="-342900" algn="l">
              <a:lnSpc>
                <a:spcPct val="140000"/>
              </a:lnSpc>
              <a:buFont typeface="Wingdings" charset="0"/>
              <a:buChar char="u"/>
              <a:tabLst>
                <a:tab pos="495300" algn="l"/>
              </a:tabLst>
            </a:pPr>
            <a:r>
              <a:rPr lang="zh-CN" altLang="en-US" sz="1600" b="1">
                <a:solidFill>
                  <a:srgbClr val="0070C0"/>
                </a:solidFill>
              </a:rPr>
              <a:t>  要不这样，</a:t>
            </a:r>
            <a:r>
              <a:rPr lang="en-US" altLang="zh-CN" sz="1600" b="1">
                <a:solidFill>
                  <a:srgbClr val="0070C0"/>
                </a:solidFill>
              </a:rPr>
              <a:t>XX</a:t>
            </a:r>
            <a:r>
              <a:rPr lang="zh-CN" altLang="en-US" sz="1600" b="1">
                <a:solidFill>
                  <a:srgbClr val="0070C0"/>
                </a:solidFill>
              </a:rPr>
              <a:t>老师，小</a:t>
            </a:r>
            <a:r>
              <a:rPr lang="en-US" altLang="zh-CN" sz="1600" b="1">
                <a:solidFill>
                  <a:srgbClr val="0070C0"/>
                </a:solidFill>
              </a:rPr>
              <a:t>X</a:t>
            </a:r>
            <a:r>
              <a:rPr lang="zh-CN" altLang="en-US" sz="1600" b="1">
                <a:solidFill>
                  <a:srgbClr val="0070C0"/>
                </a:solidFill>
              </a:rPr>
              <a:t>帮你想想办法，看能不能向公司申请滞纳金的减免，在小</a:t>
            </a:r>
          </a:p>
          <a:p>
            <a:pPr marL="342900" indent="-342900" algn="l">
              <a:lnSpc>
                <a:spcPct val="140000"/>
              </a:lnSpc>
              <a:tabLst>
                <a:tab pos="495300" algn="l"/>
              </a:tabLst>
            </a:pPr>
            <a:r>
              <a:rPr lang="zh-CN" altLang="en-US" sz="1600" b="1">
                <a:solidFill>
                  <a:srgbClr val="0070C0"/>
                </a:solidFill>
              </a:rPr>
              <a:t>        </a:t>
            </a:r>
            <a:r>
              <a:rPr lang="en-US" altLang="zh-CN" sz="1600" b="1">
                <a:solidFill>
                  <a:srgbClr val="0070C0"/>
                </a:solidFill>
              </a:rPr>
              <a:t>X</a:t>
            </a:r>
            <a:r>
              <a:rPr lang="zh-CN" altLang="en-US" sz="1600" b="1">
                <a:solidFill>
                  <a:srgbClr val="0070C0"/>
                </a:solidFill>
              </a:rPr>
              <a:t>能力范围内的，我肯定会帮你争取</a:t>
            </a:r>
          </a:p>
          <a:p>
            <a:pPr marL="342900" indent="-342900" algn="l">
              <a:lnSpc>
                <a:spcPct val="140000"/>
              </a:lnSpc>
              <a:tabLst>
                <a:tab pos="495300" algn="l"/>
              </a:tabLst>
            </a:pPr>
            <a:r>
              <a:rPr lang="zh-CN" altLang="en-US" sz="1600" b="1">
                <a:solidFill>
                  <a:srgbClr val="0070C0"/>
                </a:solidFill>
              </a:rPr>
              <a:t>      （用意：对于处在交与不交边缘的客户，给与小利推动其缴纳）</a:t>
            </a:r>
          </a:p>
        </p:txBody>
      </p:sp>
      <p:sp>
        <p:nvSpPr>
          <p:cNvPr id="56323" name="矩形 3"/>
          <p:cNvSpPr>
            <a:spLocks noChangeArrowheads="1"/>
          </p:cNvSpPr>
          <p:nvPr/>
        </p:nvSpPr>
        <p:spPr bwMode="auto">
          <a:xfrm>
            <a:off x="304800" y="762000"/>
            <a:ext cx="1576388"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42900" indent="-342900" algn="l">
              <a:lnSpc>
                <a:spcPct val="150000"/>
              </a:lnSpc>
            </a:pPr>
            <a:r>
              <a:rPr lang="en-US" altLang="zh-CN" sz="2400" b="1">
                <a:solidFill>
                  <a:srgbClr val="C00000"/>
                </a:solidFill>
                <a:ea typeface="隶书" charset="0"/>
                <a:cs typeface="隶书" charset="0"/>
              </a:rPr>
              <a:t>3</a:t>
            </a:r>
            <a:r>
              <a:rPr lang="zh-CN" altLang="en-US" sz="2400" b="1">
                <a:solidFill>
                  <a:srgbClr val="C00000"/>
                </a:solidFill>
                <a:ea typeface="隶书" charset="0"/>
                <a:cs typeface="隶书" charset="0"/>
              </a:rPr>
              <a:t>、话术：</a:t>
            </a:r>
          </a:p>
        </p:txBody>
      </p:sp>
    </p:spTree>
    <p:extLst>
      <p:ext uri="{BB962C8B-B14F-4D97-AF65-F5344CB8AC3E}">
        <p14:creationId xmlns:p14="http://schemas.microsoft.com/office/powerpoint/2010/main" val="2933903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6"/>
          <p:cNvSpPr txBox="1">
            <a:spLocks noChangeArrowheads="1"/>
          </p:cNvSpPr>
          <p:nvPr/>
        </p:nvSpPr>
        <p:spPr bwMode="auto">
          <a:xfrm>
            <a:off x="457200" y="762000"/>
            <a:ext cx="8229600" cy="250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lnSpc>
                <a:spcPct val="150000"/>
              </a:lnSpc>
            </a:pPr>
            <a:r>
              <a:rPr lang="en-US" altLang="zh-CN" sz="2400" b="1">
                <a:solidFill>
                  <a:srgbClr val="C00000"/>
                </a:solidFill>
                <a:ea typeface="隶书" charset="0"/>
                <a:cs typeface="隶书" charset="0"/>
              </a:rPr>
              <a:t>1</a:t>
            </a:r>
            <a:r>
              <a:rPr lang="zh-CN" altLang="en-US" sz="2400" b="1">
                <a:solidFill>
                  <a:srgbClr val="C00000"/>
                </a:solidFill>
                <a:ea typeface="隶书" charset="0"/>
                <a:cs typeface="隶书" charset="0"/>
              </a:rPr>
              <a:t>、对象：</a:t>
            </a:r>
          </a:p>
          <a:p>
            <a:pPr algn="l" eaLnBrk="1" hangingPunct="1">
              <a:lnSpc>
                <a:spcPct val="190000"/>
              </a:lnSpc>
            </a:pPr>
            <a:r>
              <a:rPr lang="zh-CN" altLang="en-US" sz="1600">
                <a:latin typeface="宋体" charset="0"/>
              </a:rPr>
              <a:t>      </a:t>
            </a:r>
            <a:r>
              <a:rPr lang="zh-CN" altLang="en-US" sz="1600" b="1">
                <a:solidFill>
                  <a:srgbClr val="0070C0"/>
                </a:solidFill>
                <a:latin typeface="宋体" charset="0"/>
              </a:rPr>
              <a:t>所有关怀、催缴均无效，恶意欠费费用</a:t>
            </a:r>
            <a:r>
              <a:rPr lang="en-US" altLang="zh-CN" sz="1600" b="1">
                <a:solidFill>
                  <a:srgbClr val="0070C0"/>
                </a:solidFill>
                <a:latin typeface="宋体" charset="0"/>
              </a:rPr>
              <a:t>3</a:t>
            </a:r>
            <a:r>
              <a:rPr lang="zh-CN" altLang="en-US" sz="1600" b="1">
                <a:solidFill>
                  <a:srgbClr val="0070C0"/>
                </a:solidFill>
                <a:latin typeface="宋体" charset="0"/>
              </a:rPr>
              <a:t>个月以上，发多</a:t>
            </a:r>
            <a:r>
              <a:rPr lang="en-US" altLang="zh-CN" sz="1600" b="1">
                <a:solidFill>
                  <a:srgbClr val="0070C0"/>
                </a:solidFill>
                <a:latin typeface="宋体" charset="0"/>
              </a:rPr>
              <a:t>2</a:t>
            </a:r>
            <a:r>
              <a:rPr lang="zh-CN" altLang="en-US" sz="1600" b="1">
                <a:solidFill>
                  <a:srgbClr val="0070C0"/>
                </a:solidFill>
                <a:latin typeface="宋体" charset="0"/>
              </a:rPr>
              <a:t>封以上催费函无效的客户</a:t>
            </a:r>
          </a:p>
          <a:p>
            <a:pPr algn="l" eaLnBrk="1" hangingPunct="1">
              <a:lnSpc>
                <a:spcPct val="190000"/>
              </a:lnSpc>
            </a:pPr>
            <a:r>
              <a:rPr lang="en-US" altLang="zh-CN" sz="2400" b="1">
                <a:solidFill>
                  <a:srgbClr val="C00000"/>
                </a:solidFill>
                <a:ea typeface="隶书" charset="0"/>
                <a:cs typeface="隶书" charset="0"/>
              </a:rPr>
              <a:t>2</a:t>
            </a:r>
            <a:r>
              <a:rPr lang="zh-CN" altLang="en-US" sz="2400" b="1">
                <a:solidFill>
                  <a:srgbClr val="C00000"/>
                </a:solidFill>
                <a:ea typeface="隶书" charset="0"/>
                <a:cs typeface="隶书" charset="0"/>
              </a:rPr>
              <a:t>、招数说明</a:t>
            </a:r>
          </a:p>
          <a:p>
            <a:pPr algn="l" eaLnBrk="1" hangingPunct="1">
              <a:lnSpc>
                <a:spcPct val="150000"/>
              </a:lnSpc>
            </a:pPr>
            <a:r>
              <a:rPr lang="zh-CN" altLang="en-US" sz="1600" b="1">
                <a:solidFill>
                  <a:srgbClr val="0070C0"/>
                </a:solidFill>
                <a:latin typeface="宋体" charset="0"/>
              </a:rPr>
              <a:t>      此招能震慑恶意欠费客户，消除某些客户认为物业是弱势方拿其没办法的观点。</a:t>
            </a:r>
          </a:p>
          <a:p>
            <a:pPr algn="l" eaLnBrk="1" hangingPunct="1">
              <a:lnSpc>
                <a:spcPct val="150000"/>
              </a:lnSpc>
            </a:pPr>
            <a:endParaRPr lang="en-US" altLang="zh-CN" sz="1400">
              <a:latin typeface="宋体" charset="0"/>
            </a:endParaRPr>
          </a:p>
        </p:txBody>
      </p:sp>
      <p:sp>
        <p:nvSpPr>
          <p:cNvPr id="57347" name="Text Box 9"/>
          <p:cNvSpPr txBox="1">
            <a:spLocks noChangeArrowheads="1"/>
          </p:cNvSpPr>
          <p:nvPr/>
        </p:nvSpPr>
        <p:spPr bwMode="auto">
          <a:xfrm>
            <a:off x="0" y="188913"/>
            <a:ext cx="8280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spcBef>
                <a:spcPct val="50000"/>
              </a:spcBef>
            </a:pPr>
            <a:r>
              <a:rPr lang="en-US" altLang="zh-CN" b="1">
                <a:ea typeface="隶书" charset="0"/>
                <a:cs typeface="隶书" charset="0"/>
              </a:rPr>
              <a:t> </a:t>
            </a:r>
            <a:r>
              <a:rPr lang="zh-CN" altLang="en-US" sz="2800" b="1">
                <a:solidFill>
                  <a:srgbClr val="FFC000"/>
                </a:solidFill>
                <a:ea typeface="隶书" charset="0"/>
                <a:cs typeface="隶书" charset="0"/>
              </a:rPr>
              <a:t>第九招  法律途径</a:t>
            </a:r>
            <a:r>
              <a:rPr lang="en-US" altLang="zh-CN" sz="2800" b="1">
                <a:solidFill>
                  <a:srgbClr val="FFC000"/>
                </a:solidFill>
                <a:ea typeface="隶书" charset="0"/>
                <a:cs typeface="隶书" charset="0"/>
              </a:rPr>
              <a:t>——</a:t>
            </a:r>
            <a:r>
              <a:rPr lang="zh-CN" altLang="en-US" sz="2800" b="1">
                <a:solidFill>
                  <a:srgbClr val="FFC000"/>
                </a:solidFill>
                <a:ea typeface="隶书" charset="0"/>
                <a:cs typeface="隶书" charset="0"/>
              </a:rPr>
              <a:t>律师函</a:t>
            </a:r>
          </a:p>
        </p:txBody>
      </p:sp>
      <p:sp>
        <p:nvSpPr>
          <p:cNvPr id="57348" name="Rectangle 11"/>
          <p:cNvSpPr>
            <a:spLocks noChangeArrowheads="1"/>
          </p:cNvSpPr>
          <p:nvPr/>
        </p:nvSpPr>
        <p:spPr bwMode="auto">
          <a:xfrm>
            <a:off x="1066800" y="2895600"/>
            <a:ext cx="7620000" cy="261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l">
              <a:lnSpc>
                <a:spcPct val="150000"/>
              </a:lnSpc>
              <a:buFont typeface="Wingdings" charset="0"/>
              <a:buChar char="Ø"/>
            </a:pPr>
            <a:r>
              <a:rPr lang="zh-CN" altLang="en-US" sz="1600" b="1">
                <a:solidFill>
                  <a:srgbClr val="0070C0"/>
                </a:solidFill>
                <a:latin typeface="宋体" charset="0"/>
              </a:rPr>
              <a:t>当有多人同时符合律师函发放条件时，切勿同时发函，以免“狗急跳墙”多人抱团，应根据具体情况选择几人中较为怕事或领头的人“开刀”，杀鸡儆猴。</a:t>
            </a:r>
          </a:p>
          <a:p>
            <a:pPr marL="342900" indent="-342900" algn="l">
              <a:lnSpc>
                <a:spcPct val="150000"/>
              </a:lnSpc>
              <a:buFont typeface="Wingdings" charset="0"/>
              <a:buChar char="Ø"/>
            </a:pPr>
            <a:r>
              <a:rPr lang="zh-CN" altLang="en-US" sz="1600" b="1">
                <a:solidFill>
                  <a:srgbClr val="0070C0"/>
                </a:solidFill>
                <a:latin typeface="宋体" charset="0"/>
              </a:rPr>
              <a:t>发函前，提前以私人名义“透露消息”给业主，让他赶紧前来缴纳</a:t>
            </a:r>
          </a:p>
          <a:p>
            <a:pPr marL="342900" indent="-342900" algn="l">
              <a:lnSpc>
                <a:spcPct val="150000"/>
              </a:lnSpc>
              <a:buFont typeface="Wingdings" charset="0"/>
              <a:buChar char="Ø"/>
            </a:pPr>
            <a:r>
              <a:rPr lang="zh-CN" altLang="en-US" sz="1600" b="1">
                <a:solidFill>
                  <a:srgbClr val="0070C0"/>
                </a:solidFill>
                <a:latin typeface="宋体" charset="0"/>
              </a:rPr>
              <a:t>随催费函附上该业主的缴费明细、欠费明细及缴纳方式的说明，以免业主答应缴纳后再询问查询，耽误缴纳时间。</a:t>
            </a:r>
          </a:p>
          <a:p>
            <a:pPr marL="342900" indent="-342900" algn="l">
              <a:lnSpc>
                <a:spcPct val="150000"/>
              </a:lnSpc>
              <a:buFont typeface="Wingdings" charset="0"/>
              <a:buChar char="Ø"/>
            </a:pPr>
            <a:r>
              <a:rPr lang="zh-CN" altLang="en-US" sz="1600" b="1">
                <a:solidFill>
                  <a:srgbClr val="0070C0"/>
                </a:solidFill>
                <a:latin typeface="宋体" charset="0"/>
              </a:rPr>
              <a:t>律师函里的缴纳时间最好定为离发函日</a:t>
            </a:r>
            <a:r>
              <a:rPr lang="en-US" altLang="zh-CN" sz="1600" b="1">
                <a:solidFill>
                  <a:srgbClr val="0070C0"/>
                </a:solidFill>
                <a:latin typeface="宋体" charset="0"/>
              </a:rPr>
              <a:t>2</a:t>
            </a:r>
            <a:r>
              <a:rPr lang="zh-CN" altLang="en-US" sz="1600" b="1">
                <a:solidFill>
                  <a:srgbClr val="0070C0"/>
                </a:solidFill>
                <a:latin typeface="宋体" charset="0"/>
              </a:rPr>
              <a:t>周。</a:t>
            </a:r>
          </a:p>
          <a:p>
            <a:pPr marL="342900" indent="-342900" algn="l">
              <a:lnSpc>
                <a:spcPct val="150000"/>
              </a:lnSpc>
              <a:buFontTx/>
              <a:buChar char="•"/>
            </a:pPr>
            <a:endParaRPr lang="en-US" altLang="zh-CN" sz="1600" b="1">
              <a:solidFill>
                <a:srgbClr val="0070C0"/>
              </a:solidFill>
              <a:latin typeface="宋体" charset="0"/>
            </a:endParaRPr>
          </a:p>
        </p:txBody>
      </p:sp>
    </p:spTree>
    <p:extLst>
      <p:ext uri="{BB962C8B-B14F-4D97-AF65-F5344CB8AC3E}">
        <p14:creationId xmlns:p14="http://schemas.microsoft.com/office/powerpoint/2010/main" val="371650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1"/>
          <p:cNvSpPr>
            <a:spLocks noChangeArrowheads="1"/>
          </p:cNvSpPr>
          <p:nvPr/>
        </p:nvSpPr>
        <p:spPr bwMode="auto">
          <a:xfrm>
            <a:off x="762000" y="1066800"/>
            <a:ext cx="74676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l">
              <a:lnSpc>
                <a:spcPct val="150000"/>
              </a:lnSpc>
              <a:buFont typeface="Wingdings" charset="0"/>
              <a:buChar char="Ø"/>
            </a:pPr>
            <a:r>
              <a:rPr lang="zh-CN" altLang="en-US" sz="1600" b="1">
                <a:solidFill>
                  <a:srgbClr val="0070C0"/>
                </a:solidFill>
                <a:latin typeface="宋体" charset="0"/>
              </a:rPr>
              <a:t>在发函后不要主动与业主联系，等其上门，你便可掌握主动权。如到达律师函上约定的缴费时间时，对方任未主动联系，则联系业主，探听情况。</a:t>
            </a:r>
          </a:p>
          <a:p>
            <a:pPr marL="342900" indent="-342900" algn="l">
              <a:lnSpc>
                <a:spcPct val="150000"/>
              </a:lnSpc>
              <a:buFont typeface="Wingdings" charset="0"/>
              <a:buChar char="Ø"/>
            </a:pPr>
            <a:r>
              <a:rPr lang="zh-CN" altLang="en-US" sz="1600" b="1">
                <a:solidFill>
                  <a:srgbClr val="0070C0"/>
                </a:solidFill>
                <a:latin typeface="宋体" charset="0"/>
              </a:rPr>
              <a:t>在律师函的发放过程中，一定要让客户感觉这是从第三方律师事务所发出了（如用律师事务所的信封等）</a:t>
            </a:r>
          </a:p>
        </p:txBody>
      </p:sp>
      <p:sp>
        <p:nvSpPr>
          <p:cNvPr id="58371" name="Rectangle 10"/>
          <p:cNvSpPr>
            <a:spLocks noChangeArrowheads="1"/>
          </p:cNvSpPr>
          <p:nvPr/>
        </p:nvSpPr>
        <p:spPr bwMode="auto">
          <a:xfrm>
            <a:off x="304800" y="2667000"/>
            <a:ext cx="8001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lgn="l">
              <a:lnSpc>
                <a:spcPct val="150000"/>
              </a:lnSpc>
              <a:buFont typeface="Wingdings" charset="0"/>
              <a:buChar char="Ø"/>
            </a:pPr>
            <a:r>
              <a:rPr lang="en-US" altLang="zh-CN" sz="1400" b="1">
                <a:solidFill>
                  <a:srgbClr val="0070C0"/>
                </a:solidFill>
                <a:latin typeface="宋体" charset="0"/>
              </a:rPr>
              <a:t>  </a:t>
            </a:r>
            <a:r>
              <a:rPr lang="zh-CN" altLang="en-US" sz="1600" b="1">
                <a:solidFill>
                  <a:srgbClr val="0070C0"/>
                </a:solidFill>
                <a:latin typeface="宋体" charset="0"/>
              </a:rPr>
              <a:t>切忌，在所有的沟通中一定要向客户传到你们是一个战线的信息，以便后期的</a:t>
            </a:r>
            <a:endParaRPr lang="en-US" altLang="zh-CN" sz="1600" b="1">
              <a:solidFill>
                <a:srgbClr val="0070C0"/>
              </a:solidFill>
              <a:latin typeface="宋体" charset="0"/>
            </a:endParaRPr>
          </a:p>
          <a:p>
            <a:pPr lvl="1" algn="l">
              <a:lnSpc>
                <a:spcPct val="150000"/>
              </a:lnSpc>
            </a:pPr>
            <a:r>
              <a:rPr lang="en-US" altLang="zh-CN" sz="1600" b="1">
                <a:solidFill>
                  <a:srgbClr val="0070C0"/>
                </a:solidFill>
                <a:latin typeface="宋体" charset="0"/>
              </a:rPr>
              <a:t> </a:t>
            </a:r>
            <a:r>
              <a:rPr lang="zh-CN" altLang="en-US" sz="1600" b="1">
                <a:solidFill>
                  <a:srgbClr val="0070C0"/>
                </a:solidFill>
                <a:latin typeface="宋体" charset="0"/>
              </a:rPr>
              <a:t>  交流。如业主态度激烈，可以私人立场，解释你是与其一个战线的发函是公司</a:t>
            </a:r>
            <a:endParaRPr lang="en-US" altLang="zh-CN" sz="1600" b="1">
              <a:solidFill>
                <a:srgbClr val="0070C0"/>
              </a:solidFill>
              <a:latin typeface="宋体" charset="0"/>
            </a:endParaRPr>
          </a:p>
          <a:p>
            <a:pPr lvl="1" algn="l">
              <a:lnSpc>
                <a:spcPct val="150000"/>
              </a:lnSpc>
            </a:pPr>
            <a:r>
              <a:rPr lang="en-US" altLang="zh-CN" sz="1600" b="1">
                <a:solidFill>
                  <a:srgbClr val="0070C0"/>
                </a:solidFill>
                <a:latin typeface="宋体" charset="0"/>
              </a:rPr>
              <a:t>   </a:t>
            </a:r>
            <a:r>
              <a:rPr lang="zh-CN" altLang="en-US" sz="1600" b="1">
                <a:solidFill>
                  <a:srgbClr val="0070C0"/>
                </a:solidFill>
                <a:latin typeface="宋体" charset="0"/>
              </a:rPr>
              <a:t>行为，如果能在一定时间内缴纳，可帮助其向公司申请从正式起诉名单中删除。</a:t>
            </a:r>
          </a:p>
        </p:txBody>
      </p:sp>
    </p:spTree>
    <p:extLst>
      <p:ext uri="{BB962C8B-B14F-4D97-AF65-F5344CB8AC3E}">
        <p14:creationId xmlns:p14="http://schemas.microsoft.com/office/powerpoint/2010/main" val="909319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2"/>
          <p:cNvSpPr>
            <a:spLocks noChangeArrowheads="1"/>
          </p:cNvSpPr>
          <p:nvPr/>
        </p:nvSpPr>
        <p:spPr bwMode="auto">
          <a:xfrm>
            <a:off x="457200" y="949325"/>
            <a:ext cx="8153400" cy="504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266700" algn="ctr" eaLnBrk="0" hangingPunct="0"/>
            <a:r>
              <a:rPr lang="zh-CN" altLang="en-US" sz="1400" b="1">
                <a:solidFill>
                  <a:srgbClr val="000000"/>
                </a:solidFill>
              </a:rPr>
              <a:t>关于敦促交纳物业管理等费用的</a:t>
            </a:r>
            <a:endParaRPr lang="zh-CN" altLang="en-US" sz="1400">
              <a:solidFill>
                <a:srgbClr val="000000"/>
              </a:solidFill>
            </a:endParaRPr>
          </a:p>
          <a:p>
            <a:pPr indent="266700" algn="ctr" eaLnBrk="0" hangingPunct="0"/>
            <a:r>
              <a:rPr lang="zh-CN" altLang="en-US" sz="1400" b="1">
                <a:solidFill>
                  <a:srgbClr val="000000"/>
                </a:solidFill>
                <a:latin typeface="宋体" charset="0"/>
              </a:rPr>
              <a:t>律  师  函</a:t>
            </a:r>
            <a:endParaRPr lang="zh-CN" altLang="en-US" sz="1400">
              <a:solidFill>
                <a:srgbClr val="000000"/>
              </a:solidFill>
            </a:endParaRPr>
          </a:p>
          <a:p>
            <a:pPr indent="266700" algn="l" eaLnBrk="0" hangingPunct="0"/>
            <a:r>
              <a:rPr lang="zh-CN" altLang="en-US" sz="1400">
                <a:solidFill>
                  <a:srgbClr val="000000"/>
                </a:solidFill>
              </a:rPr>
              <a:t>                                                                 </a:t>
            </a:r>
            <a:r>
              <a:rPr lang="en-US" altLang="zh-CN" sz="1400">
                <a:solidFill>
                  <a:srgbClr val="000000"/>
                </a:solidFill>
              </a:rPr>
              <a:t>XX</a:t>
            </a:r>
            <a:r>
              <a:rPr lang="zh-CN" altLang="en-US" sz="1400">
                <a:solidFill>
                  <a:srgbClr val="000000"/>
                </a:solidFill>
              </a:rPr>
              <a:t>函字（</a:t>
            </a:r>
            <a:r>
              <a:rPr lang="en-US" altLang="zh-CN" sz="1400">
                <a:solidFill>
                  <a:srgbClr val="000000"/>
                </a:solidFill>
              </a:rPr>
              <a:t>2009</a:t>
            </a:r>
            <a:r>
              <a:rPr lang="zh-CN" altLang="en-US" sz="1400">
                <a:solidFill>
                  <a:srgbClr val="000000"/>
                </a:solidFill>
              </a:rPr>
              <a:t>）第    号</a:t>
            </a:r>
          </a:p>
          <a:p>
            <a:pPr indent="266700" algn="l" eaLnBrk="0" hangingPunct="0"/>
            <a:r>
              <a:rPr lang="en-US" altLang="zh-CN" sz="1400">
                <a:solidFill>
                  <a:srgbClr val="000000"/>
                </a:solidFill>
                <a:latin typeface="宋体" charset="0"/>
              </a:rPr>
              <a:t>XXX </a:t>
            </a:r>
            <a:r>
              <a:rPr lang="zh-CN" altLang="en-US" sz="1400">
                <a:solidFill>
                  <a:srgbClr val="000000"/>
                </a:solidFill>
                <a:latin typeface="宋体" charset="0"/>
              </a:rPr>
              <a:t>女士（</a:t>
            </a:r>
            <a:r>
              <a:rPr lang="en-US" altLang="zh-CN" sz="1400">
                <a:solidFill>
                  <a:srgbClr val="000000"/>
                </a:solidFill>
                <a:latin typeface="宋体" charset="0"/>
              </a:rPr>
              <a:t>XX</a:t>
            </a:r>
            <a:r>
              <a:rPr lang="zh-CN" altLang="en-US" sz="1400">
                <a:solidFill>
                  <a:srgbClr val="000000"/>
                </a:solidFill>
                <a:latin typeface="宋体" charset="0"/>
              </a:rPr>
              <a:t>业主）：</a:t>
            </a:r>
            <a:endParaRPr lang="zh-CN" altLang="en-US" sz="1400">
              <a:solidFill>
                <a:srgbClr val="000000"/>
              </a:solidFill>
            </a:endParaRPr>
          </a:p>
          <a:p>
            <a:pPr indent="266700" algn="l" eaLnBrk="0" hangingPunct="0"/>
            <a:r>
              <a:rPr lang="zh-CN" altLang="en-US" sz="1400">
                <a:solidFill>
                  <a:srgbClr val="000000"/>
                </a:solidFill>
                <a:latin typeface="宋体" charset="0"/>
              </a:rPr>
              <a:t>本所受重庆新龙湖物业服务有限公司（</a:t>
            </a:r>
            <a:r>
              <a:rPr lang="zh-CN" altLang="en-US" sz="1400">
                <a:solidFill>
                  <a:srgbClr val="000000"/>
                </a:solidFill>
              </a:rPr>
              <a:t>“</a:t>
            </a:r>
            <a:r>
              <a:rPr lang="zh-CN" altLang="en-US" sz="1400">
                <a:solidFill>
                  <a:srgbClr val="000000"/>
                </a:solidFill>
                <a:latin typeface="宋体" charset="0"/>
              </a:rPr>
              <a:t>本所委托人</a:t>
            </a:r>
            <a:r>
              <a:rPr lang="zh-CN" altLang="en-US" sz="1400">
                <a:solidFill>
                  <a:srgbClr val="000000"/>
                </a:solidFill>
              </a:rPr>
              <a:t>”</a:t>
            </a:r>
            <a:r>
              <a:rPr lang="zh-CN" altLang="en-US" sz="1400">
                <a:solidFill>
                  <a:srgbClr val="000000"/>
                </a:solidFill>
                <a:latin typeface="宋体" charset="0"/>
              </a:rPr>
              <a:t>）之委托，敬告如下事宜：</a:t>
            </a:r>
            <a:endParaRPr lang="zh-CN" altLang="en-US" sz="1400">
              <a:solidFill>
                <a:srgbClr val="000000"/>
              </a:solidFill>
            </a:endParaRPr>
          </a:p>
          <a:p>
            <a:pPr indent="266700" algn="l" eaLnBrk="0" hangingPunct="0"/>
            <a:r>
              <a:rPr lang="zh-CN" altLang="en-US" sz="1400">
                <a:solidFill>
                  <a:srgbClr val="000000"/>
                </a:solidFill>
                <a:latin typeface="宋体" charset="0"/>
              </a:rPr>
              <a:t>本所委托人提供证据证明：阁下是</a:t>
            </a:r>
            <a:r>
              <a:rPr lang="en-US" altLang="zh-CN" sz="1400">
                <a:solidFill>
                  <a:srgbClr val="000000"/>
                </a:solidFill>
                <a:latin typeface="宋体" charset="0"/>
              </a:rPr>
              <a:t>XX</a:t>
            </a:r>
            <a:r>
              <a:rPr lang="zh-CN" altLang="en-US" sz="1400">
                <a:solidFill>
                  <a:srgbClr val="000000"/>
                </a:solidFill>
                <a:latin typeface="宋体" charset="0"/>
              </a:rPr>
              <a:t>物业业主，阁下与本所委托人签署有</a:t>
            </a:r>
            <a:r>
              <a:rPr lang="en-US" altLang="zh-CN" sz="1400">
                <a:solidFill>
                  <a:srgbClr val="000000"/>
                </a:solidFill>
                <a:latin typeface="宋体" charset="0"/>
              </a:rPr>
              <a:t>《XX</a:t>
            </a:r>
            <a:r>
              <a:rPr lang="zh-CN" altLang="en-US" sz="1400">
                <a:solidFill>
                  <a:srgbClr val="000000"/>
                </a:solidFill>
                <a:latin typeface="宋体" charset="0"/>
              </a:rPr>
              <a:t>前期物业服务合同及临时管理规约</a:t>
            </a:r>
            <a:r>
              <a:rPr lang="en-US" altLang="zh-CN" sz="1400">
                <a:solidFill>
                  <a:srgbClr val="000000"/>
                </a:solidFill>
                <a:latin typeface="宋体" charset="0"/>
              </a:rPr>
              <a:t>》</a:t>
            </a:r>
            <a:r>
              <a:rPr lang="zh-CN" altLang="en-US" sz="1400">
                <a:solidFill>
                  <a:srgbClr val="000000"/>
                </a:solidFill>
                <a:latin typeface="宋体" charset="0"/>
              </a:rPr>
              <a:t>，并接受本所委托人提供的物业管理服务，但从</a:t>
            </a:r>
            <a:r>
              <a:rPr lang="en-US" altLang="zh-CN" sz="1400">
                <a:solidFill>
                  <a:srgbClr val="000000"/>
                </a:solidFill>
                <a:latin typeface="宋体" charset="0"/>
              </a:rPr>
              <a:t>2008</a:t>
            </a:r>
            <a:r>
              <a:rPr lang="zh-CN" altLang="en-US" sz="1400">
                <a:solidFill>
                  <a:srgbClr val="000000"/>
                </a:solidFill>
                <a:latin typeface="宋体" charset="0"/>
              </a:rPr>
              <a:t>年</a:t>
            </a:r>
            <a:r>
              <a:rPr lang="en-US" altLang="zh-CN" sz="1400">
                <a:solidFill>
                  <a:srgbClr val="000000"/>
                </a:solidFill>
                <a:latin typeface="宋体" charset="0"/>
              </a:rPr>
              <a:t>11</a:t>
            </a:r>
            <a:r>
              <a:rPr lang="zh-CN" altLang="en-US" sz="1400">
                <a:solidFill>
                  <a:srgbClr val="000000"/>
                </a:solidFill>
                <a:latin typeface="宋体" charset="0"/>
              </a:rPr>
              <a:t>月开始，贵方一直未按时至物管处缴纳物管费、中央空调使用费、公摊水电费等。截至</a:t>
            </a:r>
            <a:r>
              <a:rPr lang="en-US" altLang="zh-CN" sz="1400">
                <a:solidFill>
                  <a:srgbClr val="000000"/>
                </a:solidFill>
                <a:latin typeface="宋体" charset="0"/>
              </a:rPr>
              <a:t>2009</a:t>
            </a:r>
            <a:r>
              <a:rPr lang="zh-CN" altLang="en-US" sz="1400">
                <a:solidFill>
                  <a:srgbClr val="000000"/>
                </a:solidFill>
                <a:latin typeface="宋体" charset="0"/>
              </a:rPr>
              <a:t>年</a:t>
            </a:r>
            <a:r>
              <a:rPr lang="en-US" altLang="zh-CN" sz="1400">
                <a:solidFill>
                  <a:srgbClr val="000000"/>
                </a:solidFill>
                <a:latin typeface="宋体" charset="0"/>
              </a:rPr>
              <a:t>6</a:t>
            </a:r>
            <a:r>
              <a:rPr lang="zh-CN" altLang="en-US" sz="1400">
                <a:solidFill>
                  <a:srgbClr val="000000"/>
                </a:solidFill>
                <a:latin typeface="宋体" charset="0"/>
              </a:rPr>
              <a:t>月</a:t>
            </a:r>
            <a:r>
              <a:rPr lang="en-US" altLang="zh-CN" sz="1400">
                <a:solidFill>
                  <a:srgbClr val="000000"/>
                </a:solidFill>
                <a:latin typeface="宋体" charset="0"/>
              </a:rPr>
              <a:t>18</a:t>
            </a:r>
            <a:r>
              <a:rPr lang="zh-CN" altLang="en-US" sz="1400">
                <a:solidFill>
                  <a:srgbClr val="000000"/>
                </a:solidFill>
                <a:latin typeface="宋体" charset="0"/>
              </a:rPr>
              <a:t>日，阁下共欠费金额达人民币</a:t>
            </a:r>
            <a:r>
              <a:rPr lang="en-US" altLang="zh-CN" sz="1400">
                <a:solidFill>
                  <a:srgbClr val="000000"/>
                </a:solidFill>
                <a:latin typeface="宋体" charset="0"/>
              </a:rPr>
              <a:t>11343.69 </a:t>
            </a:r>
            <a:r>
              <a:rPr lang="zh-CN" altLang="en-US" sz="1400">
                <a:solidFill>
                  <a:srgbClr val="000000"/>
                </a:solidFill>
                <a:latin typeface="宋体" charset="0"/>
              </a:rPr>
              <a:t>元；滞纳金共计人民币</a:t>
            </a:r>
            <a:r>
              <a:rPr lang="en-US" altLang="zh-CN" sz="1400">
                <a:solidFill>
                  <a:srgbClr val="000000"/>
                </a:solidFill>
                <a:latin typeface="宋体" charset="0"/>
              </a:rPr>
              <a:t>3561.42</a:t>
            </a:r>
            <a:r>
              <a:rPr lang="zh-CN" altLang="en-US" sz="1400">
                <a:solidFill>
                  <a:srgbClr val="000000"/>
                </a:solidFill>
                <a:latin typeface="宋体" charset="0"/>
              </a:rPr>
              <a:t>元。</a:t>
            </a:r>
            <a:endParaRPr lang="zh-CN" altLang="en-US" sz="1400">
              <a:solidFill>
                <a:srgbClr val="000000"/>
              </a:solidFill>
            </a:endParaRPr>
          </a:p>
          <a:p>
            <a:pPr indent="266700" algn="l" eaLnBrk="0" hangingPunct="0"/>
            <a:r>
              <a:rPr lang="zh-CN" altLang="en-US" sz="1400">
                <a:solidFill>
                  <a:srgbClr val="000000"/>
                </a:solidFill>
                <a:latin typeface="宋体" charset="0"/>
              </a:rPr>
              <a:t>本所委托人之物业管理人员已多次与阁下联系并催交相关费用，在此期间本所委托人仍按照物业管理合约为阁下提供完善、周到的物业服务；但阁下仍借故拖延，未能交纳所欠费用。</a:t>
            </a:r>
            <a:endParaRPr lang="zh-CN" altLang="en-US" sz="1400">
              <a:solidFill>
                <a:srgbClr val="000000"/>
              </a:solidFill>
            </a:endParaRPr>
          </a:p>
          <a:p>
            <a:pPr indent="266700" algn="l" eaLnBrk="0" hangingPunct="0"/>
            <a:r>
              <a:rPr lang="zh-CN" altLang="en-US" sz="1400">
                <a:solidFill>
                  <a:srgbClr val="000000"/>
                </a:solidFill>
                <a:latin typeface="宋体" charset="0"/>
              </a:rPr>
              <a:t>本所认为：阁下是物业管理人依法管理的物业业主，应充分履行并遵守</a:t>
            </a:r>
            <a:r>
              <a:rPr lang="en-US" altLang="zh-CN" sz="1400">
                <a:solidFill>
                  <a:srgbClr val="000000"/>
                </a:solidFill>
                <a:latin typeface="宋体" charset="0"/>
              </a:rPr>
              <a:t>《XX</a:t>
            </a:r>
            <a:r>
              <a:rPr lang="zh-CN" altLang="en-US" sz="1400">
                <a:solidFill>
                  <a:srgbClr val="000000"/>
                </a:solidFill>
                <a:latin typeface="宋体" charset="0"/>
              </a:rPr>
              <a:t>前期物业服务合同及临时管理规约</a:t>
            </a:r>
            <a:r>
              <a:rPr lang="en-US" altLang="zh-CN" sz="1400">
                <a:solidFill>
                  <a:srgbClr val="000000"/>
                </a:solidFill>
                <a:latin typeface="宋体" charset="0"/>
              </a:rPr>
              <a:t>》</a:t>
            </a:r>
            <a:r>
              <a:rPr lang="zh-CN" altLang="en-US" sz="1400">
                <a:solidFill>
                  <a:srgbClr val="000000"/>
                </a:solidFill>
              </a:rPr>
              <a:t>，遵守</a:t>
            </a:r>
            <a:r>
              <a:rPr lang="en-US" altLang="zh-CN" sz="1400">
                <a:solidFill>
                  <a:srgbClr val="000000"/>
                </a:solidFill>
              </a:rPr>
              <a:t>《XX</a:t>
            </a:r>
            <a:r>
              <a:rPr lang="zh-CN" altLang="en-US" sz="1400">
                <a:solidFill>
                  <a:srgbClr val="000000"/>
                </a:solidFill>
              </a:rPr>
              <a:t>市物业管理条例</a:t>
            </a:r>
            <a:r>
              <a:rPr lang="en-US" altLang="zh-CN" sz="1400">
                <a:solidFill>
                  <a:srgbClr val="000000"/>
                </a:solidFill>
              </a:rPr>
              <a:t>》</a:t>
            </a:r>
            <a:r>
              <a:rPr lang="zh-CN" altLang="en-US" sz="1400">
                <a:solidFill>
                  <a:srgbClr val="000000"/>
                </a:solidFill>
              </a:rPr>
              <a:t>以及我国的有关法律法规，在接受物业管理服务的同时，有义务及时、足额交纳物业管理费，否则应交纳滞纳金并承担其他违约责任。</a:t>
            </a:r>
          </a:p>
          <a:p>
            <a:pPr indent="266700" algn="l" eaLnBrk="0" hangingPunct="0"/>
            <a:r>
              <a:rPr lang="zh-CN" altLang="en-US" sz="1400">
                <a:solidFill>
                  <a:srgbClr val="000000"/>
                </a:solidFill>
              </a:rPr>
              <a:t>本所委托人已经委托本所向贵方敦促交纳有关费用。</a:t>
            </a:r>
          </a:p>
          <a:p>
            <a:pPr indent="266700" algn="l" eaLnBrk="0" hangingPunct="0"/>
            <a:r>
              <a:rPr lang="zh-CN" altLang="en-US" sz="1400">
                <a:solidFill>
                  <a:srgbClr val="000000"/>
                </a:solidFill>
                <a:latin typeface="宋体" charset="0"/>
              </a:rPr>
              <a:t>本所特此函请阁下：</a:t>
            </a:r>
            <a:endParaRPr lang="zh-CN" altLang="en-US" sz="1400">
              <a:solidFill>
                <a:srgbClr val="000000"/>
              </a:solidFill>
            </a:endParaRPr>
          </a:p>
          <a:p>
            <a:pPr indent="266700" algn="l" eaLnBrk="0" hangingPunct="0"/>
            <a:r>
              <a:rPr lang="en-US" altLang="zh-CN" sz="1400">
                <a:solidFill>
                  <a:srgbClr val="000000"/>
                </a:solidFill>
                <a:latin typeface="宋体" charset="0"/>
              </a:rPr>
              <a:t>1</a:t>
            </a:r>
            <a:r>
              <a:rPr lang="zh-CN" altLang="en-US" sz="1400">
                <a:solidFill>
                  <a:srgbClr val="000000"/>
                </a:solidFill>
                <a:latin typeface="宋体" charset="0"/>
              </a:rPr>
              <a:t>．</a:t>
            </a:r>
            <a:r>
              <a:rPr lang="zh-CN" altLang="en-US" sz="1400">
                <a:solidFill>
                  <a:srgbClr val="000000"/>
                </a:solidFill>
              </a:rPr>
              <a:t>于</a:t>
            </a:r>
            <a:r>
              <a:rPr lang="en-US" altLang="zh-CN" sz="1400">
                <a:solidFill>
                  <a:srgbClr val="000000"/>
                </a:solidFill>
              </a:rPr>
              <a:t>2009</a:t>
            </a:r>
            <a:r>
              <a:rPr lang="zh-CN" altLang="en-US" sz="1400">
                <a:solidFill>
                  <a:srgbClr val="000000"/>
                </a:solidFill>
              </a:rPr>
              <a:t>年</a:t>
            </a:r>
            <a:r>
              <a:rPr lang="en-US" altLang="zh-CN" sz="1400">
                <a:solidFill>
                  <a:srgbClr val="000000"/>
                </a:solidFill>
              </a:rPr>
              <a:t>6</a:t>
            </a:r>
            <a:r>
              <a:rPr lang="zh-CN" altLang="en-US" sz="1400">
                <a:solidFill>
                  <a:srgbClr val="000000"/>
                </a:solidFill>
              </a:rPr>
              <a:t>月</a:t>
            </a:r>
            <a:r>
              <a:rPr lang="en-US" altLang="zh-CN" sz="1400">
                <a:solidFill>
                  <a:srgbClr val="000000"/>
                </a:solidFill>
              </a:rPr>
              <a:t>29</a:t>
            </a:r>
            <a:r>
              <a:rPr lang="zh-CN" altLang="en-US" sz="1400">
                <a:solidFill>
                  <a:srgbClr val="000000"/>
                </a:solidFill>
              </a:rPr>
              <a:t>日前至本所委托人之管理处结清以上费用；</a:t>
            </a:r>
          </a:p>
          <a:p>
            <a:pPr indent="266700" algn="l" eaLnBrk="0" hangingPunct="0"/>
            <a:r>
              <a:rPr lang="en-US" altLang="zh-CN" sz="1400">
                <a:solidFill>
                  <a:srgbClr val="000000"/>
                </a:solidFill>
              </a:rPr>
              <a:t>2</a:t>
            </a:r>
            <a:r>
              <a:rPr lang="zh-CN" altLang="en-US" sz="1400">
                <a:solidFill>
                  <a:srgbClr val="000000"/>
                </a:solidFill>
              </a:rPr>
              <a:t>．如果贵方未能在上述期限结清该等费用，本所委托人可能采取暂停物业服务之有关措施，且本所将根据本所委托人之要求，依法提起诉讼，届时，由贵方承担全部的法律后果。</a:t>
            </a:r>
          </a:p>
          <a:p>
            <a:pPr indent="266700" algn="l" eaLnBrk="0" hangingPunct="0"/>
            <a:r>
              <a:rPr lang="zh-CN" altLang="en-US" sz="1400">
                <a:solidFill>
                  <a:srgbClr val="000000"/>
                </a:solidFill>
                <a:latin typeface="宋体" charset="0"/>
              </a:rPr>
              <a:t>特致专函，敬希垂注！</a:t>
            </a:r>
            <a:endParaRPr lang="zh-CN" altLang="en-US" sz="1400">
              <a:solidFill>
                <a:srgbClr val="000000"/>
              </a:solidFill>
            </a:endParaRPr>
          </a:p>
          <a:p>
            <a:pPr indent="266700" algn="l" eaLnBrk="0" hangingPunct="0"/>
            <a:r>
              <a:rPr lang="zh-CN" altLang="en-US" sz="1400">
                <a:solidFill>
                  <a:srgbClr val="000000"/>
                </a:solidFill>
                <a:latin typeface="宋体" charset="0"/>
              </a:rPr>
              <a:t>                                   		                </a:t>
            </a:r>
            <a:r>
              <a:rPr lang="en-US" altLang="zh-CN" sz="1400" b="1">
                <a:solidFill>
                  <a:srgbClr val="000000"/>
                </a:solidFill>
                <a:latin typeface="宋体" charset="0"/>
              </a:rPr>
              <a:t>XX</a:t>
            </a:r>
            <a:r>
              <a:rPr lang="zh-CN" altLang="en-US" sz="1400" b="1">
                <a:solidFill>
                  <a:srgbClr val="000000"/>
                </a:solidFill>
                <a:latin typeface="宋体" charset="0"/>
              </a:rPr>
              <a:t>律师事务所</a:t>
            </a:r>
            <a:endParaRPr lang="zh-CN" altLang="en-US" sz="1400">
              <a:solidFill>
                <a:srgbClr val="000000"/>
              </a:solidFill>
            </a:endParaRPr>
          </a:p>
          <a:p>
            <a:pPr indent="266700" algn="l" eaLnBrk="0" hangingPunct="0"/>
            <a:r>
              <a:rPr lang="zh-CN" altLang="en-US" sz="1400" b="1">
                <a:solidFill>
                  <a:srgbClr val="000000"/>
                </a:solidFill>
                <a:latin typeface="宋体" charset="0"/>
              </a:rPr>
              <a:t>                                       	                律  师  </a:t>
            </a:r>
            <a:r>
              <a:rPr lang="en-US" altLang="zh-CN" sz="1400" b="1">
                <a:solidFill>
                  <a:srgbClr val="000000"/>
                </a:solidFill>
                <a:latin typeface="宋体" charset="0"/>
              </a:rPr>
              <a:t>***</a:t>
            </a:r>
            <a:r>
              <a:rPr lang="zh-CN" altLang="en-US" sz="1400" u="sng">
                <a:solidFill>
                  <a:srgbClr val="000000"/>
                </a:solidFill>
                <a:latin typeface="宋体" charset="0"/>
              </a:rPr>
              <a:t>      </a:t>
            </a:r>
            <a:endParaRPr lang="zh-CN" altLang="en-US" sz="1400">
              <a:solidFill>
                <a:srgbClr val="000000"/>
              </a:solidFill>
            </a:endParaRPr>
          </a:p>
          <a:p>
            <a:pPr indent="266700" algn="l" eaLnBrk="0" hangingPunct="0"/>
            <a:r>
              <a:rPr lang="zh-CN" altLang="en-US" sz="1400">
                <a:solidFill>
                  <a:srgbClr val="000000"/>
                </a:solidFill>
              </a:rPr>
              <a:t>                                                                                                                                 </a:t>
            </a:r>
            <a:r>
              <a:rPr lang="en-US" altLang="zh-CN" sz="1400">
                <a:solidFill>
                  <a:srgbClr val="000000"/>
                </a:solidFill>
              </a:rPr>
              <a:t>2009</a:t>
            </a:r>
            <a:r>
              <a:rPr lang="zh-CN" altLang="en-US" sz="1400">
                <a:solidFill>
                  <a:srgbClr val="000000"/>
                </a:solidFill>
              </a:rPr>
              <a:t>年</a:t>
            </a:r>
            <a:r>
              <a:rPr lang="en-US" altLang="zh-CN" sz="1400">
                <a:solidFill>
                  <a:srgbClr val="000000"/>
                </a:solidFill>
              </a:rPr>
              <a:t>06</a:t>
            </a:r>
            <a:r>
              <a:rPr lang="zh-CN" altLang="en-US" sz="1400">
                <a:solidFill>
                  <a:srgbClr val="000000"/>
                </a:solidFill>
              </a:rPr>
              <a:t>月</a:t>
            </a:r>
            <a:r>
              <a:rPr lang="en-US" altLang="zh-CN" sz="1400">
                <a:solidFill>
                  <a:srgbClr val="000000"/>
                </a:solidFill>
              </a:rPr>
              <a:t>18</a:t>
            </a:r>
            <a:r>
              <a:rPr lang="zh-CN" altLang="en-US" sz="1400">
                <a:solidFill>
                  <a:srgbClr val="000000"/>
                </a:solidFill>
              </a:rPr>
              <a:t>日</a:t>
            </a:r>
          </a:p>
        </p:txBody>
      </p:sp>
    </p:spTree>
    <p:extLst>
      <p:ext uri="{BB962C8B-B14F-4D97-AF65-F5344CB8AC3E}">
        <p14:creationId xmlns:p14="http://schemas.microsoft.com/office/powerpoint/2010/main" val="2986130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609600" y="1295400"/>
            <a:ext cx="8064500" cy="515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165048" bIns="165048" anchor="ctr">
            <a:spAutoFit/>
          </a:bodyPr>
          <a:lstStyle/>
          <a:p>
            <a:pPr marL="342900" indent="-342900" algn="l">
              <a:lnSpc>
                <a:spcPct val="140000"/>
              </a:lnSpc>
              <a:buFont typeface="Wingdings" charset="0"/>
              <a:buChar char="u"/>
              <a:tabLst>
                <a:tab pos="495300" algn="l"/>
              </a:tabLst>
            </a:pPr>
            <a:r>
              <a:rPr lang="en-US" altLang="zh-CN" sz="1600" b="1">
                <a:solidFill>
                  <a:srgbClr val="0070C0"/>
                </a:solidFill>
              </a:rPr>
              <a:t> XX</a:t>
            </a:r>
            <a:r>
              <a:rPr lang="zh-CN" altLang="en-US" sz="1600" b="1">
                <a:solidFill>
                  <a:srgbClr val="0070C0"/>
                </a:solidFill>
              </a:rPr>
              <a:t>老师，小</a:t>
            </a:r>
            <a:r>
              <a:rPr lang="en-US" altLang="zh-CN" sz="1600" b="1">
                <a:solidFill>
                  <a:srgbClr val="0070C0"/>
                </a:solidFill>
              </a:rPr>
              <a:t>X</a:t>
            </a:r>
            <a:r>
              <a:rPr lang="zh-CN" altLang="en-US" sz="1600" b="1">
                <a:solidFill>
                  <a:srgbClr val="0070C0"/>
                </a:solidFill>
              </a:rPr>
              <a:t>和你沟通这么久，也是想解决这个问题，我一直认为能通过沟通解决</a:t>
            </a:r>
          </a:p>
          <a:p>
            <a:pPr marL="342900" indent="-342900" algn="l">
              <a:lnSpc>
                <a:spcPct val="140000"/>
              </a:lnSpc>
              <a:tabLst>
                <a:tab pos="495300" algn="l"/>
              </a:tabLst>
            </a:pPr>
            <a:r>
              <a:rPr lang="zh-CN" altLang="en-US" sz="1600" b="1">
                <a:solidFill>
                  <a:srgbClr val="0070C0"/>
                </a:solidFill>
              </a:rPr>
              <a:t>       的，那是最好的，小</a:t>
            </a:r>
            <a:r>
              <a:rPr lang="en-US" altLang="zh-CN" sz="1600" b="1">
                <a:solidFill>
                  <a:srgbClr val="0070C0"/>
                </a:solidFill>
              </a:rPr>
              <a:t>X</a:t>
            </a:r>
            <a:r>
              <a:rPr lang="zh-CN" altLang="en-US" sz="1600" b="1">
                <a:solidFill>
                  <a:srgbClr val="0070C0"/>
                </a:solidFill>
              </a:rPr>
              <a:t>也不希望你和公司闹僵呀，那对双方都没好处，是吧。但是话又说回来公司作为一个企业而言，它肯定有它的制度和利益在，毕竟它要养活好几千人不是，你觉得呢</a:t>
            </a:r>
            <a:r>
              <a:rPr lang="en-US" altLang="zh-CN" sz="1600" b="1">
                <a:solidFill>
                  <a:srgbClr val="0070C0"/>
                </a:solidFill>
              </a:rPr>
              <a:t>……</a:t>
            </a:r>
          </a:p>
          <a:p>
            <a:pPr marL="342900" indent="-342900" algn="l">
              <a:lnSpc>
                <a:spcPct val="140000"/>
              </a:lnSpc>
              <a:tabLst>
                <a:tab pos="495300" algn="l"/>
              </a:tabLst>
            </a:pPr>
            <a:r>
              <a:rPr lang="en-US" altLang="zh-CN" sz="1600" b="1">
                <a:solidFill>
                  <a:srgbClr val="0070C0"/>
                </a:solidFill>
              </a:rPr>
              <a:t>     </a:t>
            </a:r>
            <a:r>
              <a:rPr lang="zh-CN" altLang="en-US" sz="1600" b="1">
                <a:solidFill>
                  <a:srgbClr val="0070C0"/>
                </a:solidFill>
              </a:rPr>
              <a:t>（用意：和业主统一战线，减轻业主对经办人的敌意以保证说服力）</a:t>
            </a:r>
          </a:p>
          <a:p>
            <a:pPr marL="342900" indent="-342900" algn="l">
              <a:lnSpc>
                <a:spcPct val="140000"/>
              </a:lnSpc>
              <a:tabLst>
                <a:tab pos="495300" algn="l"/>
              </a:tabLst>
            </a:pPr>
            <a:endParaRPr lang="zh-CN" altLang="en-US" sz="1600" b="1">
              <a:solidFill>
                <a:srgbClr val="0070C0"/>
              </a:solidFill>
            </a:endParaRPr>
          </a:p>
          <a:p>
            <a:pPr marL="342900" indent="-342900" algn="l">
              <a:lnSpc>
                <a:spcPct val="140000"/>
              </a:lnSpc>
              <a:buFont typeface="Wingdings" charset="0"/>
              <a:buChar char="u"/>
              <a:tabLst>
                <a:tab pos="495300" algn="l"/>
              </a:tabLst>
            </a:pPr>
            <a:r>
              <a:rPr lang="zh-CN" altLang="en-US" sz="1600" b="1">
                <a:solidFill>
                  <a:srgbClr val="0070C0"/>
                </a:solidFill>
              </a:rPr>
              <a:t>  </a:t>
            </a:r>
            <a:r>
              <a:rPr lang="en-US" altLang="zh-CN" sz="1600" b="1">
                <a:solidFill>
                  <a:srgbClr val="0070C0"/>
                </a:solidFill>
              </a:rPr>
              <a:t>XX</a:t>
            </a:r>
            <a:r>
              <a:rPr lang="zh-CN" altLang="en-US" sz="1600" b="1">
                <a:solidFill>
                  <a:srgbClr val="0070C0"/>
                </a:solidFill>
              </a:rPr>
              <a:t>老师，我觉得你还是来交老好些，你想，难道你交了我就不管你了么，肯定不可能嘛，你的问题，我还不是要帮你解决，但是你不交，最后公司没有办法还不是只有采取正常法律手段来维权，何必呢</a:t>
            </a:r>
          </a:p>
          <a:p>
            <a:pPr marL="342900" indent="-342900" algn="l">
              <a:lnSpc>
                <a:spcPct val="140000"/>
              </a:lnSpc>
              <a:tabLst>
                <a:tab pos="495300" algn="l"/>
              </a:tabLst>
            </a:pPr>
            <a:r>
              <a:rPr lang="zh-CN" altLang="en-US" sz="1600" b="1">
                <a:solidFill>
                  <a:srgbClr val="0070C0"/>
                </a:solidFill>
              </a:rPr>
              <a:t>      （用意：潜台词告诉他，不要以为拿他没办法，在法律上他是站不住脚的）</a:t>
            </a:r>
          </a:p>
          <a:p>
            <a:pPr marL="342900" indent="-342900" algn="l">
              <a:lnSpc>
                <a:spcPct val="140000"/>
              </a:lnSpc>
              <a:tabLst>
                <a:tab pos="495300" algn="l"/>
              </a:tabLst>
            </a:pPr>
            <a:endParaRPr lang="zh-CN" altLang="en-US" sz="1600" b="1">
              <a:solidFill>
                <a:srgbClr val="0070C0"/>
              </a:solidFill>
            </a:endParaRPr>
          </a:p>
          <a:p>
            <a:pPr marL="342900" indent="-342900" algn="l">
              <a:lnSpc>
                <a:spcPct val="140000"/>
              </a:lnSpc>
              <a:buFont typeface="Wingdings" charset="0"/>
              <a:buChar char="u"/>
              <a:tabLst>
                <a:tab pos="495300" algn="l"/>
              </a:tabLst>
            </a:pPr>
            <a:r>
              <a:rPr lang="zh-CN" altLang="en-US" sz="1600" b="1">
                <a:solidFill>
                  <a:srgbClr val="0070C0"/>
                </a:solidFill>
              </a:rPr>
              <a:t>  要不这样，</a:t>
            </a:r>
            <a:r>
              <a:rPr lang="en-US" altLang="zh-CN" sz="1600" b="1">
                <a:solidFill>
                  <a:srgbClr val="0070C0"/>
                </a:solidFill>
              </a:rPr>
              <a:t>XX</a:t>
            </a:r>
            <a:r>
              <a:rPr lang="zh-CN" altLang="en-US" sz="1600" b="1">
                <a:solidFill>
                  <a:srgbClr val="0070C0"/>
                </a:solidFill>
              </a:rPr>
              <a:t>老师，小</a:t>
            </a:r>
            <a:r>
              <a:rPr lang="en-US" altLang="zh-CN" sz="1600" b="1">
                <a:solidFill>
                  <a:srgbClr val="0070C0"/>
                </a:solidFill>
              </a:rPr>
              <a:t>X</a:t>
            </a:r>
            <a:r>
              <a:rPr lang="zh-CN" altLang="en-US" sz="1600" b="1">
                <a:solidFill>
                  <a:srgbClr val="0070C0"/>
                </a:solidFill>
              </a:rPr>
              <a:t>帮你想想办法，看能不能向公司申请滞纳金的减免，在小</a:t>
            </a:r>
          </a:p>
          <a:p>
            <a:pPr marL="342900" indent="-342900" algn="l">
              <a:lnSpc>
                <a:spcPct val="140000"/>
              </a:lnSpc>
              <a:tabLst>
                <a:tab pos="495300" algn="l"/>
              </a:tabLst>
            </a:pPr>
            <a:r>
              <a:rPr lang="zh-CN" altLang="en-US" sz="1600" b="1">
                <a:solidFill>
                  <a:srgbClr val="0070C0"/>
                </a:solidFill>
              </a:rPr>
              <a:t>        </a:t>
            </a:r>
            <a:r>
              <a:rPr lang="en-US" altLang="zh-CN" sz="1600" b="1">
                <a:solidFill>
                  <a:srgbClr val="0070C0"/>
                </a:solidFill>
              </a:rPr>
              <a:t>X</a:t>
            </a:r>
            <a:r>
              <a:rPr lang="zh-CN" altLang="en-US" sz="1600" b="1">
                <a:solidFill>
                  <a:srgbClr val="0070C0"/>
                </a:solidFill>
              </a:rPr>
              <a:t>能力范围内的，我肯定会帮你争取</a:t>
            </a:r>
          </a:p>
          <a:p>
            <a:pPr marL="342900" indent="-342900" algn="l">
              <a:lnSpc>
                <a:spcPct val="140000"/>
              </a:lnSpc>
              <a:tabLst>
                <a:tab pos="495300" algn="l"/>
              </a:tabLst>
            </a:pPr>
            <a:r>
              <a:rPr lang="zh-CN" altLang="en-US" sz="1600" b="1">
                <a:solidFill>
                  <a:srgbClr val="0070C0"/>
                </a:solidFill>
              </a:rPr>
              <a:t>      （用意：对于处在交与不交边缘的客户，给与小利推动其缴纳）</a:t>
            </a:r>
          </a:p>
        </p:txBody>
      </p:sp>
      <p:sp>
        <p:nvSpPr>
          <p:cNvPr id="60419" name="矩形 3"/>
          <p:cNvSpPr>
            <a:spLocks noChangeArrowheads="1"/>
          </p:cNvSpPr>
          <p:nvPr/>
        </p:nvSpPr>
        <p:spPr bwMode="auto">
          <a:xfrm>
            <a:off x="457200" y="762000"/>
            <a:ext cx="1576388"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42900" indent="-342900" algn="l">
              <a:lnSpc>
                <a:spcPct val="150000"/>
              </a:lnSpc>
            </a:pPr>
            <a:r>
              <a:rPr lang="en-US" altLang="zh-CN" sz="2400" b="1">
                <a:solidFill>
                  <a:srgbClr val="C00000"/>
                </a:solidFill>
                <a:ea typeface="隶书" charset="0"/>
                <a:cs typeface="隶书" charset="0"/>
              </a:rPr>
              <a:t>3</a:t>
            </a:r>
            <a:r>
              <a:rPr lang="zh-CN" altLang="en-US" sz="2400" b="1">
                <a:solidFill>
                  <a:srgbClr val="C00000"/>
                </a:solidFill>
                <a:ea typeface="隶书" charset="0"/>
                <a:cs typeface="隶书" charset="0"/>
              </a:rPr>
              <a:t>、话术：</a:t>
            </a:r>
          </a:p>
        </p:txBody>
      </p:sp>
    </p:spTree>
    <p:extLst>
      <p:ext uri="{BB962C8B-B14F-4D97-AF65-F5344CB8AC3E}">
        <p14:creationId xmlns:p14="http://schemas.microsoft.com/office/powerpoint/2010/main" val="3548401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09600" y="990600"/>
            <a:ext cx="813752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133350" algn="l">
              <a:lnSpc>
                <a:spcPct val="150000"/>
              </a:lnSpc>
              <a:buFont typeface="Wingdings" charset="0"/>
              <a:buChar char="Ø"/>
              <a:tabLst>
                <a:tab pos="228600" algn="l"/>
              </a:tabLst>
            </a:pPr>
            <a:r>
              <a:rPr lang="en-US" altLang="zh-CN" sz="1600"/>
              <a:t> </a:t>
            </a:r>
            <a:r>
              <a:rPr lang="en-US" altLang="zh-CN" sz="1600" b="1">
                <a:solidFill>
                  <a:srgbClr val="0070C0"/>
                </a:solidFill>
              </a:rPr>
              <a:t>XX</a:t>
            </a:r>
            <a:r>
              <a:rPr lang="zh-CN" altLang="en-US" sz="1600" b="1">
                <a:solidFill>
                  <a:srgbClr val="0070C0"/>
                </a:solidFill>
              </a:rPr>
              <a:t>老师，我听说最近公司在拟一批律师函，针对一些长期欠费的客户要采取法律行动</a:t>
            </a:r>
          </a:p>
          <a:p>
            <a:pPr indent="133350" algn="l">
              <a:lnSpc>
                <a:spcPct val="150000"/>
              </a:lnSpc>
              <a:tabLst>
                <a:tab pos="228600" algn="l"/>
              </a:tabLst>
            </a:pPr>
            <a:r>
              <a:rPr lang="zh-CN" altLang="en-US" sz="1600" b="1">
                <a:solidFill>
                  <a:srgbClr val="0070C0"/>
                </a:solidFill>
              </a:rPr>
              <a:t> 了，估计就是这几天就会发出，好像里边有你，我先悄悄给你说一声，让你也好有所</a:t>
            </a:r>
            <a:endParaRPr lang="en-US" altLang="zh-CN" sz="1600" b="1">
              <a:solidFill>
                <a:srgbClr val="0070C0"/>
              </a:solidFill>
            </a:endParaRPr>
          </a:p>
          <a:p>
            <a:pPr indent="133350" algn="l">
              <a:lnSpc>
                <a:spcPct val="150000"/>
              </a:lnSpc>
              <a:tabLst>
                <a:tab pos="228600" algn="l"/>
              </a:tabLst>
            </a:pPr>
            <a:r>
              <a:rPr lang="zh-CN" altLang="en-US" sz="1600" b="1">
                <a:solidFill>
                  <a:srgbClr val="0070C0"/>
                </a:solidFill>
              </a:rPr>
              <a:t>准备</a:t>
            </a:r>
            <a:r>
              <a:rPr lang="en-US" altLang="zh-CN" sz="1600" b="1">
                <a:solidFill>
                  <a:srgbClr val="0070C0"/>
                </a:solidFill>
              </a:rPr>
              <a:t>…</a:t>
            </a:r>
            <a:r>
              <a:rPr lang="zh-CN" altLang="en-US" sz="1600" b="1">
                <a:solidFill>
                  <a:srgbClr val="0070C0"/>
                </a:solidFill>
              </a:rPr>
              <a:t>千万不要透露是我告诉你的哟，要不我会很难办的</a:t>
            </a:r>
            <a:r>
              <a:rPr lang="en-US" altLang="zh-CN" sz="1600" b="1">
                <a:solidFill>
                  <a:srgbClr val="0070C0"/>
                </a:solidFill>
              </a:rPr>
              <a:t>….</a:t>
            </a:r>
            <a:r>
              <a:rPr lang="zh-CN" altLang="en-US" sz="1600" b="1">
                <a:solidFill>
                  <a:srgbClr val="0070C0"/>
                </a:solidFill>
              </a:rPr>
              <a:t>我建议你最好最近赶快来</a:t>
            </a:r>
            <a:endParaRPr lang="en-US" altLang="zh-CN" sz="1600" b="1">
              <a:solidFill>
                <a:srgbClr val="0070C0"/>
              </a:solidFill>
            </a:endParaRPr>
          </a:p>
          <a:p>
            <a:pPr indent="133350" algn="l">
              <a:lnSpc>
                <a:spcPct val="150000"/>
              </a:lnSpc>
              <a:tabLst>
                <a:tab pos="228600" algn="l"/>
              </a:tabLst>
            </a:pPr>
            <a:r>
              <a:rPr lang="zh-CN" altLang="en-US" sz="1600" b="1">
                <a:solidFill>
                  <a:srgbClr val="0070C0"/>
                </a:solidFill>
              </a:rPr>
              <a:t>交了，避免撞到枪口上，抓个典型，多不划算</a:t>
            </a:r>
            <a:r>
              <a:rPr lang="en-US" altLang="zh-CN" sz="1600" b="1">
                <a:solidFill>
                  <a:srgbClr val="0070C0"/>
                </a:solidFill>
              </a:rPr>
              <a:t>… </a:t>
            </a:r>
          </a:p>
          <a:p>
            <a:pPr indent="133350" algn="l">
              <a:lnSpc>
                <a:spcPct val="150000"/>
              </a:lnSpc>
              <a:tabLst>
                <a:tab pos="228600" algn="l"/>
              </a:tabLst>
            </a:pPr>
            <a:r>
              <a:rPr lang="en-US" altLang="zh-CN" sz="1600" b="1">
                <a:solidFill>
                  <a:srgbClr val="0070C0"/>
                </a:solidFill>
              </a:rPr>
              <a:t> </a:t>
            </a:r>
            <a:r>
              <a:rPr lang="zh-CN" altLang="en-US" sz="1600" b="1">
                <a:solidFill>
                  <a:srgbClr val="0070C0"/>
                </a:solidFill>
              </a:rPr>
              <a:t>（用意：探其口风、拉拢战线、劝其来交）</a:t>
            </a:r>
          </a:p>
          <a:p>
            <a:pPr indent="133350" algn="l">
              <a:lnSpc>
                <a:spcPct val="150000"/>
              </a:lnSpc>
              <a:buFontTx/>
              <a:buChar char="•"/>
              <a:tabLst>
                <a:tab pos="228600" algn="l"/>
              </a:tabLst>
            </a:pPr>
            <a:endParaRPr lang="zh-CN" altLang="en-US" sz="1600" b="1">
              <a:solidFill>
                <a:srgbClr val="0070C0"/>
              </a:solidFill>
            </a:endParaRPr>
          </a:p>
        </p:txBody>
      </p:sp>
    </p:spTree>
    <p:extLst>
      <p:ext uri="{BB962C8B-B14F-4D97-AF65-F5344CB8AC3E}">
        <p14:creationId xmlns:p14="http://schemas.microsoft.com/office/powerpoint/2010/main" val="1217950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ChangeArrowheads="1"/>
          </p:cNvSpPr>
          <p:nvPr/>
        </p:nvSpPr>
        <p:spPr bwMode="auto">
          <a:xfrm>
            <a:off x="533400" y="1447800"/>
            <a:ext cx="7848600"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lnSpc>
                <a:spcPct val="150000"/>
              </a:lnSpc>
            </a:pPr>
            <a:r>
              <a:rPr lang="en-US" altLang="zh-CN" sz="1600" b="1">
                <a:solidFill>
                  <a:srgbClr val="0070C0"/>
                </a:solidFill>
              </a:rPr>
              <a:t>       XX</a:t>
            </a:r>
            <a:r>
              <a:rPr lang="zh-CN" altLang="en-US" sz="1600" b="1">
                <a:solidFill>
                  <a:srgbClr val="0070C0"/>
                </a:solidFill>
              </a:rPr>
              <a:t>小区业主张老师，以物业久未出租为由，长期恶意欠费，由于人在国外无法联系，在所有催费手段均无效后，发出律师函。律师函发出后第</a:t>
            </a:r>
            <a:r>
              <a:rPr lang="en-US" altLang="zh-CN" sz="1600" b="1">
                <a:solidFill>
                  <a:srgbClr val="0070C0"/>
                </a:solidFill>
              </a:rPr>
              <a:t>8</a:t>
            </a:r>
            <a:r>
              <a:rPr lang="zh-CN" altLang="en-US" sz="1600" b="1">
                <a:solidFill>
                  <a:srgbClr val="0070C0"/>
                </a:solidFill>
              </a:rPr>
              <a:t>天，张老师主动打来电话。电话中张老师异常愤慨，认为久未出租物业有责任，且不应该走到法律这一步。我方人员沟通如下：“张老师，你先别急，我知道公司最近好像是发了一批律师函，里边好像是有你。</a:t>
            </a:r>
            <a:r>
              <a:rPr lang="zh-CN" altLang="en-US" sz="1600" b="1" i="1">
                <a:solidFill>
                  <a:srgbClr val="0070C0"/>
                </a:solidFill>
              </a:rPr>
              <a:t>（告诉她这是公司行，为拉拢战线，平息其怒火，以便下面的沟通），</a:t>
            </a:r>
            <a:r>
              <a:rPr lang="zh-CN" altLang="en-US" sz="1600" b="1">
                <a:solidFill>
                  <a:srgbClr val="0070C0"/>
                </a:solidFill>
              </a:rPr>
              <a:t>我知道你因为身居国外，回来一次却是不容易，因此才会欠费，但是公司毕竟也有他的压力在，好几千人等着吃饭，相信你也能理解是吧。公司在拟定名单时只会考虑欠费的长短，所以才有你的。</a:t>
            </a:r>
            <a:r>
              <a:rPr lang="zh-CN" altLang="en-US" sz="1600" b="1" i="1">
                <a:solidFill>
                  <a:srgbClr val="0070C0"/>
                </a:solidFill>
              </a:rPr>
              <a:t>（给其台阶下，虽然明知其是恶意欠费）</a:t>
            </a:r>
            <a:r>
              <a:rPr lang="zh-CN" altLang="en-US" sz="1600" b="1">
                <a:solidFill>
                  <a:srgbClr val="0070C0"/>
                </a:solidFill>
              </a:rPr>
              <a:t>要不这样，张老师，你看你能不能在明天内把这个欠费给补上，我这边向公司申请将你从正式起诉的名单里删除。</a:t>
            </a:r>
            <a:r>
              <a:rPr lang="zh-CN" altLang="en-US" sz="1600" b="1" i="1">
                <a:solidFill>
                  <a:srgbClr val="0070C0"/>
                </a:solidFill>
              </a:rPr>
              <a:t>（限定缴纳时间，暗示她如果不交，就会是正式起诉，发律师函并非只是吓吓她而已）</a:t>
            </a:r>
            <a:r>
              <a:rPr lang="en-US" altLang="zh-CN" sz="1600" b="1">
                <a:solidFill>
                  <a:srgbClr val="0070C0"/>
                </a:solidFill>
              </a:rPr>
              <a:t>……”</a:t>
            </a:r>
            <a:r>
              <a:rPr lang="zh-CN" altLang="en-US" sz="1600" b="1">
                <a:solidFill>
                  <a:srgbClr val="0070C0"/>
                </a:solidFill>
              </a:rPr>
              <a:t>经过沟通，最终客户在当天便让其亲戚前来所有费用。</a:t>
            </a:r>
          </a:p>
        </p:txBody>
      </p:sp>
      <p:sp>
        <p:nvSpPr>
          <p:cNvPr id="62467" name="矩形 3"/>
          <p:cNvSpPr>
            <a:spLocks noChangeArrowheads="1"/>
          </p:cNvSpPr>
          <p:nvPr/>
        </p:nvSpPr>
        <p:spPr bwMode="auto">
          <a:xfrm>
            <a:off x="381000" y="838200"/>
            <a:ext cx="1576388"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42900" indent="-342900" algn="l">
              <a:lnSpc>
                <a:spcPct val="150000"/>
              </a:lnSpc>
            </a:pPr>
            <a:r>
              <a:rPr lang="en-US" altLang="zh-CN" sz="2400" b="1">
                <a:solidFill>
                  <a:srgbClr val="C00000"/>
                </a:solidFill>
                <a:ea typeface="隶书" charset="0"/>
                <a:cs typeface="隶书" charset="0"/>
              </a:rPr>
              <a:t>4</a:t>
            </a:r>
            <a:r>
              <a:rPr lang="zh-CN" altLang="en-US" sz="2400" b="1">
                <a:solidFill>
                  <a:srgbClr val="C00000"/>
                </a:solidFill>
                <a:ea typeface="隶书" charset="0"/>
                <a:cs typeface="隶书" charset="0"/>
              </a:rPr>
              <a:t>、案例：</a:t>
            </a:r>
          </a:p>
        </p:txBody>
      </p:sp>
    </p:spTree>
    <p:extLst>
      <p:ext uri="{BB962C8B-B14F-4D97-AF65-F5344CB8AC3E}">
        <p14:creationId xmlns:p14="http://schemas.microsoft.com/office/powerpoint/2010/main" val="1773938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1"/>
          <p:cNvSpPr>
            <a:spLocks noChangeArrowheads="1"/>
          </p:cNvSpPr>
          <p:nvPr/>
        </p:nvSpPr>
        <p:spPr bwMode="auto">
          <a:xfrm>
            <a:off x="0" y="228600"/>
            <a:ext cx="21669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r>
              <a:rPr lang="zh-CN" altLang="en-US" sz="2800" b="1">
                <a:solidFill>
                  <a:srgbClr val="FFC000"/>
                </a:solidFill>
                <a:ea typeface="隶书" charset="0"/>
                <a:cs typeface="隶书" charset="0"/>
              </a:rPr>
              <a:t>第十招  歪招</a:t>
            </a:r>
            <a:endParaRPr lang="zh-CN" altLang="en-US" sz="2800"/>
          </a:p>
        </p:txBody>
      </p:sp>
      <p:sp>
        <p:nvSpPr>
          <p:cNvPr id="63491" name="Rectangle 1"/>
          <p:cNvSpPr>
            <a:spLocks noChangeArrowheads="1"/>
          </p:cNvSpPr>
          <p:nvPr/>
        </p:nvSpPr>
        <p:spPr bwMode="auto">
          <a:xfrm>
            <a:off x="457200" y="1295400"/>
            <a:ext cx="8001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355600" algn="l" eaLnBrk="0" hangingPunct="0"/>
            <a:r>
              <a:rPr lang="zh-CN" sz="1600" b="1">
                <a:solidFill>
                  <a:srgbClr val="0070C0"/>
                </a:solidFill>
                <a:latin typeface="黑体" charset="0"/>
                <a:ea typeface="黑体" charset="0"/>
                <a:cs typeface="黑体" charset="0"/>
              </a:rPr>
              <a:t>《</a:t>
            </a:r>
            <a:r>
              <a:rPr lang="zh-CN" altLang="en-US" sz="1600" b="1">
                <a:solidFill>
                  <a:srgbClr val="0070C0"/>
                </a:solidFill>
                <a:latin typeface="黑体" charset="0"/>
                <a:ea typeface="黑体" charset="0"/>
                <a:cs typeface="黑体" charset="0"/>
              </a:rPr>
              <a:t>孙子兵法势篇</a:t>
            </a:r>
            <a:r>
              <a:rPr lang="zh-CN" sz="1600" b="1">
                <a:solidFill>
                  <a:srgbClr val="0070C0"/>
                </a:solidFill>
                <a:latin typeface="黑体" charset="0"/>
                <a:ea typeface="黑体" charset="0"/>
                <a:cs typeface="黑体" charset="0"/>
              </a:rPr>
              <a:t>》</a:t>
            </a:r>
            <a:r>
              <a:rPr lang="zh-CN" altLang="en-US" sz="1600" b="1">
                <a:solidFill>
                  <a:srgbClr val="0070C0"/>
                </a:solidFill>
                <a:latin typeface="黑体" charset="0"/>
                <a:ea typeface="黑体" charset="0"/>
                <a:cs typeface="黑体" charset="0"/>
              </a:rPr>
              <a:t>曰：“凡战者，以正合，以奇胜。故善出奇者，无穷如天地，不竭如江海。终而复始，日月是也死而复生，四时是也。声不过五，五声之变，不可胜听也；色不过五，五色之变，不可胜观也；味不过五，五味之变，不可胜尝也；战势不过奇正，奇正之变，不可胜穷也。奇正相生，如循环之无端，孰能穷之！”</a:t>
            </a:r>
            <a:endParaRPr lang="en-US" altLang="zh-CN" sz="1600" b="1">
              <a:solidFill>
                <a:srgbClr val="0070C0"/>
              </a:solidFill>
              <a:latin typeface="黑体" charset="0"/>
              <a:ea typeface="黑体" charset="0"/>
              <a:cs typeface="黑体" charset="0"/>
            </a:endParaRPr>
          </a:p>
          <a:p>
            <a:pPr indent="355600" algn="l" eaLnBrk="0" hangingPunct="0"/>
            <a:endParaRPr lang="en-US" altLang="zh-CN" sz="1600" b="1">
              <a:solidFill>
                <a:srgbClr val="0070C0"/>
              </a:solidFill>
              <a:latin typeface="黑体" charset="0"/>
              <a:ea typeface="黑体" charset="0"/>
              <a:cs typeface="黑体" charset="0"/>
            </a:endParaRPr>
          </a:p>
        </p:txBody>
      </p:sp>
      <p:sp>
        <p:nvSpPr>
          <p:cNvPr id="4" name="TextBox 3"/>
          <p:cNvSpPr txBox="1"/>
          <p:nvPr/>
        </p:nvSpPr>
        <p:spPr>
          <a:xfrm>
            <a:off x="533400" y="3200400"/>
            <a:ext cx="7848600" cy="1077913"/>
          </a:xfrm>
          <a:prstGeom prst="rect">
            <a:avLst/>
          </a:prstGeom>
          <a:noFill/>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r>
              <a:rPr lang="zh-CN" altLang="en-US" sz="1600" b="1">
                <a:solidFill>
                  <a:srgbClr val="FF0000"/>
                </a:solidFill>
                <a:latin typeface="黑体" charset="0"/>
                <a:ea typeface="黑体" charset="0"/>
                <a:cs typeface="黑体" charset="0"/>
              </a:rPr>
              <a:t>忌记：</a:t>
            </a:r>
            <a:endParaRPr lang="en-US" altLang="zh-CN" sz="1600" b="1">
              <a:solidFill>
                <a:srgbClr val="FF0000"/>
              </a:solidFill>
              <a:latin typeface="黑体" charset="0"/>
              <a:ea typeface="黑体" charset="0"/>
              <a:cs typeface="黑体" charset="0"/>
            </a:endParaRPr>
          </a:p>
          <a:p>
            <a:pPr algn="l" eaLnBrk="1" hangingPunct="1"/>
            <a:r>
              <a:rPr lang="en-US" altLang="zh-CN" sz="1600" b="1">
                <a:solidFill>
                  <a:srgbClr val="FF0000"/>
                </a:solidFill>
                <a:latin typeface="黑体" charset="0"/>
                <a:ea typeface="黑体" charset="0"/>
                <a:cs typeface="黑体" charset="0"/>
              </a:rPr>
              <a:t>1</a:t>
            </a:r>
            <a:r>
              <a:rPr lang="zh-CN" altLang="en-US" sz="1600" b="1">
                <a:solidFill>
                  <a:srgbClr val="FF0000"/>
                </a:solidFill>
                <a:latin typeface="黑体" charset="0"/>
                <a:ea typeface="黑体" charset="0"/>
                <a:cs typeface="黑体" charset="0"/>
              </a:rPr>
              <a:t>、只针对极少数死硬分子，不要惹众怒；</a:t>
            </a:r>
            <a:endParaRPr lang="en-US" altLang="zh-CN" sz="1600" b="1">
              <a:solidFill>
                <a:srgbClr val="FF0000"/>
              </a:solidFill>
              <a:latin typeface="黑体" charset="0"/>
              <a:ea typeface="黑体" charset="0"/>
              <a:cs typeface="黑体" charset="0"/>
            </a:endParaRPr>
          </a:p>
          <a:p>
            <a:pPr algn="l" eaLnBrk="1" hangingPunct="1"/>
            <a:r>
              <a:rPr lang="en-US" altLang="zh-CN" sz="1600" b="1">
                <a:solidFill>
                  <a:srgbClr val="FF0000"/>
                </a:solidFill>
                <a:latin typeface="黑体" charset="0"/>
                <a:ea typeface="黑体" charset="0"/>
                <a:cs typeface="黑体" charset="0"/>
              </a:rPr>
              <a:t>2</a:t>
            </a:r>
            <a:r>
              <a:rPr lang="zh-CN" altLang="en-US" sz="1600" b="1">
                <a:solidFill>
                  <a:srgbClr val="FF0000"/>
                </a:solidFill>
                <a:latin typeface="黑体" charset="0"/>
                <a:ea typeface="黑体" charset="0"/>
                <a:cs typeface="黑体" charset="0"/>
              </a:rPr>
              <a:t>、手段要隐蔽，要让其明白怎么回事，但又抓不到把柄；</a:t>
            </a:r>
            <a:endParaRPr lang="en-US" altLang="zh-CN" sz="1600" b="1">
              <a:solidFill>
                <a:srgbClr val="FF0000"/>
              </a:solidFill>
              <a:latin typeface="黑体" charset="0"/>
              <a:ea typeface="黑体" charset="0"/>
              <a:cs typeface="黑体" charset="0"/>
            </a:endParaRPr>
          </a:p>
          <a:p>
            <a:pPr algn="l" eaLnBrk="1" hangingPunct="1"/>
            <a:r>
              <a:rPr lang="en-US" altLang="zh-CN" sz="1600" b="1">
                <a:solidFill>
                  <a:srgbClr val="FF0000"/>
                </a:solidFill>
                <a:latin typeface="黑体" charset="0"/>
                <a:ea typeface="黑体" charset="0"/>
                <a:cs typeface="黑体" charset="0"/>
              </a:rPr>
              <a:t>3</a:t>
            </a:r>
            <a:r>
              <a:rPr lang="zh-CN" altLang="en-US" sz="1600" b="1">
                <a:solidFill>
                  <a:srgbClr val="FF0000"/>
                </a:solidFill>
                <a:latin typeface="黑体" charset="0"/>
                <a:ea typeface="黑体" charset="0"/>
                <a:cs typeface="黑体" charset="0"/>
              </a:rPr>
              <a:t>、同一种手段不要在同一时期反复使用。</a:t>
            </a:r>
          </a:p>
        </p:txBody>
      </p:sp>
      <p:sp>
        <p:nvSpPr>
          <p:cNvPr id="63493" name="爆炸形 2 4"/>
          <p:cNvSpPr>
            <a:spLocks noChangeArrowheads="1"/>
          </p:cNvSpPr>
          <p:nvPr/>
        </p:nvSpPr>
        <p:spPr bwMode="auto">
          <a:xfrm>
            <a:off x="6553200" y="4267200"/>
            <a:ext cx="1905000" cy="2057400"/>
          </a:xfrm>
          <a:prstGeom prst="irregularSeal2">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r>
              <a:rPr lang="zh-CN" altLang="en-US" sz="2800" b="1">
                <a:latin typeface="黑体" charset="0"/>
                <a:ea typeface="黑体" charset="0"/>
                <a:cs typeface="黑体" charset="0"/>
              </a:rPr>
              <a:t>慎用</a:t>
            </a:r>
          </a:p>
        </p:txBody>
      </p:sp>
    </p:spTree>
    <p:extLst>
      <p:ext uri="{BB962C8B-B14F-4D97-AF65-F5344CB8AC3E}">
        <p14:creationId xmlns:p14="http://schemas.microsoft.com/office/powerpoint/2010/main" val="904344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77"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57788"/>
            <a:ext cx="91440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4515" name="Group 79"/>
          <p:cNvGrpSpPr>
            <a:grpSpLocks/>
          </p:cNvGrpSpPr>
          <p:nvPr/>
        </p:nvGrpSpPr>
        <p:grpSpPr bwMode="auto">
          <a:xfrm>
            <a:off x="5724525" y="1679575"/>
            <a:ext cx="2592388" cy="4024313"/>
            <a:chOff x="3424" y="527"/>
            <a:chExt cx="1633" cy="2535"/>
          </a:xfrm>
        </p:grpSpPr>
        <p:sp>
          <p:nvSpPr>
            <p:cNvPr id="64548" name="AutoShape 47"/>
            <p:cNvSpPr>
              <a:spLocks noChangeArrowheads="1"/>
            </p:cNvSpPr>
            <p:nvPr/>
          </p:nvSpPr>
          <p:spPr bwMode="auto">
            <a:xfrm>
              <a:off x="3424" y="527"/>
              <a:ext cx="1633" cy="182"/>
            </a:xfrm>
            <a:prstGeom prst="roundRect">
              <a:avLst>
                <a:gd name="adj" fmla="val 16667"/>
              </a:avLst>
            </a:prstGeom>
            <a:solidFill>
              <a:srgbClr val="993300"/>
            </a:solidFill>
            <a:ln w="9525">
              <a:solidFill>
                <a:schemeClr val="tx1"/>
              </a:solidFill>
              <a:round/>
              <a:headEnd/>
              <a:tailEnd/>
            </a:ln>
          </p:spPr>
          <p:txBody>
            <a:bodyPr wrap="none" anchor="ctr"/>
            <a:lstStyle/>
            <a:p>
              <a:pPr algn="ctr" eaLnBrk="0" fontAlgn="ctr" hangingPunct="0"/>
              <a:endParaRPr lang="zh-CN" altLang="en-US" sz="1800">
                <a:solidFill>
                  <a:schemeClr val="bg1"/>
                </a:solidFill>
                <a:latin typeface="幼圆" charset="0"/>
                <a:ea typeface="幼圆" charset="0"/>
                <a:cs typeface="幼圆" charset="0"/>
              </a:endParaRPr>
            </a:p>
            <a:p>
              <a:pPr algn="ctr" eaLnBrk="0" fontAlgn="ctr" hangingPunct="0"/>
              <a:r>
                <a:rPr lang="zh-CN" altLang="en-US" sz="1800">
                  <a:solidFill>
                    <a:schemeClr val="bg1"/>
                  </a:solidFill>
                  <a:latin typeface="幼圆" charset="0"/>
                  <a:ea typeface="幼圆" charset="0"/>
                  <a:cs typeface="幼圆" charset="0"/>
                </a:rPr>
                <a:t>适时提醒</a:t>
              </a:r>
            </a:p>
            <a:p>
              <a:pPr algn="ctr"/>
              <a:endParaRPr lang="zh-CN" altLang="en-US" sz="1800">
                <a:solidFill>
                  <a:schemeClr val="bg1"/>
                </a:solidFill>
                <a:latin typeface="幼圆" charset="0"/>
                <a:ea typeface="幼圆" charset="0"/>
                <a:cs typeface="幼圆" charset="0"/>
              </a:endParaRPr>
            </a:p>
          </p:txBody>
        </p:sp>
        <p:sp>
          <p:nvSpPr>
            <p:cNvPr id="64549" name="AutoShape 48"/>
            <p:cNvSpPr>
              <a:spLocks noChangeArrowheads="1"/>
            </p:cNvSpPr>
            <p:nvPr/>
          </p:nvSpPr>
          <p:spPr bwMode="auto">
            <a:xfrm>
              <a:off x="3424" y="821"/>
              <a:ext cx="1633" cy="182"/>
            </a:xfrm>
            <a:prstGeom prst="roundRect">
              <a:avLst>
                <a:gd name="adj" fmla="val 16667"/>
              </a:avLst>
            </a:prstGeom>
            <a:solidFill>
              <a:srgbClr val="993300"/>
            </a:solidFill>
            <a:ln w="9525">
              <a:solidFill>
                <a:schemeClr val="tx1"/>
              </a:solidFill>
              <a:round/>
              <a:headEnd/>
              <a:tailEnd/>
            </a:ln>
          </p:spPr>
          <p:txBody>
            <a:bodyPr wrap="none" anchor="ctr"/>
            <a:lstStyle/>
            <a:p>
              <a:pPr algn="ctr" eaLnBrk="0" fontAlgn="ctr" hangingPunct="0"/>
              <a:endParaRPr lang="zh-CN" altLang="en-US" sz="1800">
                <a:solidFill>
                  <a:schemeClr val="bg1"/>
                </a:solidFill>
                <a:latin typeface="幼圆" charset="0"/>
                <a:ea typeface="幼圆" charset="0"/>
                <a:cs typeface="幼圆" charset="0"/>
              </a:endParaRPr>
            </a:p>
            <a:p>
              <a:pPr algn="ctr" eaLnBrk="0" fontAlgn="ctr" hangingPunct="0"/>
              <a:r>
                <a:rPr lang="zh-CN" altLang="en-US" sz="1800">
                  <a:solidFill>
                    <a:schemeClr val="bg1"/>
                  </a:solidFill>
                  <a:latin typeface="幼圆" charset="0"/>
                  <a:ea typeface="幼圆" charset="0"/>
                  <a:cs typeface="幼圆" charset="0"/>
                </a:rPr>
                <a:t>断其后路</a:t>
              </a:r>
            </a:p>
            <a:p>
              <a:pPr algn="ctr"/>
              <a:endParaRPr lang="zh-CN" altLang="en-US" sz="1800">
                <a:solidFill>
                  <a:schemeClr val="bg1"/>
                </a:solidFill>
                <a:latin typeface="幼圆" charset="0"/>
                <a:ea typeface="幼圆" charset="0"/>
                <a:cs typeface="幼圆" charset="0"/>
              </a:endParaRPr>
            </a:p>
          </p:txBody>
        </p:sp>
        <p:sp>
          <p:nvSpPr>
            <p:cNvPr id="64550" name="AutoShape 49"/>
            <p:cNvSpPr>
              <a:spLocks noChangeArrowheads="1"/>
            </p:cNvSpPr>
            <p:nvPr/>
          </p:nvSpPr>
          <p:spPr bwMode="auto">
            <a:xfrm>
              <a:off x="3424" y="1112"/>
              <a:ext cx="1633" cy="182"/>
            </a:xfrm>
            <a:prstGeom prst="roundRect">
              <a:avLst>
                <a:gd name="adj" fmla="val 16667"/>
              </a:avLst>
            </a:prstGeom>
            <a:solidFill>
              <a:srgbClr val="993300"/>
            </a:solidFill>
            <a:ln w="9525">
              <a:solidFill>
                <a:schemeClr val="tx1"/>
              </a:solidFill>
              <a:round/>
              <a:headEnd/>
              <a:tailEnd/>
            </a:ln>
          </p:spPr>
          <p:txBody>
            <a:bodyPr wrap="none" anchor="ctr"/>
            <a:lstStyle/>
            <a:p>
              <a:pPr algn="ctr" eaLnBrk="0" fontAlgn="ctr" hangingPunct="0"/>
              <a:endParaRPr lang="zh-CN" altLang="en-US" sz="1800">
                <a:solidFill>
                  <a:schemeClr val="bg1"/>
                </a:solidFill>
                <a:latin typeface="幼圆" charset="0"/>
                <a:ea typeface="幼圆" charset="0"/>
                <a:cs typeface="幼圆" charset="0"/>
              </a:endParaRPr>
            </a:p>
            <a:p>
              <a:pPr algn="ctr" eaLnBrk="0" fontAlgn="ctr" hangingPunct="0"/>
              <a:r>
                <a:rPr lang="zh-CN" altLang="en-US" sz="1800">
                  <a:solidFill>
                    <a:schemeClr val="bg1"/>
                  </a:solidFill>
                  <a:latin typeface="幼圆" charset="0"/>
                  <a:ea typeface="幼圆" charset="0"/>
                  <a:cs typeface="幼圆" charset="0"/>
                </a:rPr>
                <a:t>苦肉计</a:t>
              </a:r>
            </a:p>
            <a:p>
              <a:pPr algn="ctr"/>
              <a:endParaRPr lang="zh-CN" altLang="en-US" sz="1800">
                <a:solidFill>
                  <a:schemeClr val="bg1"/>
                </a:solidFill>
                <a:latin typeface="幼圆" charset="0"/>
                <a:ea typeface="幼圆" charset="0"/>
                <a:cs typeface="幼圆" charset="0"/>
              </a:endParaRPr>
            </a:p>
          </p:txBody>
        </p:sp>
        <p:sp>
          <p:nvSpPr>
            <p:cNvPr id="64551" name="AutoShape 50"/>
            <p:cNvSpPr>
              <a:spLocks noChangeArrowheads="1"/>
            </p:cNvSpPr>
            <p:nvPr/>
          </p:nvSpPr>
          <p:spPr bwMode="auto">
            <a:xfrm>
              <a:off x="3424" y="1386"/>
              <a:ext cx="1633" cy="182"/>
            </a:xfrm>
            <a:prstGeom prst="roundRect">
              <a:avLst>
                <a:gd name="adj" fmla="val 16667"/>
              </a:avLst>
            </a:prstGeom>
            <a:solidFill>
              <a:srgbClr val="993300"/>
            </a:solidFill>
            <a:ln w="9525">
              <a:solidFill>
                <a:schemeClr val="tx1"/>
              </a:solidFill>
              <a:round/>
              <a:headEnd/>
              <a:tailEnd/>
            </a:ln>
          </p:spPr>
          <p:txBody>
            <a:bodyPr wrap="none" anchor="ctr"/>
            <a:lstStyle/>
            <a:p>
              <a:pPr algn="ctr"/>
              <a:r>
                <a:rPr lang="zh-CN" altLang="en-US" sz="1800">
                  <a:solidFill>
                    <a:schemeClr val="bg1"/>
                  </a:solidFill>
                  <a:latin typeface="幼圆" charset="0"/>
                  <a:ea typeface="幼圆" charset="0"/>
                  <a:cs typeface="幼圆" charset="0"/>
                </a:rPr>
                <a:t>地毯搜索</a:t>
              </a:r>
            </a:p>
          </p:txBody>
        </p:sp>
        <p:sp>
          <p:nvSpPr>
            <p:cNvPr id="64552" name="AutoShape 51"/>
            <p:cNvSpPr>
              <a:spLocks noChangeArrowheads="1"/>
            </p:cNvSpPr>
            <p:nvPr/>
          </p:nvSpPr>
          <p:spPr bwMode="auto">
            <a:xfrm>
              <a:off x="3424" y="1677"/>
              <a:ext cx="1633" cy="182"/>
            </a:xfrm>
            <a:prstGeom prst="roundRect">
              <a:avLst>
                <a:gd name="adj" fmla="val 16667"/>
              </a:avLst>
            </a:prstGeom>
            <a:solidFill>
              <a:srgbClr val="993300"/>
            </a:solidFill>
            <a:ln w="9525">
              <a:solidFill>
                <a:schemeClr val="tx1"/>
              </a:solidFill>
              <a:round/>
              <a:headEnd/>
              <a:tailEnd/>
            </a:ln>
          </p:spPr>
          <p:txBody>
            <a:bodyPr wrap="none" anchor="ctr"/>
            <a:lstStyle/>
            <a:p>
              <a:pPr algn="ctr" eaLnBrk="0" fontAlgn="ctr" hangingPunct="0"/>
              <a:endParaRPr lang="zh-CN" altLang="en-US" sz="1800">
                <a:solidFill>
                  <a:schemeClr val="bg1"/>
                </a:solidFill>
                <a:latin typeface="幼圆" charset="0"/>
                <a:ea typeface="幼圆" charset="0"/>
                <a:cs typeface="幼圆" charset="0"/>
              </a:endParaRPr>
            </a:p>
            <a:p>
              <a:pPr algn="ctr" eaLnBrk="0" fontAlgn="ctr" hangingPunct="0"/>
              <a:r>
                <a:rPr lang="zh-CN" altLang="en-US" sz="1800">
                  <a:solidFill>
                    <a:schemeClr val="bg1"/>
                  </a:solidFill>
                  <a:latin typeface="幼圆" charset="0"/>
                  <a:ea typeface="幼圆" charset="0"/>
                  <a:cs typeface="幼圆" charset="0"/>
                </a:rPr>
                <a:t>统一战线</a:t>
              </a:r>
            </a:p>
            <a:p>
              <a:pPr algn="ctr"/>
              <a:endParaRPr lang="zh-CN" altLang="en-US" sz="1800">
                <a:solidFill>
                  <a:schemeClr val="bg1"/>
                </a:solidFill>
                <a:latin typeface="幼圆" charset="0"/>
                <a:ea typeface="幼圆" charset="0"/>
                <a:cs typeface="幼圆" charset="0"/>
              </a:endParaRPr>
            </a:p>
          </p:txBody>
        </p:sp>
        <p:sp>
          <p:nvSpPr>
            <p:cNvPr id="64553" name="AutoShape 52"/>
            <p:cNvSpPr>
              <a:spLocks noChangeArrowheads="1"/>
            </p:cNvSpPr>
            <p:nvPr/>
          </p:nvSpPr>
          <p:spPr bwMode="auto">
            <a:xfrm>
              <a:off x="3424" y="2246"/>
              <a:ext cx="1633" cy="182"/>
            </a:xfrm>
            <a:prstGeom prst="roundRect">
              <a:avLst>
                <a:gd name="adj" fmla="val 16667"/>
              </a:avLst>
            </a:prstGeom>
            <a:solidFill>
              <a:srgbClr val="993300"/>
            </a:solidFill>
            <a:ln w="9525">
              <a:solidFill>
                <a:schemeClr val="tx1"/>
              </a:solidFill>
              <a:round/>
              <a:headEnd/>
              <a:tailEnd/>
            </a:ln>
          </p:spPr>
          <p:txBody>
            <a:bodyPr wrap="none" anchor="ctr"/>
            <a:lstStyle/>
            <a:p>
              <a:pPr algn="ctr" eaLnBrk="0" fontAlgn="ctr" hangingPunct="0"/>
              <a:endParaRPr lang="zh-CN" altLang="en-US" sz="1800">
                <a:solidFill>
                  <a:schemeClr val="bg1"/>
                </a:solidFill>
                <a:latin typeface="幼圆" charset="0"/>
                <a:ea typeface="幼圆" charset="0"/>
                <a:cs typeface="幼圆" charset="0"/>
              </a:endParaRPr>
            </a:p>
            <a:p>
              <a:pPr algn="ctr" eaLnBrk="0" fontAlgn="ctr" hangingPunct="0"/>
              <a:r>
                <a:rPr lang="zh-CN" altLang="en-US" sz="1800">
                  <a:solidFill>
                    <a:schemeClr val="bg1"/>
                  </a:solidFill>
                  <a:latin typeface="幼圆" charset="0"/>
                  <a:ea typeface="幼圆" charset="0"/>
                  <a:cs typeface="幼圆" charset="0"/>
                </a:rPr>
                <a:t>全民总动员</a:t>
              </a:r>
            </a:p>
            <a:p>
              <a:pPr algn="ctr"/>
              <a:endParaRPr lang="zh-CN" altLang="en-US" sz="1800">
                <a:solidFill>
                  <a:schemeClr val="bg1"/>
                </a:solidFill>
                <a:latin typeface="幼圆" charset="0"/>
                <a:ea typeface="幼圆" charset="0"/>
                <a:cs typeface="幼圆" charset="0"/>
              </a:endParaRPr>
            </a:p>
          </p:txBody>
        </p:sp>
        <p:sp>
          <p:nvSpPr>
            <p:cNvPr id="64554" name="AutoShape 62"/>
            <p:cNvSpPr>
              <a:spLocks noChangeArrowheads="1"/>
            </p:cNvSpPr>
            <p:nvPr/>
          </p:nvSpPr>
          <p:spPr bwMode="auto">
            <a:xfrm>
              <a:off x="3424" y="2550"/>
              <a:ext cx="1633" cy="182"/>
            </a:xfrm>
            <a:prstGeom prst="roundRect">
              <a:avLst>
                <a:gd name="adj" fmla="val 16667"/>
              </a:avLst>
            </a:prstGeom>
            <a:solidFill>
              <a:srgbClr val="993300"/>
            </a:solidFill>
            <a:ln w="9525">
              <a:solidFill>
                <a:schemeClr val="tx1"/>
              </a:solidFill>
              <a:round/>
              <a:headEnd/>
              <a:tailEnd/>
            </a:ln>
          </p:spPr>
          <p:txBody>
            <a:bodyPr wrap="none" anchor="ctr"/>
            <a:lstStyle/>
            <a:p>
              <a:pPr algn="ctr"/>
              <a:r>
                <a:rPr lang="zh-CN" altLang="en-US" sz="1800">
                  <a:solidFill>
                    <a:schemeClr val="bg1"/>
                  </a:solidFill>
                  <a:latin typeface="幼圆" charset="0"/>
                  <a:ea typeface="幼圆" charset="0"/>
                  <a:cs typeface="幼圆" charset="0"/>
                </a:rPr>
                <a:t>催费函</a:t>
              </a:r>
            </a:p>
          </p:txBody>
        </p:sp>
        <p:sp>
          <p:nvSpPr>
            <p:cNvPr id="64555" name="AutoShape 63"/>
            <p:cNvSpPr>
              <a:spLocks noChangeArrowheads="1"/>
            </p:cNvSpPr>
            <p:nvPr/>
          </p:nvSpPr>
          <p:spPr bwMode="auto">
            <a:xfrm>
              <a:off x="3424" y="2880"/>
              <a:ext cx="1633" cy="182"/>
            </a:xfrm>
            <a:prstGeom prst="roundRect">
              <a:avLst>
                <a:gd name="adj" fmla="val 16667"/>
              </a:avLst>
            </a:prstGeom>
            <a:solidFill>
              <a:srgbClr val="993300"/>
            </a:solidFill>
            <a:ln w="9525">
              <a:solidFill>
                <a:schemeClr val="tx1"/>
              </a:solidFill>
              <a:round/>
              <a:headEnd/>
              <a:tailEnd/>
            </a:ln>
          </p:spPr>
          <p:txBody>
            <a:bodyPr wrap="none" anchor="ctr"/>
            <a:lstStyle/>
            <a:p>
              <a:pPr algn="ctr" eaLnBrk="0" fontAlgn="ctr" hangingPunct="0"/>
              <a:endParaRPr lang="zh-CN" altLang="en-US" sz="1800">
                <a:solidFill>
                  <a:schemeClr val="bg1"/>
                </a:solidFill>
                <a:latin typeface="幼圆" charset="0"/>
                <a:ea typeface="幼圆" charset="0"/>
                <a:cs typeface="幼圆" charset="0"/>
              </a:endParaRPr>
            </a:p>
            <a:p>
              <a:pPr algn="ctr" eaLnBrk="0" fontAlgn="ctr" hangingPunct="0"/>
              <a:r>
                <a:rPr lang="zh-CN" altLang="en-US" sz="1800">
                  <a:solidFill>
                    <a:schemeClr val="bg1"/>
                  </a:solidFill>
                  <a:latin typeface="幼圆" charset="0"/>
                  <a:ea typeface="幼圆" charset="0"/>
                  <a:cs typeface="幼圆" charset="0"/>
                </a:rPr>
                <a:t>律师函</a:t>
              </a:r>
            </a:p>
            <a:p>
              <a:pPr algn="ctr"/>
              <a:endParaRPr lang="zh-CN" altLang="en-US" sz="1800">
                <a:solidFill>
                  <a:schemeClr val="bg1"/>
                </a:solidFill>
                <a:latin typeface="幼圆" charset="0"/>
                <a:ea typeface="幼圆" charset="0"/>
                <a:cs typeface="幼圆" charset="0"/>
              </a:endParaRPr>
            </a:p>
          </p:txBody>
        </p:sp>
        <p:sp>
          <p:nvSpPr>
            <p:cNvPr id="64556" name="AutoShape 64"/>
            <p:cNvSpPr>
              <a:spLocks noChangeArrowheads="1"/>
            </p:cNvSpPr>
            <p:nvPr/>
          </p:nvSpPr>
          <p:spPr bwMode="auto">
            <a:xfrm>
              <a:off x="3424" y="1949"/>
              <a:ext cx="1633" cy="182"/>
            </a:xfrm>
            <a:prstGeom prst="roundRect">
              <a:avLst>
                <a:gd name="adj" fmla="val 16667"/>
              </a:avLst>
            </a:prstGeom>
            <a:solidFill>
              <a:srgbClr val="993300"/>
            </a:solidFill>
            <a:ln w="9525">
              <a:solidFill>
                <a:schemeClr val="tx1"/>
              </a:solidFill>
              <a:round/>
              <a:headEnd/>
              <a:tailEnd/>
            </a:ln>
          </p:spPr>
          <p:txBody>
            <a:bodyPr wrap="none" anchor="ctr"/>
            <a:lstStyle/>
            <a:p>
              <a:pPr algn="ctr" eaLnBrk="0" fontAlgn="ctr" hangingPunct="0"/>
              <a:endParaRPr lang="zh-CN" altLang="en-US" sz="1800">
                <a:solidFill>
                  <a:schemeClr val="bg1"/>
                </a:solidFill>
                <a:latin typeface="幼圆" charset="0"/>
                <a:ea typeface="幼圆" charset="0"/>
                <a:cs typeface="幼圆" charset="0"/>
              </a:endParaRPr>
            </a:p>
            <a:p>
              <a:pPr algn="ctr" eaLnBrk="0" fontAlgn="ctr" hangingPunct="0"/>
              <a:r>
                <a:rPr lang="zh-CN" altLang="en-US" sz="1800">
                  <a:solidFill>
                    <a:schemeClr val="bg1"/>
                  </a:solidFill>
                  <a:latin typeface="幼圆" charset="0"/>
                  <a:ea typeface="幼圆" charset="0"/>
                  <a:cs typeface="幼圆" charset="0"/>
                </a:rPr>
                <a:t>糖衣炮弹</a:t>
              </a:r>
            </a:p>
            <a:p>
              <a:pPr algn="ctr"/>
              <a:endParaRPr lang="zh-CN" altLang="en-US" sz="1800">
                <a:solidFill>
                  <a:schemeClr val="bg1"/>
                </a:solidFill>
                <a:latin typeface="幼圆" charset="0"/>
                <a:ea typeface="幼圆" charset="0"/>
                <a:cs typeface="幼圆" charset="0"/>
              </a:endParaRPr>
            </a:p>
          </p:txBody>
        </p:sp>
      </p:grpSp>
      <p:grpSp>
        <p:nvGrpSpPr>
          <p:cNvPr id="64516" name="Group 78"/>
          <p:cNvGrpSpPr>
            <a:grpSpLocks/>
          </p:cNvGrpSpPr>
          <p:nvPr/>
        </p:nvGrpSpPr>
        <p:grpSpPr bwMode="auto">
          <a:xfrm>
            <a:off x="250825" y="1557338"/>
            <a:ext cx="3060700" cy="4435475"/>
            <a:chOff x="0" y="316"/>
            <a:chExt cx="1928" cy="2794"/>
          </a:xfrm>
        </p:grpSpPr>
        <p:sp>
          <p:nvSpPr>
            <p:cNvPr id="64540" name="AutoShape 60"/>
            <p:cNvSpPr>
              <a:spLocks noChangeArrowheads="1"/>
            </p:cNvSpPr>
            <p:nvPr/>
          </p:nvSpPr>
          <p:spPr bwMode="auto">
            <a:xfrm>
              <a:off x="703" y="316"/>
              <a:ext cx="1224" cy="227"/>
            </a:xfrm>
            <a:prstGeom prst="roundRect">
              <a:avLst>
                <a:gd name="adj" fmla="val 16667"/>
              </a:avLst>
            </a:prstGeom>
            <a:solidFill>
              <a:schemeClr val="tx1"/>
            </a:solidFill>
            <a:ln w="9525">
              <a:solidFill>
                <a:schemeClr val="bg1"/>
              </a:solidFill>
              <a:round/>
              <a:headEnd/>
              <a:tailEnd/>
            </a:ln>
          </p:spPr>
          <p:txBody>
            <a:bodyPr wrap="none" anchor="ctr"/>
            <a:lstStyle/>
            <a:p>
              <a:pPr algn="ctr" eaLnBrk="0" fontAlgn="ctr" hangingPunct="0"/>
              <a:endParaRPr lang="zh-CN" altLang="en-US" sz="1600">
                <a:solidFill>
                  <a:schemeClr val="bg1"/>
                </a:solidFill>
                <a:ea typeface="幼圆" charset="0"/>
                <a:cs typeface="幼圆" charset="0"/>
              </a:endParaRPr>
            </a:p>
            <a:p>
              <a:pPr algn="ctr" eaLnBrk="0" fontAlgn="ctr" hangingPunct="0"/>
              <a:r>
                <a:rPr lang="zh-CN" altLang="en-US" sz="1600">
                  <a:solidFill>
                    <a:schemeClr val="bg1"/>
                  </a:solidFill>
                  <a:ea typeface="幼圆" charset="0"/>
                  <a:cs typeface="幼圆" charset="0"/>
                </a:rPr>
                <a:t>      未缴费的所有业主 </a:t>
              </a:r>
            </a:p>
            <a:p>
              <a:pPr algn="ctr"/>
              <a:endParaRPr lang="zh-CN" altLang="en-US" sz="1600">
                <a:solidFill>
                  <a:schemeClr val="bg1"/>
                </a:solidFill>
                <a:ea typeface="幼圆" charset="0"/>
                <a:cs typeface="幼圆" charset="0"/>
              </a:endParaRPr>
            </a:p>
          </p:txBody>
        </p:sp>
        <p:sp>
          <p:nvSpPr>
            <p:cNvPr id="64541" name="AutoShape 65"/>
            <p:cNvSpPr>
              <a:spLocks noChangeArrowheads="1"/>
            </p:cNvSpPr>
            <p:nvPr/>
          </p:nvSpPr>
          <p:spPr bwMode="auto">
            <a:xfrm>
              <a:off x="0" y="634"/>
              <a:ext cx="1927" cy="227"/>
            </a:xfrm>
            <a:prstGeom prst="roundRect">
              <a:avLst>
                <a:gd name="adj" fmla="val 16667"/>
              </a:avLst>
            </a:prstGeom>
            <a:solidFill>
              <a:schemeClr val="tx1"/>
            </a:solidFill>
            <a:ln w="9525">
              <a:solidFill>
                <a:schemeClr val="bg1"/>
              </a:solidFill>
              <a:round/>
              <a:headEnd/>
              <a:tailEnd/>
            </a:ln>
          </p:spPr>
          <p:txBody>
            <a:bodyPr wrap="none" anchor="ctr"/>
            <a:lstStyle/>
            <a:p>
              <a:pPr algn="ctr"/>
              <a:r>
                <a:rPr lang="zh-CN" altLang="en-US" sz="1600">
                  <a:solidFill>
                    <a:schemeClr val="bg1"/>
                  </a:solidFill>
                  <a:ea typeface="幼圆" charset="0"/>
                  <a:cs typeface="幼圆" charset="0"/>
                </a:rPr>
                <a:t> 满口答应，却总不出现的业主 </a:t>
              </a:r>
            </a:p>
          </p:txBody>
        </p:sp>
        <p:sp>
          <p:nvSpPr>
            <p:cNvPr id="64542" name="AutoShape 66"/>
            <p:cNvSpPr>
              <a:spLocks noChangeArrowheads="1"/>
            </p:cNvSpPr>
            <p:nvPr/>
          </p:nvSpPr>
          <p:spPr bwMode="auto">
            <a:xfrm>
              <a:off x="521" y="951"/>
              <a:ext cx="1406" cy="227"/>
            </a:xfrm>
            <a:prstGeom prst="roundRect">
              <a:avLst>
                <a:gd name="adj" fmla="val 16667"/>
              </a:avLst>
            </a:prstGeom>
            <a:solidFill>
              <a:schemeClr val="tx1"/>
            </a:solidFill>
            <a:ln w="9525">
              <a:solidFill>
                <a:schemeClr val="bg1"/>
              </a:solidFill>
              <a:round/>
              <a:headEnd/>
              <a:tailEnd/>
            </a:ln>
          </p:spPr>
          <p:txBody>
            <a:bodyPr wrap="none" anchor="ctr"/>
            <a:lstStyle/>
            <a:p>
              <a:pPr algn="ctr"/>
              <a:r>
                <a:rPr lang="zh-CN" altLang="en-US" sz="1600">
                  <a:solidFill>
                    <a:schemeClr val="bg1"/>
                  </a:solidFill>
                  <a:ea typeface="幼圆" charset="0"/>
                  <a:cs typeface="幼圆" charset="0"/>
                </a:rPr>
                <a:t> 无法取得联系的业主 </a:t>
              </a:r>
            </a:p>
          </p:txBody>
        </p:sp>
        <p:sp>
          <p:nvSpPr>
            <p:cNvPr id="64543" name="AutoShape 67"/>
            <p:cNvSpPr>
              <a:spLocks noChangeArrowheads="1"/>
            </p:cNvSpPr>
            <p:nvPr/>
          </p:nvSpPr>
          <p:spPr bwMode="auto">
            <a:xfrm>
              <a:off x="158" y="1266"/>
              <a:ext cx="1769" cy="214"/>
            </a:xfrm>
            <a:prstGeom prst="roundRect">
              <a:avLst>
                <a:gd name="adj" fmla="val 16667"/>
              </a:avLst>
            </a:prstGeom>
            <a:solidFill>
              <a:schemeClr val="tx1"/>
            </a:solidFill>
            <a:ln w="9525">
              <a:solidFill>
                <a:schemeClr val="bg1"/>
              </a:solidFill>
              <a:round/>
              <a:headEnd/>
              <a:tailEnd/>
            </a:ln>
          </p:spPr>
          <p:txBody>
            <a:bodyPr wrap="none" anchor="ctr"/>
            <a:lstStyle/>
            <a:p>
              <a:pPr algn="ctr" eaLnBrk="0" fontAlgn="ctr" hangingPunct="0"/>
              <a:endParaRPr lang="zh-CN" altLang="en-US" sz="1600">
                <a:solidFill>
                  <a:schemeClr val="bg1"/>
                </a:solidFill>
                <a:ea typeface="幼圆" charset="0"/>
                <a:cs typeface="幼圆" charset="0"/>
              </a:endParaRPr>
            </a:p>
            <a:p>
              <a:pPr algn="ctr" eaLnBrk="0" fontAlgn="ctr" hangingPunct="0"/>
              <a:r>
                <a:rPr lang="zh-CN" altLang="en-US" sz="1600">
                  <a:solidFill>
                    <a:schemeClr val="bg1"/>
                  </a:solidFill>
                  <a:ea typeface="幼圆" charset="0"/>
                  <a:cs typeface="幼圆" charset="0"/>
                </a:rPr>
                <a:t>   房屋存在整改问题的业主</a:t>
              </a:r>
            </a:p>
            <a:p>
              <a:pPr algn="ctr"/>
              <a:endParaRPr lang="zh-CN" altLang="en-US" sz="1600">
                <a:solidFill>
                  <a:schemeClr val="bg1"/>
                </a:solidFill>
                <a:ea typeface="幼圆" charset="0"/>
                <a:cs typeface="幼圆" charset="0"/>
              </a:endParaRPr>
            </a:p>
          </p:txBody>
        </p:sp>
        <p:sp>
          <p:nvSpPr>
            <p:cNvPr id="64544" name="AutoShape 68"/>
            <p:cNvSpPr>
              <a:spLocks noChangeArrowheads="1"/>
            </p:cNvSpPr>
            <p:nvPr/>
          </p:nvSpPr>
          <p:spPr bwMode="auto">
            <a:xfrm>
              <a:off x="0" y="1570"/>
              <a:ext cx="1927" cy="227"/>
            </a:xfrm>
            <a:prstGeom prst="roundRect">
              <a:avLst>
                <a:gd name="adj" fmla="val 16667"/>
              </a:avLst>
            </a:prstGeom>
            <a:solidFill>
              <a:schemeClr val="tx1"/>
            </a:solidFill>
            <a:ln w="9525">
              <a:solidFill>
                <a:schemeClr val="bg1"/>
              </a:solidFill>
              <a:round/>
              <a:headEnd/>
              <a:tailEnd/>
            </a:ln>
          </p:spPr>
          <p:txBody>
            <a:bodyPr wrap="none" anchor="ctr"/>
            <a:lstStyle/>
            <a:p>
              <a:pPr algn="ctr" eaLnBrk="0" fontAlgn="ctr" hangingPunct="0"/>
              <a:r>
                <a:rPr lang="zh-CN" altLang="en-US" sz="1600"/>
                <a:t> </a:t>
              </a:r>
            </a:p>
            <a:p>
              <a:pPr algn="ctr" eaLnBrk="0" fontAlgn="ctr" hangingPunct="0"/>
              <a:r>
                <a:rPr lang="zh-CN" altLang="en-US" sz="1600"/>
                <a:t>  </a:t>
              </a:r>
              <a:r>
                <a:rPr lang="zh-CN" altLang="en-US" sz="1600">
                  <a:solidFill>
                    <a:schemeClr val="bg1"/>
                  </a:solidFill>
                  <a:ea typeface="幼圆" charset="0"/>
                  <a:cs typeface="幼圆" charset="0"/>
                </a:rPr>
                <a:t>因房屋久未出租而欠费的业主</a:t>
              </a:r>
              <a:r>
                <a:rPr lang="zh-CN" altLang="en-US" sz="1600"/>
                <a:t> </a:t>
              </a:r>
            </a:p>
            <a:p>
              <a:pPr algn="ctr"/>
              <a:endParaRPr lang="zh-CN" altLang="en-US" sz="1600"/>
            </a:p>
          </p:txBody>
        </p:sp>
        <p:sp>
          <p:nvSpPr>
            <p:cNvPr id="64545" name="AutoShape 69"/>
            <p:cNvSpPr>
              <a:spLocks noChangeArrowheads="1"/>
            </p:cNvSpPr>
            <p:nvPr/>
          </p:nvSpPr>
          <p:spPr bwMode="auto">
            <a:xfrm>
              <a:off x="476" y="1867"/>
              <a:ext cx="1452" cy="413"/>
            </a:xfrm>
            <a:prstGeom prst="roundRect">
              <a:avLst>
                <a:gd name="adj" fmla="val 16667"/>
              </a:avLst>
            </a:prstGeom>
            <a:solidFill>
              <a:schemeClr val="tx1"/>
            </a:solidFill>
            <a:ln w="9525">
              <a:solidFill>
                <a:schemeClr val="bg1"/>
              </a:solidFill>
              <a:round/>
              <a:headEnd/>
              <a:tailEnd/>
            </a:ln>
          </p:spPr>
          <p:txBody>
            <a:bodyPr wrap="none" anchor="ctr"/>
            <a:lstStyle/>
            <a:p>
              <a:pPr algn="ctr" eaLnBrk="0" fontAlgn="ctr" hangingPunct="0"/>
              <a:endParaRPr lang="zh-CN" altLang="en-US" sz="1600">
                <a:solidFill>
                  <a:schemeClr val="bg1"/>
                </a:solidFill>
                <a:ea typeface="幼圆" charset="0"/>
                <a:cs typeface="幼圆" charset="0"/>
              </a:endParaRPr>
            </a:p>
            <a:p>
              <a:pPr algn="ctr" eaLnBrk="0" fontAlgn="ctr" hangingPunct="0"/>
              <a:r>
                <a:rPr lang="zh-CN" altLang="en-US" sz="1600">
                  <a:solidFill>
                    <a:schemeClr val="bg1"/>
                  </a:solidFill>
                  <a:ea typeface="幼圆" charset="0"/>
                  <a:cs typeface="幼圆" charset="0"/>
                </a:rPr>
                <a:t>   曾经对物业有误会，</a:t>
              </a:r>
            </a:p>
            <a:p>
              <a:pPr algn="ctr" eaLnBrk="0" fontAlgn="ctr" hangingPunct="0"/>
              <a:r>
                <a:rPr lang="zh-CN" altLang="en-US" sz="1600">
                  <a:solidFill>
                    <a:schemeClr val="bg1"/>
                  </a:solidFill>
                  <a:ea typeface="幼圆" charset="0"/>
                  <a:cs typeface="幼圆" charset="0"/>
                </a:rPr>
                <a:t>   发生过不愉快的业主 </a:t>
              </a:r>
            </a:p>
            <a:p>
              <a:pPr algn="ctr"/>
              <a:endParaRPr lang="zh-CN" altLang="en-US" sz="1600">
                <a:solidFill>
                  <a:schemeClr val="bg1"/>
                </a:solidFill>
                <a:ea typeface="幼圆" charset="0"/>
                <a:cs typeface="幼圆" charset="0"/>
              </a:endParaRPr>
            </a:p>
          </p:txBody>
        </p:sp>
        <p:sp>
          <p:nvSpPr>
            <p:cNvPr id="64546" name="AutoShape 70"/>
            <p:cNvSpPr>
              <a:spLocks noChangeArrowheads="1"/>
            </p:cNvSpPr>
            <p:nvPr/>
          </p:nvSpPr>
          <p:spPr bwMode="auto">
            <a:xfrm>
              <a:off x="340" y="2341"/>
              <a:ext cx="1587" cy="470"/>
            </a:xfrm>
            <a:prstGeom prst="roundRect">
              <a:avLst>
                <a:gd name="adj" fmla="val 16667"/>
              </a:avLst>
            </a:prstGeom>
            <a:solidFill>
              <a:schemeClr val="tx1"/>
            </a:solidFill>
            <a:ln w="9525">
              <a:solidFill>
                <a:schemeClr val="bg1"/>
              </a:solidFill>
              <a:round/>
              <a:headEnd/>
              <a:tailEnd/>
            </a:ln>
          </p:spPr>
          <p:txBody>
            <a:bodyPr wrap="none" anchor="ctr"/>
            <a:lstStyle/>
            <a:p>
              <a:pPr algn="ctr"/>
              <a:r>
                <a:rPr lang="zh-CN" altLang="en-US" sz="1600">
                  <a:solidFill>
                    <a:schemeClr val="bg1"/>
                  </a:solidFill>
                  <a:ea typeface="幼圆" charset="0"/>
                  <a:cs typeface="幼圆" charset="0"/>
                </a:rPr>
                <a:t>以工作忙、不在家、</a:t>
              </a:r>
            </a:p>
            <a:p>
              <a:pPr algn="ctr"/>
              <a:r>
                <a:rPr lang="zh-CN" altLang="en-US" sz="1600">
                  <a:solidFill>
                    <a:schemeClr val="bg1"/>
                  </a:solidFill>
                  <a:ea typeface="幼圆" charset="0"/>
                  <a:cs typeface="幼圆" charset="0"/>
                </a:rPr>
                <a:t>   无时间等为借口的业主</a:t>
              </a:r>
            </a:p>
          </p:txBody>
        </p:sp>
        <p:sp>
          <p:nvSpPr>
            <p:cNvPr id="64547" name="AutoShape 71"/>
            <p:cNvSpPr>
              <a:spLocks noChangeArrowheads="1"/>
            </p:cNvSpPr>
            <p:nvPr/>
          </p:nvSpPr>
          <p:spPr bwMode="auto">
            <a:xfrm>
              <a:off x="113" y="2883"/>
              <a:ext cx="1814" cy="227"/>
            </a:xfrm>
            <a:prstGeom prst="roundRect">
              <a:avLst>
                <a:gd name="adj" fmla="val 16667"/>
              </a:avLst>
            </a:prstGeom>
            <a:solidFill>
              <a:schemeClr val="tx1"/>
            </a:solidFill>
            <a:ln w="9525">
              <a:solidFill>
                <a:schemeClr val="bg1"/>
              </a:solidFill>
              <a:round/>
              <a:headEnd/>
              <a:tailEnd/>
            </a:ln>
          </p:spPr>
          <p:txBody>
            <a:bodyPr wrap="none" anchor="ctr"/>
            <a:lstStyle/>
            <a:p>
              <a:pPr algn="ctr" eaLnBrk="0" fontAlgn="ctr" hangingPunct="0"/>
              <a:endParaRPr lang="zh-CN" altLang="en-US" sz="1800">
                <a:solidFill>
                  <a:schemeClr val="bg1"/>
                </a:solidFill>
                <a:ea typeface="幼圆" charset="0"/>
                <a:cs typeface="幼圆" charset="0"/>
              </a:endParaRPr>
            </a:p>
            <a:p>
              <a:pPr algn="ctr" eaLnBrk="0" fontAlgn="ctr" hangingPunct="0"/>
              <a:r>
                <a:rPr lang="zh-CN" altLang="en-US" sz="1600">
                  <a:solidFill>
                    <a:schemeClr val="bg1"/>
                  </a:solidFill>
                  <a:ea typeface="幼圆" charset="0"/>
                  <a:cs typeface="幼圆" charset="0"/>
                </a:rPr>
                <a:t>恶意欠费</a:t>
              </a:r>
              <a:r>
                <a:rPr lang="en-US" altLang="zh-CN" sz="1600">
                  <a:solidFill>
                    <a:schemeClr val="bg1"/>
                  </a:solidFill>
                  <a:ea typeface="幼圆" charset="0"/>
                  <a:cs typeface="幼圆" charset="0"/>
                </a:rPr>
                <a:t>3</a:t>
              </a:r>
              <a:r>
                <a:rPr lang="zh-CN" altLang="en-US" sz="1600">
                  <a:solidFill>
                    <a:schemeClr val="bg1"/>
                  </a:solidFill>
                  <a:ea typeface="幼圆" charset="0"/>
                  <a:cs typeface="幼圆" charset="0"/>
                </a:rPr>
                <a:t>个月以上的业主</a:t>
              </a:r>
            </a:p>
            <a:p>
              <a:pPr algn="ctr"/>
              <a:endParaRPr lang="zh-CN" altLang="en-US" sz="1800">
                <a:solidFill>
                  <a:schemeClr val="bg1"/>
                </a:solidFill>
                <a:ea typeface="幼圆" charset="0"/>
                <a:cs typeface="幼圆" charset="0"/>
              </a:endParaRPr>
            </a:p>
          </p:txBody>
        </p:sp>
      </p:grpSp>
      <p:sp>
        <p:nvSpPr>
          <p:cNvPr id="44112" name="Line 80"/>
          <p:cNvSpPr>
            <a:spLocks noChangeShapeType="1"/>
          </p:cNvSpPr>
          <p:nvPr/>
        </p:nvSpPr>
        <p:spPr bwMode="auto">
          <a:xfrm flipH="1" flipV="1">
            <a:off x="3419475" y="1700213"/>
            <a:ext cx="2232025" cy="73025"/>
          </a:xfrm>
          <a:prstGeom prst="line">
            <a:avLst/>
          </a:prstGeom>
          <a:noFill/>
          <a:ln w="28575">
            <a:solidFill>
              <a:schemeClr val="tx1"/>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13" name="Line 81"/>
          <p:cNvSpPr>
            <a:spLocks noChangeShapeType="1"/>
          </p:cNvSpPr>
          <p:nvPr/>
        </p:nvSpPr>
        <p:spPr bwMode="auto">
          <a:xfrm flipH="1" flipV="1">
            <a:off x="3419475" y="2205038"/>
            <a:ext cx="2232025" cy="73025"/>
          </a:xfrm>
          <a:prstGeom prst="line">
            <a:avLst/>
          </a:prstGeom>
          <a:noFill/>
          <a:ln w="28575">
            <a:solidFill>
              <a:srgbClr val="993300"/>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15" name="Line 83"/>
          <p:cNvSpPr>
            <a:spLocks noChangeShapeType="1"/>
          </p:cNvSpPr>
          <p:nvPr/>
        </p:nvSpPr>
        <p:spPr bwMode="auto">
          <a:xfrm flipH="1" flipV="1">
            <a:off x="3419475" y="2205038"/>
            <a:ext cx="2232025" cy="2303462"/>
          </a:xfrm>
          <a:prstGeom prst="line">
            <a:avLst/>
          </a:prstGeom>
          <a:noFill/>
          <a:ln w="28575">
            <a:solidFill>
              <a:srgbClr val="993300"/>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16" name="Line 84"/>
          <p:cNvSpPr>
            <a:spLocks noChangeShapeType="1"/>
          </p:cNvSpPr>
          <p:nvPr/>
        </p:nvSpPr>
        <p:spPr bwMode="auto">
          <a:xfrm flipH="1" flipV="1">
            <a:off x="3421063" y="2205038"/>
            <a:ext cx="2230437" cy="503237"/>
          </a:xfrm>
          <a:prstGeom prst="line">
            <a:avLst/>
          </a:prstGeom>
          <a:noFill/>
          <a:ln w="28575">
            <a:solidFill>
              <a:srgbClr val="993300"/>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17" name="Line 85"/>
          <p:cNvSpPr>
            <a:spLocks noChangeShapeType="1"/>
          </p:cNvSpPr>
          <p:nvPr/>
        </p:nvSpPr>
        <p:spPr bwMode="auto">
          <a:xfrm flipH="1" flipV="1">
            <a:off x="3419475" y="2781300"/>
            <a:ext cx="2232025" cy="360363"/>
          </a:xfrm>
          <a:prstGeom prst="line">
            <a:avLst/>
          </a:prstGeom>
          <a:noFill/>
          <a:ln w="28575">
            <a:solidFill>
              <a:schemeClr val="tx1"/>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18" name="Line 86"/>
          <p:cNvSpPr>
            <a:spLocks noChangeShapeType="1"/>
          </p:cNvSpPr>
          <p:nvPr/>
        </p:nvSpPr>
        <p:spPr bwMode="auto">
          <a:xfrm flipH="1" flipV="1">
            <a:off x="3419475" y="2781300"/>
            <a:ext cx="2232025" cy="1727200"/>
          </a:xfrm>
          <a:prstGeom prst="line">
            <a:avLst/>
          </a:prstGeom>
          <a:noFill/>
          <a:ln w="28575">
            <a:solidFill>
              <a:schemeClr val="tx1"/>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19" name="Line 87"/>
          <p:cNvSpPr>
            <a:spLocks noChangeShapeType="1"/>
          </p:cNvSpPr>
          <p:nvPr/>
        </p:nvSpPr>
        <p:spPr bwMode="auto">
          <a:xfrm flipH="1">
            <a:off x="3419475" y="2781300"/>
            <a:ext cx="2232025" cy="503238"/>
          </a:xfrm>
          <a:prstGeom prst="line">
            <a:avLst/>
          </a:prstGeom>
          <a:noFill/>
          <a:ln w="28575">
            <a:solidFill>
              <a:srgbClr val="993300"/>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20" name="Line 88"/>
          <p:cNvSpPr>
            <a:spLocks noChangeShapeType="1"/>
          </p:cNvSpPr>
          <p:nvPr/>
        </p:nvSpPr>
        <p:spPr bwMode="auto">
          <a:xfrm flipH="1" flipV="1">
            <a:off x="3419475" y="3284538"/>
            <a:ext cx="2232025" cy="360362"/>
          </a:xfrm>
          <a:prstGeom prst="line">
            <a:avLst/>
          </a:prstGeom>
          <a:noFill/>
          <a:ln w="28575">
            <a:solidFill>
              <a:srgbClr val="993300"/>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21" name="Line 89"/>
          <p:cNvSpPr>
            <a:spLocks noChangeShapeType="1"/>
          </p:cNvSpPr>
          <p:nvPr/>
        </p:nvSpPr>
        <p:spPr bwMode="auto">
          <a:xfrm flipH="1" flipV="1">
            <a:off x="3419475" y="3284538"/>
            <a:ext cx="2232025" cy="792162"/>
          </a:xfrm>
          <a:prstGeom prst="line">
            <a:avLst/>
          </a:prstGeom>
          <a:noFill/>
          <a:ln w="28575">
            <a:solidFill>
              <a:srgbClr val="993300"/>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22" name="Line 90"/>
          <p:cNvSpPr>
            <a:spLocks noChangeShapeType="1"/>
          </p:cNvSpPr>
          <p:nvPr/>
        </p:nvSpPr>
        <p:spPr bwMode="auto">
          <a:xfrm flipH="1" flipV="1">
            <a:off x="3419475" y="3284538"/>
            <a:ext cx="2232025" cy="1657350"/>
          </a:xfrm>
          <a:prstGeom prst="line">
            <a:avLst/>
          </a:prstGeom>
          <a:noFill/>
          <a:ln w="28575">
            <a:solidFill>
              <a:srgbClr val="993300"/>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23" name="Line 91"/>
          <p:cNvSpPr>
            <a:spLocks noChangeShapeType="1"/>
          </p:cNvSpPr>
          <p:nvPr/>
        </p:nvSpPr>
        <p:spPr bwMode="auto">
          <a:xfrm flipH="1" flipV="1">
            <a:off x="3419475" y="3644900"/>
            <a:ext cx="2232025" cy="1871663"/>
          </a:xfrm>
          <a:prstGeom prst="line">
            <a:avLst/>
          </a:prstGeom>
          <a:noFill/>
          <a:ln w="28575">
            <a:solidFill>
              <a:schemeClr val="tx1"/>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24" name="Line 92"/>
          <p:cNvSpPr>
            <a:spLocks noChangeShapeType="1"/>
          </p:cNvSpPr>
          <p:nvPr/>
        </p:nvSpPr>
        <p:spPr bwMode="auto">
          <a:xfrm flipH="1" flipV="1">
            <a:off x="3419475" y="3644900"/>
            <a:ext cx="2232025" cy="1296988"/>
          </a:xfrm>
          <a:prstGeom prst="line">
            <a:avLst/>
          </a:prstGeom>
          <a:noFill/>
          <a:ln w="28575">
            <a:solidFill>
              <a:schemeClr val="tx1"/>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25" name="Line 93"/>
          <p:cNvSpPr>
            <a:spLocks noChangeShapeType="1"/>
          </p:cNvSpPr>
          <p:nvPr/>
        </p:nvSpPr>
        <p:spPr bwMode="auto">
          <a:xfrm flipH="1" flipV="1">
            <a:off x="3419475" y="3644900"/>
            <a:ext cx="2232025" cy="431800"/>
          </a:xfrm>
          <a:prstGeom prst="line">
            <a:avLst/>
          </a:prstGeom>
          <a:noFill/>
          <a:ln w="28575">
            <a:solidFill>
              <a:schemeClr val="tx1"/>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26" name="Line 94"/>
          <p:cNvSpPr>
            <a:spLocks noChangeShapeType="1"/>
          </p:cNvSpPr>
          <p:nvPr/>
        </p:nvSpPr>
        <p:spPr bwMode="auto">
          <a:xfrm flipH="1" flipV="1">
            <a:off x="3419475" y="3644900"/>
            <a:ext cx="2232025" cy="0"/>
          </a:xfrm>
          <a:prstGeom prst="line">
            <a:avLst/>
          </a:prstGeom>
          <a:noFill/>
          <a:ln w="28575">
            <a:solidFill>
              <a:schemeClr val="tx1"/>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27" name="Line 95"/>
          <p:cNvSpPr>
            <a:spLocks noChangeShapeType="1"/>
          </p:cNvSpPr>
          <p:nvPr/>
        </p:nvSpPr>
        <p:spPr bwMode="auto">
          <a:xfrm flipH="1">
            <a:off x="3419475" y="2781300"/>
            <a:ext cx="2232025" cy="863600"/>
          </a:xfrm>
          <a:prstGeom prst="line">
            <a:avLst/>
          </a:prstGeom>
          <a:noFill/>
          <a:ln w="28575">
            <a:solidFill>
              <a:schemeClr val="tx1"/>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28" name="Line 96"/>
          <p:cNvSpPr>
            <a:spLocks noChangeShapeType="1"/>
          </p:cNvSpPr>
          <p:nvPr/>
        </p:nvSpPr>
        <p:spPr bwMode="auto">
          <a:xfrm flipH="1">
            <a:off x="3419475" y="4076700"/>
            <a:ext cx="2232025" cy="215900"/>
          </a:xfrm>
          <a:prstGeom prst="line">
            <a:avLst/>
          </a:prstGeom>
          <a:noFill/>
          <a:ln w="28575">
            <a:solidFill>
              <a:srgbClr val="993300"/>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29" name="Line 97"/>
          <p:cNvSpPr>
            <a:spLocks noChangeShapeType="1"/>
          </p:cNvSpPr>
          <p:nvPr/>
        </p:nvSpPr>
        <p:spPr bwMode="auto">
          <a:xfrm flipH="1">
            <a:off x="3419475" y="2276475"/>
            <a:ext cx="2232025" cy="2881313"/>
          </a:xfrm>
          <a:prstGeom prst="line">
            <a:avLst/>
          </a:prstGeom>
          <a:noFill/>
          <a:ln w="28575">
            <a:solidFill>
              <a:schemeClr val="tx1"/>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30" name="Line 98"/>
          <p:cNvSpPr>
            <a:spLocks noChangeShapeType="1"/>
          </p:cNvSpPr>
          <p:nvPr/>
        </p:nvSpPr>
        <p:spPr bwMode="auto">
          <a:xfrm flipH="1">
            <a:off x="3419475" y="2781300"/>
            <a:ext cx="2232025" cy="2376488"/>
          </a:xfrm>
          <a:prstGeom prst="line">
            <a:avLst/>
          </a:prstGeom>
          <a:noFill/>
          <a:ln w="28575">
            <a:solidFill>
              <a:schemeClr val="tx1"/>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31" name="Line 99"/>
          <p:cNvSpPr>
            <a:spLocks noChangeShapeType="1"/>
          </p:cNvSpPr>
          <p:nvPr/>
        </p:nvSpPr>
        <p:spPr bwMode="auto">
          <a:xfrm flipH="1">
            <a:off x="3419475" y="4508500"/>
            <a:ext cx="2232025" cy="649288"/>
          </a:xfrm>
          <a:prstGeom prst="line">
            <a:avLst/>
          </a:prstGeom>
          <a:noFill/>
          <a:ln w="28575">
            <a:solidFill>
              <a:schemeClr val="tx1"/>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32" name="Line 100"/>
          <p:cNvSpPr>
            <a:spLocks noChangeShapeType="1"/>
          </p:cNvSpPr>
          <p:nvPr/>
        </p:nvSpPr>
        <p:spPr bwMode="auto">
          <a:xfrm flipH="1">
            <a:off x="3409950" y="5084763"/>
            <a:ext cx="2241550" cy="719137"/>
          </a:xfrm>
          <a:prstGeom prst="line">
            <a:avLst/>
          </a:prstGeom>
          <a:noFill/>
          <a:ln w="28575">
            <a:solidFill>
              <a:srgbClr val="993300"/>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133" name="Line 101"/>
          <p:cNvSpPr>
            <a:spLocks noChangeShapeType="1"/>
          </p:cNvSpPr>
          <p:nvPr/>
        </p:nvSpPr>
        <p:spPr bwMode="auto">
          <a:xfrm flipH="1">
            <a:off x="3411538" y="5589588"/>
            <a:ext cx="2232025" cy="215900"/>
          </a:xfrm>
          <a:prstGeom prst="line">
            <a:avLst/>
          </a:prstGeom>
          <a:noFill/>
          <a:ln w="28575">
            <a:solidFill>
              <a:srgbClr val="993300"/>
            </a:solidFill>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64538" name="Text Box 102"/>
          <p:cNvSpPr txBox="1">
            <a:spLocks noChangeArrowheads="1"/>
          </p:cNvSpPr>
          <p:nvPr/>
        </p:nvSpPr>
        <p:spPr bwMode="auto">
          <a:xfrm>
            <a:off x="0" y="228600"/>
            <a:ext cx="237648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spcBef>
                <a:spcPct val="50000"/>
              </a:spcBef>
            </a:pPr>
            <a:r>
              <a:rPr lang="zh-CN" altLang="en-US" sz="3200" b="1">
                <a:solidFill>
                  <a:srgbClr val="FFC000"/>
                </a:solidFill>
                <a:latin typeface="华文隶书" charset="0"/>
                <a:ea typeface="华文隶书" charset="0"/>
                <a:cs typeface="华文隶书" charset="0"/>
              </a:rPr>
              <a:t> 课程总结</a:t>
            </a:r>
          </a:p>
        </p:txBody>
      </p:sp>
      <p:pic>
        <p:nvPicPr>
          <p:cNvPr id="64539" name="Picture 106" descr="45"/>
          <p:cNvPicPr>
            <a:picLocks noChangeAspect="1" noChangeArrowheads="1"/>
          </p:cNvPicPr>
          <p:nvPr/>
        </p:nvPicPr>
        <p:blipFill>
          <a:blip r:embed="rId3">
            <a:lum bright="-10000" contrast="-12000"/>
            <a:grayscl/>
            <a:extLst>
              <a:ext uri="{28A0092B-C50C-407E-A947-70E740481C1C}">
                <a14:useLocalDpi xmlns:a14="http://schemas.microsoft.com/office/drawing/2010/main" val="0"/>
              </a:ext>
            </a:extLst>
          </a:blip>
          <a:srcRect/>
          <a:stretch>
            <a:fillRect/>
          </a:stretch>
        </p:blipFill>
        <p:spPr bwMode="auto">
          <a:xfrm>
            <a:off x="7294563" y="347663"/>
            <a:ext cx="1349375" cy="360362"/>
          </a:xfrm>
          <a:prstGeom prst="rect">
            <a:avLst/>
          </a:prstGeom>
          <a:solidFill>
            <a:schemeClr val="bg1"/>
          </a:solidFill>
          <a:ln w="9525">
            <a:solidFill>
              <a:schemeClr val="tx1"/>
            </a:solidFill>
            <a:miter lim="800000"/>
            <a:headEnd/>
            <a:tailEnd/>
          </a:ln>
        </p:spPr>
      </p:pic>
    </p:spTree>
    <p:extLst>
      <p:ext uri="{BB962C8B-B14F-4D97-AF65-F5344CB8AC3E}">
        <p14:creationId xmlns:p14="http://schemas.microsoft.com/office/powerpoint/2010/main" val="31154686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112"/>
                                        </p:tgtEl>
                                        <p:attrNameLst>
                                          <p:attrName>style.visibility</p:attrName>
                                        </p:attrNameLst>
                                      </p:cBhvr>
                                      <p:to>
                                        <p:strVal val="visible"/>
                                      </p:to>
                                    </p:set>
                                    <p:animEffect transition="in" filter="box(in)">
                                      <p:cBhvr>
                                        <p:cTn id="7" dur="500"/>
                                        <p:tgtEl>
                                          <p:spTgt spid="441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113"/>
                                        </p:tgtEl>
                                        <p:attrNameLst>
                                          <p:attrName>style.visibility</p:attrName>
                                        </p:attrNameLst>
                                      </p:cBhvr>
                                      <p:to>
                                        <p:strVal val="visible"/>
                                      </p:to>
                                    </p:set>
                                    <p:animEffect transition="in" filter="box(in)">
                                      <p:cBhvr>
                                        <p:cTn id="12" dur="500"/>
                                        <p:tgtEl>
                                          <p:spTgt spid="441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116"/>
                                        </p:tgtEl>
                                        <p:attrNameLst>
                                          <p:attrName>style.visibility</p:attrName>
                                        </p:attrNameLst>
                                      </p:cBhvr>
                                      <p:to>
                                        <p:strVal val="visible"/>
                                      </p:to>
                                    </p:set>
                                    <p:animEffect transition="in" filter="box(in)">
                                      <p:cBhvr>
                                        <p:cTn id="17" dur="500"/>
                                        <p:tgtEl>
                                          <p:spTgt spid="441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115"/>
                                        </p:tgtEl>
                                        <p:attrNameLst>
                                          <p:attrName>style.visibility</p:attrName>
                                        </p:attrNameLst>
                                      </p:cBhvr>
                                      <p:to>
                                        <p:strVal val="visible"/>
                                      </p:to>
                                    </p:set>
                                    <p:animEffect transition="in" filter="box(in)">
                                      <p:cBhvr>
                                        <p:cTn id="22" dur="500"/>
                                        <p:tgtEl>
                                          <p:spTgt spid="441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4117"/>
                                        </p:tgtEl>
                                        <p:attrNameLst>
                                          <p:attrName>style.visibility</p:attrName>
                                        </p:attrNameLst>
                                      </p:cBhvr>
                                      <p:to>
                                        <p:strVal val="visible"/>
                                      </p:to>
                                    </p:set>
                                    <p:animEffect transition="in" filter="box(in)">
                                      <p:cBhvr>
                                        <p:cTn id="27" dur="500"/>
                                        <p:tgtEl>
                                          <p:spTgt spid="441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4118"/>
                                        </p:tgtEl>
                                        <p:attrNameLst>
                                          <p:attrName>style.visibility</p:attrName>
                                        </p:attrNameLst>
                                      </p:cBhvr>
                                      <p:to>
                                        <p:strVal val="visible"/>
                                      </p:to>
                                    </p:set>
                                    <p:animEffect transition="in" filter="box(in)">
                                      <p:cBhvr>
                                        <p:cTn id="32" dur="500"/>
                                        <p:tgtEl>
                                          <p:spTgt spid="441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4119"/>
                                        </p:tgtEl>
                                        <p:attrNameLst>
                                          <p:attrName>style.visibility</p:attrName>
                                        </p:attrNameLst>
                                      </p:cBhvr>
                                      <p:to>
                                        <p:strVal val="visible"/>
                                      </p:to>
                                    </p:set>
                                    <p:animEffect transition="in" filter="box(in)">
                                      <p:cBhvr>
                                        <p:cTn id="37" dur="500"/>
                                        <p:tgtEl>
                                          <p:spTgt spid="441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4120"/>
                                        </p:tgtEl>
                                        <p:attrNameLst>
                                          <p:attrName>style.visibility</p:attrName>
                                        </p:attrNameLst>
                                      </p:cBhvr>
                                      <p:to>
                                        <p:strVal val="visible"/>
                                      </p:to>
                                    </p:set>
                                    <p:animEffect transition="in" filter="box(in)">
                                      <p:cBhvr>
                                        <p:cTn id="42" dur="500"/>
                                        <p:tgtEl>
                                          <p:spTgt spid="441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4122"/>
                                        </p:tgtEl>
                                        <p:attrNameLst>
                                          <p:attrName>style.visibility</p:attrName>
                                        </p:attrNameLst>
                                      </p:cBhvr>
                                      <p:to>
                                        <p:strVal val="visible"/>
                                      </p:to>
                                    </p:set>
                                    <p:animEffect transition="in" filter="box(in)">
                                      <p:cBhvr>
                                        <p:cTn id="47" dur="500"/>
                                        <p:tgtEl>
                                          <p:spTgt spid="441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121"/>
                                        </p:tgtEl>
                                        <p:attrNameLst>
                                          <p:attrName>style.visibility</p:attrName>
                                        </p:attrNameLst>
                                      </p:cBhvr>
                                      <p:to>
                                        <p:strVal val="visible"/>
                                      </p:to>
                                    </p:set>
                                    <p:animEffect transition="in" filter="box(in)">
                                      <p:cBhvr>
                                        <p:cTn id="52" dur="500"/>
                                        <p:tgtEl>
                                          <p:spTgt spid="441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4127"/>
                                        </p:tgtEl>
                                        <p:attrNameLst>
                                          <p:attrName>style.visibility</p:attrName>
                                        </p:attrNameLst>
                                      </p:cBhvr>
                                      <p:to>
                                        <p:strVal val="visible"/>
                                      </p:to>
                                    </p:set>
                                    <p:animEffect transition="in" filter="box(in)">
                                      <p:cBhvr>
                                        <p:cTn id="57" dur="500"/>
                                        <p:tgtEl>
                                          <p:spTgt spid="4412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4126"/>
                                        </p:tgtEl>
                                        <p:attrNameLst>
                                          <p:attrName>style.visibility</p:attrName>
                                        </p:attrNameLst>
                                      </p:cBhvr>
                                      <p:to>
                                        <p:strVal val="visible"/>
                                      </p:to>
                                    </p:set>
                                    <p:animEffect transition="in" filter="box(in)">
                                      <p:cBhvr>
                                        <p:cTn id="62" dur="500"/>
                                        <p:tgtEl>
                                          <p:spTgt spid="4412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4125"/>
                                        </p:tgtEl>
                                        <p:attrNameLst>
                                          <p:attrName>style.visibility</p:attrName>
                                        </p:attrNameLst>
                                      </p:cBhvr>
                                      <p:to>
                                        <p:strVal val="visible"/>
                                      </p:to>
                                    </p:set>
                                    <p:animEffect transition="in" filter="box(in)">
                                      <p:cBhvr>
                                        <p:cTn id="67" dur="500"/>
                                        <p:tgtEl>
                                          <p:spTgt spid="441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4124"/>
                                        </p:tgtEl>
                                        <p:attrNameLst>
                                          <p:attrName>style.visibility</p:attrName>
                                        </p:attrNameLst>
                                      </p:cBhvr>
                                      <p:to>
                                        <p:strVal val="visible"/>
                                      </p:to>
                                    </p:set>
                                    <p:animEffect transition="in" filter="box(in)">
                                      <p:cBhvr>
                                        <p:cTn id="72" dur="500"/>
                                        <p:tgtEl>
                                          <p:spTgt spid="4412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4123"/>
                                        </p:tgtEl>
                                        <p:attrNameLst>
                                          <p:attrName>style.visibility</p:attrName>
                                        </p:attrNameLst>
                                      </p:cBhvr>
                                      <p:to>
                                        <p:strVal val="visible"/>
                                      </p:to>
                                    </p:set>
                                    <p:animEffect transition="in" filter="box(in)">
                                      <p:cBhvr>
                                        <p:cTn id="77" dur="500"/>
                                        <p:tgtEl>
                                          <p:spTgt spid="4412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4128"/>
                                        </p:tgtEl>
                                        <p:attrNameLst>
                                          <p:attrName>style.visibility</p:attrName>
                                        </p:attrNameLst>
                                      </p:cBhvr>
                                      <p:to>
                                        <p:strVal val="visible"/>
                                      </p:to>
                                    </p:set>
                                    <p:animEffect transition="in" filter="box(in)">
                                      <p:cBhvr>
                                        <p:cTn id="82" dur="500"/>
                                        <p:tgtEl>
                                          <p:spTgt spid="4412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44129"/>
                                        </p:tgtEl>
                                        <p:attrNameLst>
                                          <p:attrName>style.visibility</p:attrName>
                                        </p:attrNameLst>
                                      </p:cBhvr>
                                      <p:to>
                                        <p:strVal val="visible"/>
                                      </p:to>
                                    </p:set>
                                    <p:animEffect transition="in" filter="box(in)">
                                      <p:cBhvr>
                                        <p:cTn id="87" dur="500"/>
                                        <p:tgtEl>
                                          <p:spTgt spid="4412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4130"/>
                                        </p:tgtEl>
                                        <p:attrNameLst>
                                          <p:attrName>style.visibility</p:attrName>
                                        </p:attrNameLst>
                                      </p:cBhvr>
                                      <p:to>
                                        <p:strVal val="visible"/>
                                      </p:to>
                                    </p:set>
                                    <p:animEffect transition="in" filter="box(in)">
                                      <p:cBhvr>
                                        <p:cTn id="92" dur="500"/>
                                        <p:tgtEl>
                                          <p:spTgt spid="4413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44131"/>
                                        </p:tgtEl>
                                        <p:attrNameLst>
                                          <p:attrName>style.visibility</p:attrName>
                                        </p:attrNameLst>
                                      </p:cBhvr>
                                      <p:to>
                                        <p:strVal val="visible"/>
                                      </p:to>
                                    </p:set>
                                    <p:animEffect transition="in" filter="box(in)">
                                      <p:cBhvr>
                                        <p:cTn id="97" dur="500"/>
                                        <p:tgtEl>
                                          <p:spTgt spid="4413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44132"/>
                                        </p:tgtEl>
                                        <p:attrNameLst>
                                          <p:attrName>style.visibility</p:attrName>
                                        </p:attrNameLst>
                                      </p:cBhvr>
                                      <p:to>
                                        <p:strVal val="visible"/>
                                      </p:to>
                                    </p:set>
                                    <p:animEffect transition="in" filter="box(in)">
                                      <p:cBhvr>
                                        <p:cTn id="102" dur="500"/>
                                        <p:tgtEl>
                                          <p:spTgt spid="4413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44133"/>
                                        </p:tgtEl>
                                        <p:attrNameLst>
                                          <p:attrName>style.visibility</p:attrName>
                                        </p:attrNameLst>
                                      </p:cBhvr>
                                      <p:to>
                                        <p:strVal val="visible"/>
                                      </p:to>
                                    </p:set>
                                    <p:animEffect transition="in" filter="box(in)">
                                      <p:cBhvr>
                                        <p:cTn id="107" dur="500"/>
                                        <p:tgtEl>
                                          <p:spTgt spid="44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12" grpId="0" animBg="1"/>
      <p:bldP spid="44113" grpId="0" animBg="1"/>
      <p:bldP spid="44115" grpId="0" animBg="1"/>
      <p:bldP spid="44116" grpId="0" animBg="1"/>
      <p:bldP spid="44117" grpId="0" animBg="1"/>
      <p:bldP spid="44118" grpId="0" animBg="1"/>
      <p:bldP spid="44119" grpId="0" animBg="1"/>
      <p:bldP spid="44120" grpId="0" animBg="1"/>
      <p:bldP spid="44121" grpId="0" animBg="1"/>
      <p:bldP spid="44122" grpId="0" animBg="1"/>
      <p:bldP spid="44123" grpId="0" animBg="1"/>
      <p:bldP spid="44124" grpId="0" animBg="1"/>
      <p:bldP spid="44125" grpId="0" animBg="1"/>
      <p:bldP spid="44126" grpId="0" animBg="1"/>
      <p:bldP spid="44127" grpId="0" animBg="1"/>
      <p:bldP spid="44128" grpId="0" animBg="1"/>
      <p:bldP spid="44129" grpId="0" animBg="1"/>
      <p:bldP spid="44130" grpId="0" animBg="1"/>
      <p:bldP spid="44131" grpId="0" animBg="1"/>
      <p:bldP spid="44132" grpId="0" animBg="1"/>
      <p:bldP spid="441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zh-CN" altLang="en-US">
                <a:latin typeface="Times New Roman" charset="0"/>
                <a:ea typeface="黑体" charset="0"/>
              </a:rPr>
              <a:t>法规</a:t>
            </a:r>
            <a:endParaRPr lang="en-US" altLang="zh-CN">
              <a:latin typeface="Times New Roman" charset="0"/>
              <a:ea typeface="黑体" charset="0"/>
            </a:endParaRPr>
          </a:p>
        </p:txBody>
      </p:sp>
      <p:grpSp>
        <p:nvGrpSpPr>
          <p:cNvPr id="11267" name="组合 19"/>
          <p:cNvGrpSpPr>
            <a:grpSpLocks/>
          </p:cNvGrpSpPr>
          <p:nvPr/>
        </p:nvGrpSpPr>
        <p:grpSpPr bwMode="auto">
          <a:xfrm>
            <a:off x="457200" y="1371600"/>
            <a:ext cx="8077200" cy="5491163"/>
            <a:chOff x="457200" y="1290694"/>
            <a:chExt cx="8077200" cy="1691697"/>
          </a:xfrm>
        </p:grpSpPr>
        <p:sp>
          <p:nvSpPr>
            <p:cNvPr id="8196" name="AutoShape 4"/>
            <p:cNvSpPr>
              <a:spLocks noChangeArrowheads="1"/>
            </p:cNvSpPr>
            <p:nvPr/>
          </p:nvSpPr>
          <p:spPr bwMode="gray">
            <a:xfrm>
              <a:off x="457200" y="1290694"/>
              <a:ext cx="8077200" cy="1583612"/>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blurRad="63500" dist="135003" dir="2928844" algn="ctr" rotWithShape="0">
                <a:srgbClr val="000000">
                  <a:alpha val="50000"/>
                </a:srgbClr>
              </a:outerShdw>
            </a:effectLst>
          </p:spPr>
          <p:txBody>
            <a:bodyPr wrap="none" anchor="ctr"/>
            <a:lstStyle/>
            <a:p>
              <a:pPr>
                <a:defRPr/>
              </a:pPr>
              <a:endParaRPr lang="zh-CN" altLang="en-US">
                <a:latin typeface="Times New Roman" pitchFamily="18" charset="0"/>
                <a:ea typeface="宋体" pitchFamily="2" charset="-122"/>
                <a:cs typeface="+mn-cs"/>
              </a:endParaRPr>
            </a:p>
          </p:txBody>
        </p:sp>
        <p:sp>
          <p:nvSpPr>
            <p:cNvPr id="68613" name="AutoShape 5"/>
            <p:cNvSpPr>
              <a:spLocks noChangeArrowheads="1"/>
            </p:cNvSpPr>
            <p:nvPr/>
          </p:nvSpPr>
          <p:spPr bwMode="gray">
            <a:xfrm>
              <a:off x="635000" y="1361120"/>
              <a:ext cx="1555750" cy="145547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zh-CN" altLang="en-US">
                <a:latin typeface="Arial" charset="0"/>
                <a:ea typeface="宋体" pitchFamily="2" charset="-122"/>
                <a:cs typeface="+mn-cs"/>
              </a:endParaRPr>
            </a:p>
          </p:txBody>
        </p:sp>
        <p:sp>
          <p:nvSpPr>
            <p:cNvPr id="68614" name="Freeform 6"/>
            <p:cNvSpPr>
              <a:spLocks/>
            </p:cNvSpPr>
            <p:nvPr/>
          </p:nvSpPr>
          <p:spPr bwMode="gray">
            <a:xfrm>
              <a:off x="685800" y="1384596"/>
              <a:ext cx="777875" cy="64753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a:defRPr/>
              </a:pPr>
              <a:endParaRPr lang="zh-CN" altLang="en-US">
                <a:latin typeface="Arial" charset="0"/>
                <a:ea typeface="宋体" pitchFamily="2" charset="-122"/>
                <a:cs typeface="+mn-cs"/>
              </a:endParaRPr>
            </a:p>
          </p:txBody>
        </p:sp>
        <p:sp>
          <p:nvSpPr>
            <p:cNvPr id="68615" name="Text Box 7"/>
            <p:cNvSpPr txBox="1">
              <a:spLocks noChangeArrowheads="1"/>
            </p:cNvSpPr>
            <p:nvPr/>
          </p:nvSpPr>
          <p:spPr bwMode="gray">
            <a:xfrm>
              <a:off x="685800" y="1924530"/>
              <a:ext cx="1371600" cy="218126"/>
            </a:xfrm>
            <a:prstGeom prst="rect">
              <a:avLst/>
            </a:prstGeom>
            <a:noFill/>
            <a:ln>
              <a:noFill/>
            </a:ln>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a:r>
                <a:rPr lang="en-US" altLang="zh-CN" sz="2000" b="1"/>
                <a:t>《</a:t>
              </a:r>
              <a:r>
                <a:rPr lang="zh-CN" altLang="en-US" sz="2000" b="1"/>
                <a:t>物业管理条例</a:t>
              </a:r>
              <a:r>
                <a:rPr lang="en-US" altLang="zh-CN" sz="2000" b="1"/>
                <a:t>》</a:t>
              </a:r>
              <a:endParaRPr lang="en-US" altLang="zh-CN" sz="2000" b="1">
                <a:solidFill>
                  <a:srgbClr val="FFFFFF"/>
                </a:solidFill>
                <a:effectLst>
                  <a:outerShdw blurRad="38100" dist="38100" dir="2700000" algn="tl">
                    <a:srgbClr val="DDDDDD"/>
                  </a:outerShdw>
                </a:effectLst>
                <a:latin typeface="Arial" charset="0"/>
              </a:endParaRPr>
            </a:p>
          </p:txBody>
        </p:sp>
        <p:sp>
          <p:nvSpPr>
            <p:cNvPr id="11272" name="Text Box 8"/>
            <p:cNvSpPr txBox="1">
              <a:spLocks noChangeArrowheads="1"/>
            </p:cNvSpPr>
            <p:nvPr/>
          </p:nvSpPr>
          <p:spPr bwMode="gray">
            <a:xfrm>
              <a:off x="2362200" y="1361115"/>
              <a:ext cx="5935518" cy="1621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r>
                <a:rPr lang="zh-CN" altLang="en-US" sz="1600" b="1"/>
                <a:t>第七条：业主在物业管理活动中，履行下列义务：</a:t>
              </a:r>
            </a:p>
            <a:p>
              <a:pPr algn="l" eaLnBrk="1" hangingPunct="1"/>
              <a:r>
                <a:rPr lang="zh-CN" altLang="en-US" sz="1600" b="1"/>
                <a:t>       （四）按照国家有关规定交纳专项维修资金；</a:t>
              </a:r>
            </a:p>
            <a:p>
              <a:pPr algn="l" eaLnBrk="1" hangingPunct="1"/>
              <a:r>
                <a:rPr lang="zh-CN" altLang="en-US" sz="1600" b="1"/>
                <a:t>       （五）</a:t>
              </a:r>
              <a:r>
                <a:rPr lang="zh-CN" altLang="en-US" sz="1600" b="1">
                  <a:solidFill>
                    <a:srgbClr val="FF0000"/>
                  </a:solidFill>
                </a:rPr>
                <a:t>按时交纳物业服务费用</a:t>
              </a:r>
              <a:r>
                <a:rPr lang="zh-CN" altLang="en-US" sz="1600" b="1"/>
                <a:t>；</a:t>
              </a:r>
            </a:p>
            <a:p>
              <a:pPr algn="l" eaLnBrk="1" hangingPunct="1"/>
              <a:r>
                <a:rPr lang="zh-CN" altLang="en-US" sz="1600" b="1"/>
                <a:t>第三十六条：物业服务企业应当按照物业服务</a:t>
              </a:r>
              <a:r>
                <a:rPr lang="zh-CN" altLang="en-US" sz="1600" b="1">
                  <a:solidFill>
                    <a:srgbClr val="FF0000"/>
                  </a:solidFill>
                </a:rPr>
                <a:t>合同的约定</a:t>
              </a:r>
              <a:r>
                <a:rPr lang="zh-CN" altLang="en-US" sz="1600" b="1"/>
                <a:t>，提供相应的服务。        </a:t>
              </a:r>
              <a:endParaRPr lang="en-US" altLang="zh-CN" sz="1600" b="1"/>
            </a:p>
            <a:p>
              <a:pPr algn="l" eaLnBrk="1" hangingPunct="1"/>
              <a:r>
                <a:rPr lang="zh-CN" altLang="en-US" sz="1600" b="1"/>
                <a:t>第四十一条　物业服务收费应当遵循合理、公开以及</a:t>
              </a:r>
              <a:r>
                <a:rPr lang="zh-CN" altLang="en-US" sz="1600" b="1">
                  <a:solidFill>
                    <a:srgbClr val="FF0000"/>
                  </a:solidFill>
                </a:rPr>
                <a:t>费用与服务水平相适应的原则</a:t>
              </a:r>
              <a:r>
                <a:rPr lang="zh-CN" altLang="en-US" sz="1600" b="1"/>
                <a:t>，区别不同物业的性质和特点，由业主和物业服务企业按照国务院价格主管部门会同国务院建设行政主管部门制定的物业服务收费办法，在物业服务合同中约定。</a:t>
              </a:r>
              <a:endParaRPr lang="en-US" altLang="zh-CN" sz="1600" b="1"/>
            </a:p>
            <a:p>
              <a:pPr algn="l" eaLnBrk="1" hangingPunct="1"/>
              <a:r>
                <a:rPr lang="zh-CN" altLang="en-US" sz="1600" b="1"/>
                <a:t>第四十二条：业主应当根据物业服务合同的约定交纳物业服务费用。业主与物业使用人约定由物业使用人交纳物业服务费用的，从其约定，业主负连带缴纳责任。</a:t>
              </a:r>
              <a:endParaRPr lang="en-US" altLang="zh-CN" sz="1600" b="1"/>
            </a:p>
            <a:p>
              <a:pPr algn="l" eaLnBrk="1" hangingPunct="1"/>
              <a:r>
                <a:rPr lang="en-US" altLang="zh-CN" sz="1600" b="1"/>
                <a:t>        </a:t>
              </a:r>
              <a:r>
                <a:rPr lang="zh-CN" altLang="en-US" sz="1600" b="1"/>
                <a:t>已竣工但尚未出售或者尚未交给物业买受人的物业，物业服务费用由建设单位交纳。</a:t>
              </a:r>
              <a:endParaRPr lang="en-US" altLang="zh-CN" sz="1600" b="1"/>
            </a:p>
            <a:p>
              <a:pPr algn="l" eaLnBrk="1" hangingPunct="1"/>
              <a:r>
                <a:rPr lang="zh-CN" altLang="en-US" sz="1600" b="1"/>
                <a:t>第四十三条　县级以上人民政府价格主管部门会同同级房地产行政主管部门，应当加强对物业服务收费的监督。</a:t>
              </a:r>
              <a:endParaRPr lang="en-US" altLang="zh-CN" sz="1600" b="1"/>
            </a:p>
            <a:p>
              <a:pPr algn="l" eaLnBrk="1" hangingPunct="1"/>
              <a:r>
                <a:rPr lang="zh-CN" altLang="en-US" sz="1600" b="1"/>
                <a:t>第六十七条　违反物业服务合同约定，业主逾期不交纳物业服务费用的，</a:t>
              </a:r>
              <a:r>
                <a:rPr lang="zh-CN" altLang="en-US" sz="1600" b="1">
                  <a:solidFill>
                    <a:srgbClr val="FF0000"/>
                  </a:solidFill>
                </a:rPr>
                <a:t>业主委员会应当督促其限期交纳</a:t>
              </a:r>
              <a:r>
                <a:rPr lang="zh-CN" altLang="en-US" sz="1600" b="1"/>
                <a:t>；逾期仍不交纳的，物业服务企业可以向人民法院起诉。</a:t>
              </a:r>
              <a:endParaRPr lang="en-US" altLang="zh-CN" sz="1600" b="1"/>
            </a:p>
            <a:p>
              <a:pPr algn="l" eaLnBrk="1" hangingPunct="1"/>
              <a:endParaRPr lang="zh-CN" altLang="en-US" sz="1600"/>
            </a:p>
            <a:p>
              <a:pPr algn="l" eaLnBrk="1" hangingPunct="1"/>
              <a:endParaRPr lang="zh-CN" altLang="en-US" sz="1600"/>
            </a:p>
          </p:txBody>
        </p:sp>
      </p:grpSp>
    </p:spTree>
    <p:extLst>
      <p:ext uri="{BB962C8B-B14F-4D97-AF65-F5344CB8AC3E}">
        <p14:creationId xmlns:p14="http://schemas.microsoft.com/office/powerpoint/2010/main" val="914253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28600"/>
            <a:ext cx="8229600" cy="533400"/>
          </a:xfrm>
        </p:spPr>
        <p:txBody>
          <a:bodyPr/>
          <a:lstStyle/>
          <a:p>
            <a:r>
              <a:rPr lang="zh-CN" altLang="en-US" sz="2800" b="1">
                <a:solidFill>
                  <a:srgbClr val="FFC000"/>
                </a:solidFill>
                <a:latin typeface="华文隶书" charset="0"/>
                <a:ea typeface="华文隶书" charset="0"/>
                <a:cs typeface="华文隶书" charset="0"/>
              </a:rPr>
              <a:t>物业管理费清欠宣传口号</a:t>
            </a:r>
          </a:p>
        </p:txBody>
      </p:sp>
      <p:sp>
        <p:nvSpPr>
          <p:cNvPr id="65539" name="Rectangle 3"/>
          <p:cNvSpPr>
            <a:spLocks noGrp="1" noChangeArrowheads="1"/>
          </p:cNvSpPr>
          <p:nvPr>
            <p:ph type="body" idx="1"/>
          </p:nvPr>
        </p:nvSpPr>
        <p:spPr>
          <a:xfrm>
            <a:off x="609600" y="1295400"/>
            <a:ext cx="8534400" cy="5300663"/>
          </a:xfrm>
        </p:spPr>
        <p:txBody>
          <a:bodyPr>
            <a:normAutofit fontScale="85000" lnSpcReduction="10000"/>
          </a:bodyPr>
          <a:lstStyle/>
          <a:p>
            <a:pPr>
              <a:lnSpc>
                <a:spcPct val="90000"/>
              </a:lnSpc>
              <a:buFont typeface="Wingdings" charset="0"/>
              <a:buChar char="p"/>
            </a:pPr>
            <a:r>
              <a:rPr lang="zh-CN" altLang="en-US">
                <a:solidFill>
                  <a:srgbClr val="FF0000"/>
                </a:solidFill>
                <a:latin typeface="Times New Roman" charset="0"/>
                <a:ea typeface="黑体" charset="0"/>
              </a:rPr>
              <a:t>物业管理业主当家</a:t>
            </a:r>
            <a:r>
              <a:rPr lang="en-US" altLang="zh-CN">
                <a:solidFill>
                  <a:srgbClr val="FF0000"/>
                </a:solidFill>
                <a:latin typeface="Times New Roman" charset="0"/>
                <a:ea typeface="黑体" charset="0"/>
              </a:rPr>
              <a:t>,</a:t>
            </a:r>
            <a:r>
              <a:rPr lang="zh-CN" altLang="en-US">
                <a:solidFill>
                  <a:srgbClr val="FF0000"/>
                </a:solidFill>
                <a:latin typeface="Times New Roman" charset="0"/>
                <a:ea typeface="黑体" charset="0"/>
              </a:rPr>
              <a:t>小区建设依靠大家</a:t>
            </a:r>
            <a:r>
              <a:rPr lang="en-US" altLang="zh-CN">
                <a:solidFill>
                  <a:srgbClr val="FF0000"/>
                </a:solidFill>
                <a:latin typeface="Times New Roman" charset="0"/>
                <a:ea typeface="黑体" charset="0"/>
              </a:rPr>
              <a:t>!</a:t>
            </a:r>
          </a:p>
          <a:p>
            <a:pPr>
              <a:lnSpc>
                <a:spcPct val="90000"/>
              </a:lnSpc>
              <a:buFont typeface="Wingdings" charset="0"/>
              <a:buChar char="p"/>
            </a:pPr>
            <a:r>
              <a:rPr lang="zh-CN" altLang="en-US">
                <a:solidFill>
                  <a:srgbClr val="FF0000"/>
                </a:solidFill>
                <a:latin typeface="Times New Roman" charset="0"/>
                <a:ea typeface="黑体" charset="0"/>
              </a:rPr>
              <a:t>加强物业管理</a:t>
            </a:r>
            <a:r>
              <a:rPr lang="en-US" altLang="zh-CN">
                <a:solidFill>
                  <a:srgbClr val="FF0000"/>
                </a:solidFill>
                <a:latin typeface="Times New Roman" charset="0"/>
                <a:ea typeface="黑体" charset="0"/>
              </a:rPr>
              <a:t>,</a:t>
            </a:r>
            <a:r>
              <a:rPr lang="zh-CN" altLang="en-US">
                <a:solidFill>
                  <a:srgbClr val="FF0000"/>
                </a:solidFill>
                <a:latin typeface="Times New Roman" charset="0"/>
                <a:ea typeface="黑体" charset="0"/>
              </a:rPr>
              <a:t>共建安全文明温馨和谐的家园</a:t>
            </a:r>
            <a:r>
              <a:rPr lang="en-US" altLang="zh-CN">
                <a:solidFill>
                  <a:srgbClr val="FF0000"/>
                </a:solidFill>
                <a:latin typeface="Times New Roman" charset="0"/>
                <a:ea typeface="黑体" charset="0"/>
              </a:rPr>
              <a:t>!</a:t>
            </a:r>
          </a:p>
          <a:p>
            <a:pPr>
              <a:lnSpc>
                <a:spcPct val="90000"/>
              </a:lnSpc>
              <a:buFont typeface="Wingdings" charset="0"/>
              <a:buChar char="p"/>
            </a:pPr>
            <a:r>
              <a:rPr lang="zh-CN" altLang="en-US">
                <a:solidFill>
                  <a:srgbClr val="FF0000"/>
                </a:solidFill>
                <a:latin typeface="Times New Roman" charset="0"/>
                <a:ea typeface="黑体" charset="0"/>
              </a:rPr>
              <a:t>欠费影响物业公司经营</a:t>
            </a:r>
            <a:r>
              <a:rPr lang="en-US" altLang="zh-CN">
                <a:solidFill>
                  <a:srgbClr val="FF0000"/>
                </a:solidFill>
                <a:latin typeface="Times New Roman" charset="0"/>
                <a:ea typeface="黑体" charset="0"/>
              </a:rPr>
              <a:t>,</a:t>
            </a:r>
            <a:r>
              <a:rPr lang="zh-CN" altLang="en-US">
                <a:solidFill>
                  <a:srgbClr val="FF0000"/>
                </a:solidFill>
                <a:latin typeface="Times New Roman" charset="0"/>
                <a:ea typeface="黑体" charset="0"/>
              </a:rPr>
              <a:t>损害最大的是广大业主的利益</a:t>
            </a:r>
            <a:r>
              <a:rPr lang="en-US" altLang="zh-CN">
                <a:solidFill>
                  <a:srgbClr val="FF0000"/>
                </a:solidFill>
                <a:latin typeface="Times New Roman" charset="0"/>
                <a:ea typeface="黑体" charset="0"/>
              </a:rPr>
              <a:t>!</a:t>
            </a:r>
          </a:p>
          <a:p>
            <a:pPr>
              <a:lnSpc>
                <a:spcPct val="90000"/>
              </a:lnSpc>
              <a:buFont typeface="Wingdings" charset="0"/>
              <a:buChar char="p"/>
            </a:pPr>
            <a:r>
              <a:rPr lang="zh-CN" altLang="en-US">
                <a:solidFill>
                  <a:srgbClr val="FF0000"/>
                </a:solidFill>
                <a:latin typeface="Times New Roman" charset="0"/>
                <a:ea typeface="黑体" charset="0"/>
              </a:rPr>
              <a:t>拖欠物业管理费是对交费业主的侵权和对全体业主的损害</a:t>
            </a:r>
            <a:r>
              <a:rPr lang="en-US" altLang="zh-CN">
                <a:solidFill>
                  <a:srgbClr val="FF0000"/>
                </a:solidFill>
                <a:latin typeface="Times New Roman" charset="0"/>
                <a:ea typeface="黑体" charset="0"/>
              </a:rPr>
              <a:t>!</a:t>
            </a:r>
          </a:p>
          <a:p>
            <a:pPr>
              <a:lnSpc>
                <a:spcPct val="90000"/>
              </a:lnSpc>
              <a:buFont typeface="Wingdings" charset="0"/>
              <a:buChar char="p"/>
            </a:pPr>
            <a:r>
              <a:rPr lang="zh-CN" altLang="en-US">
                <a:solidFill>
                  <a:srgbClr val="FF0000"/>
                </a:solidFill>
                <a:latin typeface="Times New Roman" charset="0"/>
                <a:ea typeface="黑体" charset="0"/>
              </a:rPr>
              <a:t>拖欠物业管理费是违约违规损人害已的错误行为</a:t>
            </a:r>
            <a:r>
              <a:rPr lang="en-US" altLang="zh-CN">
                <a:solidFill>
                  <a:srgbClr val="FF0000"/>
                </a:solidFill>
                <a:latin typeface="Times New Roman" charset="0"/>
                <a:ea typeface="黑体" charset="0"/>
              </a:rPr>
              <a:t>!</a:t>
            </a:r>
          </a:p>
          <a:p>
            <a:pPr>
              <a:lnSpc>
                <a:spcPct val="90000"/>
              </a:lnSpc>
              <a:buFont typeface="Wingdings" charset="0"/>
              <a:buChar char="p"/>
            </a:pPr>
            <a:r>
              <a:rPr lang="zh-CN" altLang="en-US">
                <a:solidFill>
                  <a:srgbClr val="FF0000"/>
                </a:solidFill>
                <a:latin typeface="Times New Roman" charset="0"/>
                <a:ea typeface="黑体" charset="0"/>
              </a:rPr>
              <a:t>树立正确的物业管理消费观念</a:t>
            </a:r>
            <a:r>
              <a:rPr lang="en-US" altLang="zh-CN">
                <a:solidFill>
                  <a:srgbClr val="FF0000"/>
                </a:solidFill>
                <a:latin typeface="Times New Roman" charset="0"/>
                <a:ea typeface="黑体" charset="0"/>
              </a:rPr>
              <a:t>,</a:t>
            </a:r>
            <a:r>
              <a:rPr lang="zh-CN" altLang="en-US">
                <a:solidFill>
                  <a:srgbClr val="FF0000"/>
                </a:solidFill>
                <a:latin typeface="Times New Roman" charset="0"/>
                <a:ea typeface="黑体" charset="0"/>
              </a:rPr>
              <a:t>克服丑恶的赖账消费行为</a:t>
            </a:r>
            <a:r>
              <a:rPr lang="en-US" altLang="zh-CN">
                <a:solidFill>
                  <a:srgbClr val="FF0000"/>
                </a:solidFill>
                <a:latin typeface="Times New Roman" charset="0"/>
                <a:ea typeface="黑体" charset="0"/>
              </a:rPr>
              <a:t>!</a:t>
            </a:r>
          </a:p>
          <a:p>
            <a:pPr>
              <a:lnSpc>
                <a:spcPct val="90000"/>
              </a:lnSpc>
              <a:buFont typeface="Wingdings" charset="0"/>
              <a:buChar char="p"/>
            </a:pPr>
            <a:r>
              <a:rPr lang="zh-CN" altLang="en-US">
                <a:solidFill>
                  <a:srgbClr val="FF0000"/>
                </a:solidFill>
                <a:latin typeface="Times New Roman" charset="0"/>
                <a:ea typeface="黑体" charset="0"/>
              </a:rPr>
              <a:t>树立正确的荣辱观</a:t>
            </a:r>
            <a:r>
              <a:rPr lang="en-US" altLang="zh-CN">
                <a:solidFill>
                  <a:srgbClr val="FF0000"/>
                </a:solidFill>
                <a:latin typeface="Times New Roman" charset="0"/>
                <a:ea typeface="黑体" charset="0"/>
              </a:rPr>
              <a:t>,</a:t>
            </a:r>
            <a:r>
              <a:rPr lang="zh-CN" altLang="en-US">
                <a:solidFill>
                  <a:srgbClr val="FF0000"/>
                </a:solidFill>
                <a:latin typeface="Times New Roman" charset="0"/>
                <a:ea typeface="黑体" charset="0"/>
              </a:rPr>
              <a:t>纠正缺德失范的恶意欠费行为</a:t>
            </a:r>
            <a:r>
              <a:rPr lang="en-US" altLang="zh-CN">
                <a:solidFill>
                  <a:srgbClr val="FF0000"/>
                </a:solidFill>
                <a:latin typeface="Times New Roman" charset="0"/>
                <a:ea typeface="黑体" charset="0"/>
              </a:rPr>
              <a:t>!</a:t>
            </a:r>
          </a:p>
          <a:p>
            <a:pPr>
              <a:lnSpc>
                <a:spcPct val="90000"/>
              </a:lnSpc>
              <a:buFont typeface="Wingdings" charset="0"/>
              <a:buChar char="p"/>
            </a:pPr>
            <a:r>
              <a:rPr lang="zh-CN" altLang="en-US">
                <a:solidFill>
                  <a:srgbClr val="FF0000"/>
                </a:solidFill>
                <a:latin typeface="Times New Roman" charset="0"/>
                <a:ea typeface="黑体" charset="0"/>
              </a:rPr>
              <a:t>加强物业管理服务</a:t>
            </a:r>
            <a:r>
              <a:rPr lang="en-US" altLang="zh-CN">
                <a:solidFill>
                  <a:srgbClr val="FF0000"/>
                </a:solidFill>
                <a:latin typeface="Times New Roman" charset="0"/>
                <a:ea typeface="黑体" charset="0"/>
              </a:rPr>
              <a:t>,</a:t>
            </a:r>
            <a:r>
              <a:rPr lang="zh-CN" altLang="en-US">
                <a:solidFill>
                  <a:srgbClr val="FF0000"/>
                </a:solidFill>
                <a:latin typeface="Times New Roman" charset="0"/>
                <a:ea typeface="黑体" charset="0"/>
              </a:rPr>
              <a:t>提高物业管理品质</a:t>
            </a:r>
            <a:r>
              <a:rPr lang="en-US" altLang="zh-CN">
                <a:solidFill>
                  <a:srgbClr val="FF0000"/>
                </a:solidFill>
                <a:latin typeface="Times New Roman" charset="0"/>
                <a:ea typeface="黑体" charset="0"/>
              </a:rPr>
              <a:t>!</a:t>
            </a:r>
          </a:p>
          <a:p>
            <a:pPr>
              <a:lnSpc>
                <a:spcPct val="90000"/>
              </a:lnSpc>
              <a:buFont typeface="Wingdings" charset="0"/>
              <a:buChar char="p"/>
            </a:pPr>
            <a:r>
              <a:rPr lang="zh-CN" altLang="en-US">
                <a:solidFill>
                  <a:srgbClr val="FF0000"/>
                </a:solidFill>
                <a:latin typeface="Times New Roman" charset="0"/>
                <a:ea typeface="黑体" charset="0"/>
              </a:rPr>
              <a:t>依法依规从事物业管理</a:t>
            </a:r>
            <a:r>
              <a:rPr lang="en-US" altLang="zh-CN">
                <a:solidFill>
                  <a:srgbClr val="FF0000"/>
                </a:solidFill>
                <a:latin typeface="Times New Roman" charset="0"/>
                <a:ea typeface="黑体" charset="0"/>
              </a:rPr>
              <a:t>,</a:t>
            </a:r>
            <a:r>
              <a:rPr lang="zh-CN" altLang="en-US">
                <a:solidFill>
                  <a:srgbClr val="FF0000"/>
                </a:solidFill>
                <a:latin typeface="Times New Roman" charset="0"/>
                <a:ea typeface="黑体" charset="0"/>
              </a:rPr>
              <a:t>切实提供质价相符的服务</a:t>
            </a:r>
            <a:r>
              <a:rPr lang="en-US" altLang="zh-CN">
                <a:solidFill>
                  <a:srgbClr val="FF0000"/>
                </a:solidFill>
                <a:latin typeface="Times New Roman" charset="0"/>
                <a:ea typeface="黑体" charset="0"/>
              </a:rPr>
              <a:t>!</a:t>
            </a:r>
          </a:p>
          <a:p>
            <a:pPr>
              <a:lnSpc>
                <a:spcPct val="90000"/>
              </a:lnSpc>
              <a:buFont typeface="Wingdings" charset="0"/>
              <a:buChar char="p"/>
            </a:pPr>
            <a:r>
              <a:rPr lang="zh-CN" altLang="en-US">
                <a:solidFill>
                  <a:srgbClr val="FF0000"/>
                </a:solidFill>
                <a:latin typeface="Times New Roman" charset="0"/>
                <a:ea typeface="黑体" charset="0"/>
              </a:rPr>
              <a:t>改善物业环境</a:t>
            </a:r>
            <a:r>
              <a:rPr lang="en-US" altLang="zh-CN">
                <a:solidFill>
                  <a:srgbClr val="FF0000"/>
                </a:solidFill>
                <a:latin typeface="Times New Roman" charset="0"/>
                <a:ea typeface="黑体" charset="0"/>
              </a:rPr>
              <a:t>,</a:t>
            </a:r>
            <a:r>
              <a:rPr lang="zh-CN" altLang="en-US">
                <a:solidFill>
                  <a:srgbClr val="FF0000"/>
                </a:solidFill>
                <a:latin typeface="Times New Roman" charset="0"/>
                <a:ea typeface="黑体" charset="0"/>
              </a:rPr>
              <a:t>加大清欠力度</a:t>
            </a:r>
            <a:r>
              <a:rPr lang="en-US" altLang="zh-CN">
                <a:solidFill>
                  <a:srgbClr val="FF0000"/>
                </a:solidFill>
                <a:latin typeface="Times New Roman" charset="0"/>
                <a:ea typeface="黑体" charset="0"/>
              </a:rPr>
              <a:t>,</a:t>
            </a:r>
            <a:r>
              <a:rPr lang="zh-CN" altLang="en-US">
                <a:solidFill>
                  <a:srgbClr val="FF0000"/>
                </a:solidFill>
                <a:latin typeface="Times New Roman" charset="0"/>
                <a:ea typeface="黑体" charset="0"/>
              </a:rPr>
              <a:t>解决历史积欠</a:t>
            </a:r>
            <a:r>
              <a:rPr lang="en-US" altLang="zh-CN">
                <a:solidFill>
                  <a:srgbClr val="FF0000"/>
                </a:solidFill>
                <a:latin typeface="Times New Roman" charset="0"/>
                <a:ea typeface="黑体" charset="0"/>
              </a:rPr>
              <a:t>!</a:t>
            </a:r>
          </a:p>
          <a:p>
            <a:pPr>
              <a:lnSpc>
                <a:spcPct val="90000"/>
              </a:lnSpc>
              <a:buFont typeface="Wingdings" charset="0"/>
              <a:buChar char="p"/>
            </a:pPr>
            <a:r>
              <a:rPr lang="zh-CN" altLang="en-US">
                <a:solidFill>
                  <a:srgbClr val="FF0000"/>
                </a:solidFill>
                <a:latin typeface="Times New Roman" charset="0"/>
                <a:ea typeface="黑体" charset="0"/>
              </a:rPr>
              <a:t>维护业主合法权益</a:t>
            </a:r>
            <a:r>
              <a:rPr lang="en-US" altLang="zh-CN">
                <a:solidFill>
                  <a:srgbClr val="FF0000"/>
                </a:solidFill>
                <a:latin typeface="Times New Roman" charset="0"/>
                <a:ea typeface="黑体" charset="0"/>
              </a:rPr>
              <a:t>,</a:t>
            </a:r>
            <a:r>
              <a:rPr lang="zh-CN" altLang="en-US">
                <a:solidFill>
                  <a:srgbClr val="FF0000"/>
                </a:solidFill>
                <a:latin typeface="Times New Roman" charset="0"/>
                <a:ea typeface="黑体" charset="0"/>
              </a:rPr>
              <a:t>做好物业管理费清收清欠工作</a:t>
            </a:r>
            <a:r>
              <a:rPr lang="en-US" altLang="zh-CN">
                <a:solidFill>
                  <a:srgbClr val="FF0000"/>
                </a:solidFill>
                <a:latin typeface="Times New Roman" charset="0"/>
                <a:ea typeface="黑体" charset="0"/>
              </a:rPr>
              <a:t>!</a:t>
            </a:r>
          </a:p>
        </p:txBody>
      </p:sp>
    </p:spTree>
    <p:extLst>
      <p:ext uri="{BB962C8B-B14F-4D97-AF65-F5344CB8AC3E}">
        <p14:creationId xmlns:p14="http://schemas.microsoft.com/office/powerpoint/2010/main" val="4264258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Rot="1" noChangeArrowheads="1"/>
          </p:cNvSpPr>
          <p:nvPr>
            <p:ph type="body" sz="half" idx="1"/>
          </p:nvPr>
        </p:nvSpPr>
        <p:spPr>
          <a:xfrm>
            <a:off x="381000" y="1143000"/>
            <a:ext cx="8001000" cy="2209800"/>
          </a:xfrm>
        </p:spPr>
        <p:txBody>
          <a:bodyPr/>
          <a:lstStyle/>
          <a:p>
            <a:pPr>
              <a:buFont typeface="Wingdings" charset="0"/>
              <a:buNone/>
            </a:pPr>
            <a:r>
              <a:rPr lang="en-US" altLang="zh-CN" sz="2800" b="1">
                <a:effectLst>
                  <a:outerShdw blurRad="38100" dist="38100" dir="2700000" algn="tl">
                    <a:srgbClr val="DDDDDD"/>
                  </a:outerShdw>
                </a:effectLst>
                <a:latin typeface="Adobe 楷体 Std R" charset="0"/>
                <a:ea typeface="Adobe 楷体 Std R" charset="0"/>
                <a:cs typeface="Adobe 楷体 Std R" charset="0"/>
              </a:rPr>
              <a:t>        </a:t>
            </a:r>
            <a:r>
              <a:rPr lang="zh-CN" altLang="en-US" sz="2800" b="1">
                <a:solidFill>
                  <a:srgbClr val="0070C0"/>
                </a:solidFill>
                <a:effectLst>
                  <a:outerShdw blurRad="38100" dist="38100" dir="2700000" algn="tl">
                    <a:srgbClr val="DDDDDD"/>
                  </a:outerShdw>
                </a:effectLst>
                <a:latin typeface="Adobe 楷体 Std R" charset="0"/>
                <a:ea typeface="Adobe 楷体 Std R" charset="0"/>
                <a:cs typeface="Adobe 楷体 Std R" charset="0"/>
              </a:rPr>
              <a:t>物业管理费的催收离不开良好的服务，有效的沟通以及催费方法与技巧！这些都不仅仅是一种技巧，更是一门艺术！</a:t>
            </a:r>
          </a:p>
          <a:p>
            <a:pPr>
              <a:buFont typeface="Wingdings" charset="0"/>
              <a:buNone/>
            </a:pPr>
            <a:r>
              <a:rPr lang="zh-CN" altLang="en-US" sz="2800" b="1">
                <a:solidFill>
                  <a:srgbClr val="0070C0"/>
                </a:solidFill>
                <a:effectLst>
                  <a:outerShdw blurRad="38100" dist="38100" dir="2700000" algn="tl">
                    <a:srgbClr val="DDDDDD"/>
                  </a:outerShdw>
                </a:effectLst>
                <a:latin typeface="Adobe 楷体 Std R" charset="0"/>
                <a:ea typeface="Adobe 楷体 Std R" charset="0"/>
                <a:cs typeface="Adobe 楷体 Std R" charset="0"/>
              </a:rPr>
              <a:t>    </a:t>
            </a:r>
            <a:r>
              <a:rPr lang="en-US" altLang="zh-CN" sz="2800" b="1">
                <a:solidFill>
                  <a:srgbClr val="0070C0"/>
                </a:solidFill>
                <a:effectLst>
                  <a:outerShdw blurRad="38100" dist="38100" dir="2700000" algn="tl">
                    <a:srgbClr val="DDDDDD"/>
                  </a:outerShdw>
                </a:effectLst>
                <a:latin typeface="Adobe 楷体 Std R" charset="0"/>
                <a:ea typeface="Adobe 楷体 Std R" charset="0"/>
                <a:cs typeface="Adobe 楷体 Std R" charset="0"/>
              </a:rPr>
              <a:t>------</a:t>
            </a:r>
            <a:r>
              <a:rPr lang="zh-CN" altLang="en-US" sz="2800" b="1">
                <a:solidFill>
                  <a:srgbClr val="0070C0"/>
                </a:solidFill>
                <a:effectLst>
                  <a:outerShdw blurRad="38100" dist="38100" dir="2700000" algn="tl">
                    <a:srgbClr val="DDDDDD"/>
                  </a:outerShdw>
                </a:effectLst>
                <a:latin typeface="Adobe 楷体 Std R" charset="0"/>
                <a:ea typeface="Adobe 楷体 Std R" charset="0"/>
                <a:cs typeface="Adobe 楷体 Std R" charset="0"/>
              </a:rPr>
              <a:t>艺术贵在精，精存于心！</a:t>
            </a:r>
          </a:p>
        </p:txBody>
      </p:sp>
      <p:grpSp>
        <p:nvGrpSpPr>
          <p:cNvPr id="2053" name="组合 5"/>
          <p:cNvGrpSpPr>
            <a:grpSpLocks/>
          </p:cNvGrpSpPr>
          <p:nvPr/>
        </p:nvGrpSpPr>
        <p:grpSpPr bwMode="auto">
          <a:xfrm>
            <a:off x="3200400" y="3581400"/>
            <a:ext cx="4332288" cy="2727325"/>
            <a:chOff x="4572000" y="4347398"/>
            <a:chExt cx="3384300" cy="1961327"/>
          </a:xfrm>
        </p:grpSpPr>
        <p:graphicFrame>
          <p:nvGraphicFramePr>
            <p:cNvPr id="33796" name="Object 2"/>
            <p:cNvGraphicFramePr>
              <a:graphicFrameLocks noChangeAspect="1"/>
            </p:cNvGraphicFramePr>
            <p:nvPr/>
          </p:nvGraphicFramePr>
          <p:xfrm>
            <a:off x="4572000" y="4365625"/>
            <a:ext cx="2303463" cy="1943100"/>
          </p:xfrm>
          <a:graphic>
            <a:graphicData uri="http://schemas.openxmlformats.org/presentationml/2006/ole">
              <mc:AlternateContent xmlns:mc="http://schemas.openxmlformats.org/markup-compatibility/2006">
                <mc:Choice xmlns:v="urn:schemas-microsoft-com:vml" Requires="v">
                  <p:oleObj spid="_x0000_s64527" name="剪辑" r:id="rId4" imgW="640440" imgH="627840" progId="MS_ClipArt_Gallery.2">
                    <p:embed/>
                  </p:oleObj>
                </mc:Choice>
                <mc:Fallback>
                  <p:oleObj name="剪辑" r:id="rId4" imgW="640440" imgH="627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365625"/>
                          <a:ext cx="2303463" cy="1943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799" name="Object 3"/>
            <p:cNvGraphicFramePr>
              <a:graphicFrameLocks noChangeAspect="1"/>
            </p:cNvGraphicFramePr>
            <p:nvPr/>
          </p:nvGraphicFramePr>
          <p:xfrm>
            <a:off x="5643312" y="4347398"/>
            <a:ext cx="2312988" cy="1876425"/>
          </p:xfrm>
          <a:graphic>
            <a:graphicData uri="http://schemas.openxmlformats.org/presentationml/2006/ole">
              <mc:AlternateContent xmlns:mc="http://schemas.openxmlformats.org/markup-compatibility/2006">
                <mc:Choice xmlns:v="urn:schemas-microsoft-com:vml" Requires="v">
                  <p:oleObj spid="_x0000_s64528" name="剪辑" r:id="rId6" imgW="640440" imgH="627840" progId="MS_ClipArt_Gallery.2">
                    <p:embed/>
                  </p:oleObj>
                </mc:Choice>
                <mc:Fallback>
                  <p:oleObj name="剪辑" r:id="rId6" imgW="640440" imgH="627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312" y="4347398"/>
                          <a:ext cx="2312988" cy="1876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54" name="WordArt 10"/>
            <p:cNvSpPr>
              <a:spLocks noChangeArrowheads="1" noChangeShapeType="1" noTextEdit="1"/>
            </p:cNvSpPr>
            <p:nvPr/>
          </p:nvSpPr>
          <p:spPr bwMode="auto">
            <a:xfrm>
              <a:off x="5651500" y="4941888"/>
              <a:ext cx="1371600" cy="703262"/>
            </a:xfrm>
            <a:prstGeom prst="rect">
              <a:avLst/>
            </a:prstGeom>
          </p:spPr>
          <p:txBody>
            <a:bodyPr wrap="none" fromWordArt="1">
              <a:prstTxWarp prst="textDeflate">
                <a:avLst>
                  <a:gd name="adj" fmla="val 26227"/>
                </a:avLst>
              </a:prstTxWarp>
            </a:bodyPr>
            <a:lstStyle/>
            <a:p>
              <a:pPr algn="ctr"/>
              <a:r>
                <a:rPr lang="zh-CN" altLang="en-US" sz="3600" b="1" kern="10">
                  <a:ln w="9525">
                    <a:solidFill>
                      <a:schemeClr val="tx1"/>
                    </a:solidFill>
                    <a:round/>
                    <a:headEnd/>
                    <a:tailEnd/>
                  </a:ln>
                  <a:solidFill>
                    <a:srgbClr val="FFFFFF"/>
                  </a:solidFill>
                  <a:latin typeface="宋体"/>
                  <a:ea typeface="宋体"/>
                  <a:cs typeface="宋体"/>
                </a:rPr>
                <a:t>谢谢</a:t>
              </a:r>
            </a:p>
          </p:txBody>
        </p:sp>
      </p:grpSp>
    </p:spTree>
    <p:extLst>
      <p:ext uri="{BB962C8B-B14F-4D97-AF65-F5344CB8AC3E}">
        <p14:creationId xmlns:p14="http://schemas.microsoft.com/office/powerpoint/2010/main" val="1640688754"/>
      </p:ext>
    </p:extLst>
  </p:cSld>
  <p:clrMapOvr>
    <a:masterClrMapping/>
  </p:clrMapOvr>
  <p:transition>
    <p:blinds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a:latin typeface="Times New Roman" charset="0"/>
                <a:ea typeface="黑体" charset="0"/>
              </a:rPr>
              <a:t>其他法规</a:t>
            </a:r>
            <a:endParaRPr lang="en-US" altLang="zh-CN">
              <a:latin typeface="Times New Roman" charset="0"/>
              <a:ea typeface="黑体" charset="0"/>
            </a:endParaRPr>
          </a:p>
        </p:txBody>
      </p:sp>
      <p:grpSp>
        <p:nvGrpSpPr>
          <p:cNvPr id="12291" name="组合 19"/>
          <p:cNvGrpSpPr>
            <a:grpSpLocks/>
          </p:cNvGrpSpPr>
          <p:nvPr/>
        </p:nvGrpSpPr>
        <p:grpSpPr bwMode="auto">
          <a:xfrm>
            <a:off x="457200" y="1371600"/>
            <a:ext cx="8077200" cy="1600200"/>
            <a:chOff x="457200" y="1290694"/>
            <a:chExt cx="8077200" cy="1583606"/>
          </a:xfrm>
        </p:grpSpPr>
        <p:sp>
          <p:nvSpPr>
            <p:cNvPr id="8196" name="AutoShape 4"/>
            <p:cNvSpPr>
              <a:spLocks noChangeArrowheads="1"/>
            </p:cNvSpPr>
            <p:nvPr/>
          </p:nvSpPr>
          <p:spPr bwMode="gray">
            <a:xfrm>
              <a:off x="457200" y="1290694"/>
              <a:ext cx="8077200" cy="1583606"/>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blurRad="63500" dist="135003" dir="2928844" algn="ctr" rotWithShape="0">
                <a:srgbClr val="000000">
                  <a:alpha val="50000"/>
                </a:srgbClr>
              </a:outerShdw>
            </a:effectLst>
          </p:spPr>
          <p:txBody>
            <a:bodyPr wrap="none" anchor="ctr"/>
            <a:lstStyle/>
            <a:p>
              <a:pPr>
                <a:defRPr/>
              </a:pPr>
              <a:endParaRPr lang="zh-CN" altLang="en-US">
                <a:latin typeface="Times New Roman" pitchFamily="18" charset="0"/>
                <a:ea typeface="宋体" pitchFamily="2" charset="-122"/>
                <a:cs typeface="+mn-cs"/>
              </a:endParaRPr>
            </a:p>
          </p:txBody>
        </p:sp>
        <p:sp>
          <p:nvSpPr>
            <p:cNvPr id="68613" name="AutoShape 5"/>
            <p:cNvSpPr>
              <a:spLocks noChangeArrowheads="1"/>
            </p:cNvSpPr>
            <p:nvPr/>
          </p:nvSpPr>
          <p:spPr bwMode="gray">
            <a:xfrm>
              <a:off x="635000" y="1438372"/>
              <a:ext cx="1555750" cy="1300819"/>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zh-CN" altLang="en-US">
                <a:latin typeface="Arial" charset="0"/>
                <a:ea typeface="宋体" pitchFamily="2" charset="-122"/>
                <a:cs typeface="+mn-cs"/>
              </a:endParaRPr>
            </a:p>
          </p:txBody>
        </p:sp>
        <p:sp>
          <p:nvSpPr>
            <p:cNvPr id="68614" name="Freeform 6"/>
            <p:cNvSpPr>
              <a:spLocks/>
            </p:cNvSpPr>
            <p:nvPr/>
          </p:nvSpPr>
          <p:spPr bwMode="gray">
            <a:xfrm>
              <a:off x="730250" y="1520066"/>
              <a:ext cx="777875" cy="64726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a:defRPr/>
              </a:pPr>
              <a:endParaRPr lang="zh-CN" altLang="en-US">
                <a:latin typeface="Arial" charset="0"/>
                <a:ea typeface="宋体" pitchFamily="2" charset="-122"/>
                <a:cs typeface="+mn-cs"/>
              </a:endParaRPr>
            </a:p>
          </p:txBody>
        </p:sp>
        <p:sp>
          <p:nvSpPr>
            <p:cNvPr id="68615" name="Text Box 7"/>
            <p:cNvSpPr txBox="1">
              <a:spLocks noChangeArrowheads="1"/>
            </p:cNvSpPr>
            <p:nvPr/>
          </p:nvSpPr>
          <p:spPr bwMode="gray">
            <a:xfrm>
              <a:off x="609600" y="1466650"/>
              <a:ext cx="1600200" cy="1066735"/>
            </a:xfrm>
            <a:prstGeom prst="rect">
              <a:avLst/>
            </a:prstGeom>
            <a:noFill/>
            <a:ln>
              <a:noFill/>
            </a:ln>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a:r>
                <a:rPr lang="en-US" altLang="zh-CN" sz="1800" b="1"/>
                <a:t>《</a:t>
              </a:r>
              <a:r>
                <a:rPr lang="zh-CN" altLang="en-US" sz="1800" b="1"/>
                <a:t>业主大会和业主委员会指导规则</a:t>
              </a:r>
              <a:r>
                <a:rPr lang="en-US" altLang="zh-CN" sz="1800" b="1"/>
                <a:t>》</a:t>
              </a:r>
              <a:endParaRPr lang="en-US" altLang="zh-CN" sz="1800" b="1">
                <a:solidFill>
                  <a:srgbClr val="FFFFFF"/>
                </a:solidFill>
                <a:effectLst>
                  <a:outerShdw blurRad="38100" dist="38100" dir="2700000" algn="tl">
                    <a:srgbClr val="DDDDDD"/>
                  </a:outerShdw>
                </a:effectLst>
                <a:latin typeface="Arial" charset="0"/>
              </a:endParaRPr>
            </a:p>
          </p:txBody>
        </p:sp>
        <p:sp>
          <p:nvSpPr>
            <p:cNvPr id="8200" name="Text Box 8"/>
            <p:cNvSpPr txBox="1">
              <a:spLocks noChangeArrowheads="1"/>
            </p:cNvSpPr>
            <p:nvPr/>
          </p:nvSpPr>
          <p:spPr bwMode="gray">
            <a:xfrm>
              <a:off x="2405063" y="1535776"/>
              <a:ext cx="5934075" cy="821653"/>
            </a:xfrm>
            <a:prstGeom prst="rect">
              <a:avLst/>
            </a:prstGeom>
            <a:noFill/>
            <a:ln w="9525" algn="ctr">
              <a:noFill/>
              <a:miter lim="800000"/>
              <a:headEnd/>
              <a:tailEnd/>
            </a:ln>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a:r>
                <a:rPr lang="zh-CN" altLang="en-US" sz="1600" b="1"/>
                <a:t>第二十条　业主拒付物业服务费，不缴存专项维修资金以及实施其他损害业主共同权益行为的，业主大会可以在管理规约和业主大会议事规则中对其</a:t>
              </a:r>
              <a:r>
                <a:rPr lang="zh-CN" altLang="en-US" sz="1600" b="1">
                  <a:solidFill>
                    <a:srgbClr val="FF0000"/>
                  </a:solidFill>
                </a:rPr>
                <a:t>共同管理权</a:t>
              </a:r>
              <a:r>
                <a:rPr lang="zh-CN" altLang="en-US" sz="1600" b="1"/>
                <a:t>的行使予以</a:t>
              </a:r>
              <a:r>
                <a:rPr lang="zh-CN" altLang="en-US" sz="1600" b="1">
                  <a:solidFill>
                    <a:srgbClr val="FF0000"/>
                  </a:solidFill>
                </a:rPr>
                <a:t>限制</a:t>
              </a:r>
              <a:r>
                <a:rPr lang="zh-CN" altLang="en-US" sz="1600" b="1"/>
                <a:t>。</a:t>
              </a:r>
              <a:endParaRPr lang="en-US" altLang="zh-CN" sz="1600" b="1">
                <a:solidFill>
                  <a:srgbClr val="0D0D0D"/>
                </a:solidFill>
                <a:ea typeface="PMingLiU" charset="0"/>
                <a:cs typeface="PMingLiU" charset="0"/>
              </a:endParaRPr>
            </a:p>
          </p:txBody>
        </p:sp>
      </p:grpSp>
      <p:grpSp>
        <p:nvGrpSpPr>
          <p:cNvPr id="12292" name="组合 20"/>
          <p:cNvGrpSpPr>
            <a:grpSpLocks/>
          </p:cNvGrpSpPr>
          <p:nvPr/>
        </p:nvGrpSpPr>
        <p:grpSpPr bwMode="auto">
          <a:xfrm>
            <a:off x="457200" y="3200400"/>
            <a:ext cx="8077200" cy="2324100"/>
            <a:chOff x="457200" y="3041395"/>
            <a:chExt cx="8077200" cy="1905848"/>
          </a:xfrm>
        </p:grpSpPr>
        <p:sp>
          <p:nvSpPr>
            <p:cNvPr id="8201" name="AutoShape 9"/>
            <p:cNvSpPr>
              <a:spLocks noChangeArrowheads="1"/>
            </p:cNvSpPr>
            <p:nvPr/>
          </p:nvSpPr>
          <p:spPr bwMode="gray">
            <a:xfrm>
              <a:off x="457200" y="3041395"/>
              <a:ext cx="8077200" cy="18707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blurRad="63500" dist="135003" dir="2928844" algn="ctr" rotWithShape="0">
                <a:srgbClr val="000000">
                  <a:alpha val="50000"/>
                </a:srgbClr>
              </a:outerShdw>
            </a:effectLst>
          </p:spPr>
          <p:txBody>
            <a:bodyPr wrap="none" anchor="ctr"/>
            <a:lstStyle/>
            <a:p>
              <a:pPr>
                <a:defRPr/>
              </a:pPr>
              <a:endParaRPr lang="zh-CN" altLang="en-US">
                <a:latin typeface="Times New Roman" pitchFamily="18" charset="0"/>
                <a:ea typeface="宋体" pitchFamily="2" charset="-122"/>
                <a:cs typeface="+mn-cs"/>
              </a:endParaRPr>
            </a:p>
          </p:txBody>
        </p:sp>
        <p:sp>
          <p:nvSpPr>
            <p:cNvPr id="68618" name="AutoShape 10"/>
            <p:cNvSpPr>
              <a:spLocks noChangeArrowheads="1"/>
            </p:cNvSpPr>
            <p:nvPr/>
          </p:nvSpPr>
          <p:spPr bwMode="gray">
            <a:xfrm>
              <a:off x="635000" y="3185896"/>
              <a:ext cx="1555750" cy="1636373"/>
            </a:xfrm>
            <a:prstGeom prst="roundRect">
              <a:avLst>
                <a:gd name="adj" fmla="val 11921"/>
              </a:avLst>
            </a:prstGeom>
            <a:gradFill rotWithShape="1">
              <a:gsLst>
                <a:gs pos="0">
                  <a:schemeClr val="folHlink"/>
                </a:gs>
                <a:gs pos="100000">
                  <a:schemeClr val="folHlink">
                    <a:gamma/>
                    <a:shade val="69804"/>
                    <a:invGamma/>
                  </a:schemeClr>
                </a:gs>
              </a:gsLst>
              <a:lin ang="5400000" scaled="1"/>
            </a:gradFill>
            <a:ln w="38100">
              <a:solidFill>
                <a:schemeClr val="bg1"/>
              </a:solidFill>
              <a:round/>
              <a:headEnd/>
              <a:tailEnd/>
            </a:ln>
            <a:effectLst/>
          </p:spPr>
          <p:txBody>
            <a:bodyPr wrap="none" anchor="ctr"/>
            <a:lstStyle/>
            <a:p>
              <a:pPr>
                <a:defRPr/>
              </a:pPr>
              <a:endParaRPr lang="zh-CN" altLang="en-US" dirty="0">
                <a:latin typeface="Arial" charset="0"/>
                <a:ea typeface="宋体" pitchFamily="2" charset="-122"/>
                <a:cs typeface="+mn-cs"/>
              </a:endParaRPr>
            </a:p>
          </p:txBody>
        </p:sp>
        <p:sp>
          <p:nvSpPr>
            <p:cNvPr id="68619" name="Freeform 11"/>
            <p:cNvSpPr>
              <a:spLocks/>
            </p:cNvSpPr>
            <p:nvPr/>
          </p:nvSpPr>
          <p:spPr bwMode="gray">
            <a:xfrm>
              <a:off x="730250" y="3269212"/>
              <a:ext cx="777875" cy="64049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2353"/>
                    <a:invGamma/>
                  </a:schemeClr>
                </a:gs>
                <a:gs pos="100000">
                  <a:schemeClr val="folHlink">
                    <a:alpha val="0"/>
                  </a:schemeClr>
                </a:gs>
              </a:gsLst>
              <a:lin ang="2700000" scaled="1"/>
            </a:gradFill>
            <a:ln>
              <a:noFill/>
            </a:ln>
          </p:spPr>
          <p:txBody>
            <a:bodyPr/>
            <a:lstStyle/>
            <a:p>
              <a:pPr>
                <a:defRPr/>
              </a:pPr>
              <a:endParaRPr lang="zh-CN" altLang="en-US">
                <a:latin typeface="Arial" charset="0"/>
                <a:ea typeface="宋体" pitchFamily="2" charset="-122"/>
                <a:cs typeface="+mn-cs"/>
              </a:endParaRPr>
            </a:p>
          </p:txBody>
        </p:sp>
        <p:sp>
          <p:nvSpPr>
            <p:cNvPr id="68620" name="Text Box 12"/>
            <p:cNvSpPr txBox="1">
              <a:spLocks noChangeArrowheads="1"/>
            </p:cNvSpPr>
            <p:nvPr/>
          </p:nvSpPr>
          <p:spPr bwMode="gray">
            <a:xfrm>
              <a:off x="685800" y="3353829"/>
              <a:ext cx="1446213" cy="1287489"/>
            </a:xfrm>
            <a:prstGeom prst="rect">
              <a:avLst/>
            </a:prstGeom>
            <a:noFill/>
            <a:ln>
              <a:noFill/>
            </a:ln>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a:r>
                <a:rPr lang="zh-CN" altLang="en-US" sz="1600" b="1"/>
                <a:t>最高人民法院</a:t>
              </a:r>
              <a:r>
                <a:rPr lang="en-US" altLang="zh-CN" sz="1600" b="1"/>
                <a:t>《</a:t>
              </a:r>
              <a:r>
                <a:rPr lang="zh-CN" altLang="en-US" sz="1600" b="1"/>
                <a:t>关于审理物业服务纠纷案件具体应用法律若干问题的解释</a:t>
              </a:r>
              <a:r>
                <a:rPr lang="en-US" altLang="zh-CN" sz="1600" b="1"/>
                <a:t>》</a:t>
              </a:r>
              <a:endParaRPr lang="en-US" altLang="zh-CN" sz="1600" b="1">
                <a:solidFill>
                  <a:srgbClr val="FFFFFF"/>
                </a:solidFill>
                <a:effectLst>
                  <a:outerShdw blurRad="38100" dist="38100" dir="2700000" algn="tl">
                    <a:srgbClr val="DDDDDD"/>
                  </a:outerShdw>
                </a:effectLst>
                <a:latin typeface="Arial" charset="0"/>
              </a:endParaRPr>
            </a:p>
          </p:txBody>
        </p:sp>
        <p:sp>
          <p:nvSpPr>
            <p:cNvPr id="8205" name="Text Box 13"/>
            <p:cNvSpPr txBox="1">
              <a:spLocks noChangeArrowheads="1"/>
            </p:cNvSpPr>
            <p:nvPr/>
          </p:nvSpPr>
          <p:spPr bwMode="gray">
            <a:xfrm>
              <a:off x="2405063" y="3256194"/>
              <a:ext cx="5934075" cy="1691049"/>
            </a:xfrm>
            <a:prstGeom prst="rect">
              <a:avLst/>
            </a:prstGeom>
            <a:noFill/>
            <a:ln w="9525" algn="ctr">
              <a:noFill/>
              <a:miter lim="800000"/>
              <a:headEnd/>
              <a:tailEnd/>
            </a:ln>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a:r>
                <a:rPr lang="zh-CN" altLang="en-US" sz="1600" b="1"/>
                <a:t>第六条 经书面催交，业主无正当理由拒绝交纳或者在催告的合理期限内仍未交纳物业费，物业服务企业请求业主支付物业费的，人民法院应予支持。物业服务企业已经按照合同约定以及相关规定提供服务，</a:t>
              </a:r>
              <a:r>
                <a:rPr lang="zh-CN" altLang="en-US" sz="1600" b="1">
                  <a:solidFill>
                    <a:srgbClr val="FF0000"/>
                  </a:solidFill>
                </a:rPr>
                <a:t>业主仅以未享受或者无需接受相关物业服务为抗辩理由的，人民法院不予支持</a:t>
              </a:r>
              <a:r>
                <a:rPr lang="zh-CN" altLang="en-US" sz="1600" b="1"/>
                <a:t>。</a:t>
              </a:r>
              <a:br>
                <a:rPr lang="zh-CN" altLang="en-US" sz="1600" b="1"/>
              </a:br>
              <a:r>
                <a:rPr lang="zh-CN" altLang="en-US" sz="1600" b="1"/>
                <a:t>第七条 业主与物业的承租人、借用人或者其他物业使用人约定由物业使用人交纳物业费，物业服务企业请求</a:t>
              </a:r>
              <a:r>
                <a:rPr lang="zh-CN" altLang="en-US" sz="1600" b="1">
                  <a:solidFill>
                    <a:srgbClr val="FF0000"/>
                  </a:solidFill>
                </a:rPr>
                <a:t>业主承担连带责任</a:t>
              </a:r>
              <a:r>
                <a:rPr lang="zh-CN" altLang="en-US" sz="1600" b="1"/>
                <a:t>的，人民法院应予支持。</a:t>
              </a:r>
              <a:endParaRPr lang="en-US" altLang="zh-CN" sz="1600" b="1">
                <a:solidFill>
                  <a:srgbClr val="0D0D0D"/>
                </a:solidFill>
                <a:ea typeface="PMingLiU" charset="0"/>
                <a:cs typeface="PMingLiU" charset="0"/>
              </a:endParaRPr>
            </a:p>
          </p:txBody>
        </p:sp>
      </p:grpSp>
    </p:spTree>
    <p:extLst>
      <p:ext uri="{BB962C8B-B14F-4D97-AF65-F5344CB8AC3E}">
        <p14:creationId xmlns:p14="http://schemas.microsoft.com/office/powerpoint/2010/main" val="274578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19"/>
          <p:cNvGrpSpPr>
            <a:grpSpLocks/>
          </p:cNvGrpSpPr>
          <p:nvPr/>
        </p:nvGrpSpPr>
        <p:grpSpPr bwMode="auto">
          <a:xfrm>
            <a:off x="381000" y="762000"/>
            <a:ext cx="8458200" cy="5943600"/>
            <a:chOff x="457200" y="1290694"/>
            <a:chExt cx="8077200" cy="1877891"/>
          </a:xfrm>
        </p:grpSpPr>
        <p:sp>
          <p:nvSpPr>
            <p:cNvPr id="8196" name="AutoShape 4"/>
            <p:cNvSpPr>
              <a:spLocks noChangeArrowheads="1"/>
            </p:cNvSpPr>
            <p:nvPr/>
          </p:nvSpPr>
          <p:spPr bwMode="gray">
            <a:xfrm>
              <a:off x="457200" y="1290694"/>
              <a:ext cx="8077200" cy="1877891"/>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blurRad="63500" dist="135003" dir="2928844" algn="ctr" rotWithShape="0">
                <a:srgbClr val="000000">
                  <a:alpha val="50000"/>
                </a:srgbClr>
              </a:outerShdw>
            </a:effectLst>
          </p:spPr>
          <p:txBody>
            <a:bodyPr wrap="none" anchor="ctr"/>
            <a:lstStyle/>
            <a:p>
              <a:pPr>
                <a:defRPr/>
              </a:pPr>
              <a:endParaRPr lang="zh-CN" altLang="en-US">
                <a:latin typeface="Times New Roman" pitchFamily="18" charset="0"/>
                <a:ea typeface="宋体" pitchFamily="2" charset="-122"/>
                <a:cs typeface="+mn-cs"/>
              </a:endParaRPr>
            </a:p>
          </p:txBody>
        </p:sp>
        <p:sp>
          <p:nvSpPr>
            <p:cNvPr id="68613" name="AutoShape 5"/>
            <p:cNvSpPr>
              <a:spLocks noChangeArrowheads="1"/>
            </p:cNvSpPr>
            <p:nvPr/>
          </p:nvSpPr>
          <p:spPr bwMode="gray">
            <a:xfrm>
              <a:off x="634571" y="1360914"/>
              <a:ext cx="914142" cy="1690303"/>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zh-CN" altLang="en-US">
                <a:latin typeface="Arial" charset="0"/>
                <a:ea typeface="宋体" pitchFamily="2" charset="-122"/>
                <a:cs typeface="+mn-cs"/>
              </a:endParaRPr>
            </a:p>
          </p:txBody>
        </p:sp>
        <p:sp>
          <p:nvSpPr>
            <p:cNvPr id="68614" name="Freeform 6"/>
            <p:cNvSpPr>
              <a:spLocks/>
            </p:cNvSpPr>
            <p:nvPr/>
          </p:nvSpPr>
          <p:spPr bwMode="gray">
            <a:xfrm>
              <a:off x="675503" y="1362921"/>
              <a:ext cx="777704" cy="64753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a:defRPr/>
              </a:pPr>
              <a:endParaRPr lang="zh-CN" altLang="en-US">
                <a:latin typeface="Arial" charset="0"/>
                <a:ea typeface="宋体" pitchFamily="2" charset="-122"/>
                <a:cs typeface="+mn-cs"/>
              </a:endParaRPr>
            </a:p>
          </p:txBody>
        </p:sp>
        <p:sp>
          <p:nvSpPr>
            <p:cNvPr id="68615" name="Text Box 7"/>
            <p:cNvSpPr txBox="1">
              <a:spLocks noChangeArrowheads="1"/>
            </p:cNvSpPr>
            <p:nvPr/>
          </p:nvSpPr>
          <p:spPr bwMode="gray">
            <a:xfrm>
              <a:off x="675503" y="1666373"/>
              <a:ext cx="800443" cy="1166158"/>
            </a:xfrm>
            <a:prstGeom prst="rect">
              <a:avLst/>
            </a:prstGeom>
            <a:noFill/>
            <a:ln>
              <a:noFill/>
            </a:ln>
            <a:effec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a:r>
                <a:rPr lang="zh-CN" altLang="en-US" sz="2000" b="1"/>
                <a:t>发改委</a:t>
              </a:r>
              <a:r>
                <a:rPr lang="en-US" altLang="zh-CN" sz="2000" b="1"/>
                <a:t>《</a:t>
              </a:r>
              <a:r>
                <a:rPr lang="zh-CN" altLang="en-US" sz="2000" b="1"/>
                <a:t>物业管理条</a:t>
              </a:r>
              <a:r>
                <a:rPr lang="en-US" altLang="zh-CN" sz="2000" b="1"/>
                <a:t>《</a:t>
              </a:r>
              <a:r>
                <a:rPr lang="zh-CN" altLang="en-US" sz="2000" b="1"/>
                <a:t>物业服务收费管理办法</a:t>
              </a:r>
              <a:r>
                <a:rPr lang="en-US" altLang="zh-CN" sz="2000" b="1"/>
                <a:t>》</a:t>
              </a:r>
              <a:br>
                <a:rPr lang="en-US" altLang="zh-CN" sz="2000" b="1"/>
              </a:br>
              <a:endParaRPr lang="en-US" altLang="zh-CN" sz="2000" b="1">
                <a:solidFill>
                  <a:srgbClr val="FFFFFF"/>
                </a:solidFill>
                <a:effectLst>
                  <a:outerShdw blurRad="38100" dist="38100" dir="2700000" algn="tl">
                    <a:srgbClr val="DDDDDD"/>
                  </a:outerShdw>
                </a:effectLst>
                <a:latin typeface="Arial" charset="0"/>
              </a:endParaRPr>
            </a:p>
          </p:txBody>
        </p:sp>
        <p:sp>
          <p:nvSpPr>
            <p:cNvPr id="13319" name="Text Box 8"/>
            <p:cNvSpPr txBox="1">
              <a:spLocks noChangeArrowheads="1"/>
            </p:cNvSpPr>
            <p:nvPr/>
          </p:nvSpPr>
          <p:spPr bwMode="gray">
            <a:xfrm>
              <a:off x="1694249" y="1314168"/>
              <a:ext cx="6763952" cy="1852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algn="l" eaLnBrk="1" hangingPunct="1"/>
              <a:r>
                <a:rPr lang="zh-CN" altLang="en-US" sz="1500" b="1"/>
                <a:t>第四条 国务院价格主管部门会同国务院建设行政主管部门负责全国物业服务收费的监督管理工作。 </a:t>
              </a:r>
              <a:br>
                <a:rPr lang="zh-CN" altLang="en-US" sz="1500" b="1"/>
              </a:br>
              <a:r>
                <a:rPr lang="zh-CN" altLang="en-US" sz="1500" b="1"/>
                <a:t>　　 县级以上地方人民政府价格主管部门会同同级房地产行政主管部门负责本行政区域内物业服务收费的监督管理工作。</a:t>
              </a:r>
              <a:endParaRPr lang="en-US" altLang="zh-CN" sz="1500" b="1"/>
            </a:p>
            <a:p>
              <a:pPr algn="l" eaLnBrk="1" hangingPunct="1"/>
              <a:r>
                <a:rPr lang="zh-CN" altLang="en-US" sz="1500" b="1"/>
                <a:t>第八条 物业管理企业应当按照政府价格主管部门的规定实行</a:t>
              </a:r>
              <a:r>
                <a:rPr lang="zh-CN" altLang="en-US" sz="1500" b="1">
                  <a:solidFill>
                    <a:srgbClr val="FF0000"/>
                  </a:solidFill>
                </a:rPr>
                <a:t>明码标价</a:t>
              </a:r>
              <a:r>
                <a:rPr lang="zh-CN" altLang="en-US" sz="1500" b="1"/>
                <a:t>，在物业管理区域内的显著位置，将服务内容、服务标准以及收费项目、收费标准等有关情况进行公示。</a:t>
              </a:r>
              <a:br>
                <a:rPr lang="zh-CN" altLang="en-US" sz="1500" b="1"/>
              </a:br>
              <a:r>
                <a:rPr lang="zh-CN" altLang="en-US" sz="1500" b="1"/>
                <a:t>第九条  业主与物业管理企业可以采取</a:t>
              </a:r>
              <a:r>
                <a:rPr lang="zh-CN" altLang="en-US" sz="1500" b="1">
                  <a:solidFill>
                    <a:srgbClr val="FF0000"/>
                  </a:solidFill>
                </a:rPr>
                <a:t>包干制</a:t>
              </a:r>
              <a:r>
                <a:rPr lang="zh-CN" altLang="en-US" sz="1500" b="1"/>
                <a:t>或者</a:t>
              </a:r>
              <a:r>
                <a:rPr lang="zh-CN" altLang="en-US" sz="1500" b="1">
                  <a:solidFill>
                    <a:srgbClr val="FF0000"/>
                  </a:solidFill>
                </a:rPr>
                <a:t>酬金制</a:t>
              </a:r>
              <a:r>
                <a:rPr lang="zh-CN" altLang="en-US" sz="1500" b="1"/>
                <a:t>等形式约定物业服务费用。 </a:t>
              </a:r>
              <a:br>
                <a:rPr lang="zh-CN" altLang="en-US" sz="1500" b="1"/>
              </a:br>
              <a:r>
                <a:rPr lang="zh-CN" altLang="en-US" sz="1500" b="1"/>
                <a:t>第十条  建设单位与物业买受人签订的买卖合同，应当约定物业管理服务内容、服务标准、收费标准、计费方式及计费起始时间等内容，涉及物业买受人共同利益的约定应当一致。</a:t>
              </a:r>
              <a:endParaRPr lang="en-US" altLang="zh-CN" sz="1500" b="1"/>
            </a:p>
            <a:p>
              <a:pPr algn="l" eaLnBrk="1" hangingPunct="1"/>
              <a:r>
                <a:rPr lang="zh-CN" altLang="en-US" sz="1500" b="1"/>
                <a:t>第十五条  业主应当按照物业服务合同的约定</a:t>
              </a:r>
              <a:r>
                <a:rPr lang="zh-CN" altLang="en-US" sz="1500" b="1">
                  <a:solidFill>
                    <a:srgbClr val="FF0000"/>
                  </a:solidFill>
                </a:rPr>
                <a:t>按时足额交纳物业服务费用</a:t>
              </a:r>
              <a:r>
                <a:rPr lang="zh-CN" altLang="en-US" sz="1500" b="1"/>
                <a:t>或者物业服务资金。业主违反物业服务合同约定逾期不交纳服务费用或者物业服务资金的，业主委员会应当督促其限期交纳；逾期仍不交纳的，物业管理企业可以依法追缴。 </a:t>
              </a:r>
              <a:br>
                <a:rPr lang="zh-CN" altLang="en-US" sz="1500" b="1"/>
              </a:br>
              <a:r>
                <a:rPr lang="zh-CN" altLang="en-US" sz="1500" b="1"/>
                <a:t>　　业主与物业使用人约定由物业使用人交纳物业服务费用或者物业服务资金的，从其约定，业主负连带交纳责任。 </a:t>
              </a:r>
              <a:br>
                <a:rPr lang="zh-CN" altLang="en-US" sz="1500" b="1"/>
              </a:br>
              <a:r>
                <a:rPr lang="zh-CN" altLang="en-US" sz="1500" b="1"/>
                <a:t>　　物业发生产权转移时，业主或者物业使用人应当结清物业服务费用或者物业服务资金。</a:t>
              </a:r>
              <a:endParaRPr lang="en-US" altLang="zh-CN" sz="1500" b="1"/>
            </a:p>
            <a:p>
              <a:pPr algn="l" eaLnBrk="1" hangingPunct="1"/>
              <a:r>
                <a:rPr lang="zh-CN" altLang="en-US" sz="1500" b="1"/>
                <a:t>第十六条  纳入物业管理范围的已竣工但尚未出售，或者因开发建设单位原因未按时交给物业买受人的物业，物业服务费用或者物业服务资金由</a:t>
              </a:r>
              <a:r>
                <a:rPr lang="zh-CN" altLang="en-US" sz="1500" b="1">
                  <a:solidFill>
                    <a:srgbClr val="FF0000"/>
                  </a:solidFill>
                </a:rPr>
                <a:t>开发建设单位全额交纳。</a:t>
              </a:r>
              <a:endParaRPr lang="en-US" altLang="zh-CN" sz="1500" b="1">
                <a:solidFill>
                  <a:srgbClr val="FF0000"/>
                </a:solidFill>
              </a:endParaRPr>
            </a:p>
            <a:p>
              <a:pPr algn="l" eaLnBrk="1" hangingPunct="1"/>
              <a:r>
                <a:rPr lang="zh-CN" altLang="en-US" sz="1500" b="1"/>
                <a:t>第二十一条  政府价格主管部门会同房地产行政主管部门，应当加强对物业管理企业的服务内容、标准和收费项目、标准的监督。物业管理企业违反价格法律、法规和规定，由政府价格主管部门依据</a:t>
              </a:r>
              <a:r>
                <a:rPr lang="en-US" altLang="zh-CN" sz="1500" b="1"/>
                <a:t>《</a:t>
              </a:r>
              <a:r>
                <a:rPr lang="zh-CN" altLang="en-US" sz="1500" b="1"/>
                <a:t>中华人民共和国价格法</a:t>
              </a:r>
              <a:r>
                <a:rPr lang="en-US" altLang="zh-CN" sz="1500" b="1"/>
                <a:t>》</a:t>
              </a:r>
              <a:r>
                <a:rPr lang="zh-CN" altLang="en-US" sz="1500" b="1"/>
                <a:t>和</a:t>
              </a:r>
              <a:r>
                <a:rPr lang="en-US" altLang="zh-CN" sz="1500" b="1"/>
                <a:t>《</a:t>
              </a:r>
              <a:r>
                <a:rPr lang="zh-CN" altLang="en-US" sz="1500" b="1"/>
                <a:t>价格违法行为行政处罚规定</a:t>
              </a:r>
              <a:r>
                <a:rPr lang="en-US" altLang="zh-CN" sz="1500" b="1"/>
                <a:t>》</a:t>
              </a:r>
              <a:r>
                <a:rPr lang="zh-CN" altLang="en-US" sz="1500" b="1"/>
                <a:t>予以处罚。</a:t>
              </a:r>
            </a:p>
          </p:txBody>
        </p:sp>
      </p:grpSp>
    </p:spTree>
    <p:extLst>
      <p:ext uri="{BB962C8B-B14F-4D97-AF65-F5344CB8AC3E}">
        <p14:creationId xmlns:p14="http://schemas.microsoft.com/office/powerpoint/2010/main" val="180540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0" y="228600"/>
            <a:ext cx="8229600" cy="533400"/>
          </a:xfrm>
        </p:spPr>
        <p:txBody>
          <a:bodyPr>
            <a:normAutofit fontScale="90000"/>
          </a:bodyPr>
          <a:lstStyle/>
          <a:p>
            <a:r>
              <a:rPr lang="zh-CN" altLang="en-US">
                <a:solidFill>
                  <a:srgbClr val="FFC000"/>
                </a:solidFill>
                <a:latin typeface="Times New Roman" charset="0"/>
                <a:ea typeface="黑体" charset="0"/>
              </a:rPr>
              <a:t>业主对物业费理解的几个误区</a:t>
            </a:r>
          </a:p>
        </p:txBody>
      </p:sp>
      <p:sp>
        <p:nvSpPr>
          <p:cNvPr id="14339" name="内容占位符 2"/>
          <p:cNvSpPr>
            <a:spLocks noGrp="1"/>
          </p:cNvSpPr>
          <p:nvPr>
            <p:ph idx="1"/>
          </p:nvPr>
        </p:nvSpPr>
        <p:spPr>
          <a:xfrm>
            <a:off x="1981200" y="1524000"/>
            <a:ext cx="6781800" cy="914400"/>
          </a:xfrm>
          <a:solidFill>
            <a:srgbClr val="92D050"/>
          </a:solidFill>
        </p:spPr>
        <p:txBody>
          <a:bodyPr>
            <a:normAutofit fontScale="70000" lnSpcReduction="20000"/>
          </a:bodyPr>
          <a:lstStyle/>
          <a:p>
            <a:pPr>
              <a:buFontTx/>
              <a:buNone/>
            </a:pPr>
            <a:r>
              <a:rPr lang="zh-CN" altLang="en-US" b="1">
                <a:solidFill>
                  <a:srgbClr val="FF0000"/>
                </a:solidFill>
                <a:latin typeface="Times New Roman" charset="0"/>
                <a:ea typeface="黑体" charset="0"/>
              </a:rPr>
              <a:t>我还没入住，并未享受到物业公司的服务，凭什</a:t>
            </a:r>
            <a:endParaRPr lang="en-US" altLang="zh-CN" b="1">
              <a:solidFill>
                <a:srgbClr val="FF0000"/>
              </a:solidFill>
              <a:latin typeface="Times New Roman" charset="0"/>
              <a:ea typeface="黑体" charset="0"/>
            </a:endParaRPr>
          </a:p>
          <a:p>
            <a:pPr>
              <a:buFontTx/>
              <a:buNone/>
            </a:pPr>
            <a:r>
              <a:rPr lang="zh-CN" altLang="en-US" b="1">
                <a:solidFill>
                  <a:srgbClr val="FF0000"/>
                </a:solidFill>
                <a:latin typeface="Times New Roman" charset="0"/>
                <a:ea typeface="黑体" charset="0"/>
              </a:rPr>
              <a:t>么收费？</a:t>
            </a:r>
            <a:endParaRPr lang="en-US" altLang="zh-CN" b="1">
              <a:solidFill>
                <a:srgbClr val="FF0000"/>
              </a:solidFill>
              <a:latin typeface="Times New Roman" charset="0"/>
              <a:ea typeface="黑体" charset="0"/>
            </a:endParaRPr>
          </a:p>
        </p:txBody>
      </p:sp>
      <p:sp>
        <p:nvSpPr>
          <p:cNvPr id="4" name="AutoShape 235"/>
          <p:cNvSpPr>
            <a:spLocks noChangeArrowheads="1"/>
          </p:cNvSpPr>
          <p:nvPr/>
        </p:nvSpPr>
        <p:spPr bwMode="auto">
          <a:xfrm>
            <a:off x="228600" y="1295400"/>
            <a:ext cx="1676400" cy="1219200"/>
          </a:xfrm>
          <a:prstGeom prst="irregularSeal1">
            <a:avLst/>
          </a:prstGeom>
          <a:gradFill rotWithShape="0">
            <a:gsLst>
              <a:gs pos="0">
                <a:srgbClr val="FFF200"/>
              </a:gs>
              <a:gs pos="45000">
                <a:srgbClr val="FF7A00"/>
              </a:gs>
              <a:gs pos="70000">
                <a:srgbClr val="FF0300"/>
              </a:gs>
              <a:gs pos="100000">
                <a:srgbClr val="4D0808"/>
              </a:gs>
            </a:gsLst>
            <a:lin ang="5400000" scaled="0"/>
          </a:gradFill>
          <a:ln>
            <a:noFill/>
          </a:ln>
          <a:effectLst>
            <a:outerShdw dist="107763" dir="2700000" algn="ctr" rotWithShape="0">
              <a:schemeClr val="tx2"/>
            </a:outerShdw>
          </a:effectLst>
        </p:spPr>
        <p:txBody>
          <a:bodyPr wrap="none" lIns="92382" tIns="46191" rIns="92382" bIns="46191" anchor="ctr"/>
          <a:lstStyle/>
          <a:p>
            <a:r>
              <a:rPr lang="zh-CN" altLang="en-US" sz="2000" b="1">
                <a:latin typeface="黑体" charset="0"/>
                <a:ea typeface="黑体" charset="0"/>
                <a:cs typeface="黑体" charset="0"/>
              </a:rPr>
              <a:t>    误区一</a:t>
            </a:r>
          </a:p>
        </p:txBody>
      </p:sp>
      <p:sp>
        <p:nvSpPr>
          <p:cNvPr id="5" name="矩形 4"/>
          <p:cNvSpPr/>
          <p:nvPr/>
        </p:nvSpPr>
        <p:spPr>
          <a:xfrm>
            <a:off x="1219200" y="3733800"/>
            <a:ext cx="7543800" cy="584200"/>
          </a:xfrm>
          <a:prstGeom prst="rect">
            <a:avLst/>
          </a:prstGeom>
        </p:spPr>
        <p:txBody>
          <a:bodyPr>
            <a:spAutoFit/>
          </a:bodyPr>
          <a:lstStyle/>
          <a:p>
            <a:pPr algn="l" eaLnBrk="0" hangingPunct="0">
              <a:buFont typeface="Wingdings" charset="0"/>
              <a:buChar char="Ø"/>
            </a:pPr>
            <a:r>
              <a:rPr lang="en-US" altLang="zh-CN" sz="1600" b="1">
                <a:solidFill>
                  <a:srgbClr val="0D0D0D"/>
                </a:solidFill>
              </a:rPr>
              <a:t>《</a:t>
            </a:r>
            <a:r>
              <a:rPr lang="zh-CN" altLang="en-US" sz="1600" b="1">
                <a:solidFill>
                  <a:srgbClr val="0D0D0D"/>
                </a:solidFill>
              </a:rPr>
              <a:t>物权法</a:t>
            </a:r>
            <a:r>
              <a:rPr lang="en-US" altLang="zh-CN" sz="1600" b="1">
                <a:solidFill>
                  <a:srgbClr val="0D0D0D"/>
                </a:solidFill>
              </a:rPr>
              <a:t>》</a:t>
            </a:r>
            <a:r>
              <a:rPr lang="zh-CN" altLang="en-US" sz="1600" b="1">
                <a:solidFill>
                  <a:srgbClr val="0D0D0D"/>
                </a:solidFill>
              </a:rPr>
              <a:t>第七十二条 ：业主对建筑物专有部分以外的共有部分，享有权利，承担义务；</a:t>
            </a:r>
            <a:r>
              <a:rPr lang="zh-CN" altLang="en-US" sz="1600" b="1">
                <a:solidFill>
                  <a:srgbClr val="FF0000"/>
                </a:solidFill>
              </a:rPr>
              <a:t>不得以放弃权利不履行义务。</a:t>
            </a:r>
            <a:endParaRPr lang="en-US" altLang="zh-CN" sz="1600" b="1">
              <a:solidFill>
                <a:srgbClr val="FF0000"/>
              </a:solidFill>
            </a:endParaRPr>
          </a:p>
        </p:txBody>
      </p:sp>
      <p:sp>
        <p:nvSpPr>
          <p:cNvPr id="14342" name="矩形 5"/>
          <p:cNvSpPr>
            <a:spLocks noChangeArrowheads="1"/>
          </p:cNvSpPr>
          <p:nvPr/>
        </p:nvSpPr>
        <p:spPr bwMode="auto">
          <a:xfrm>
            <a:off x="1219200" y="4419600"/>
            <a:ext cx="7391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buFont typeface="Wingdings" charset="0"/>
              <a:buChar char="Ø"/>
            </a:pPr>
            <a:r>
              <a:rPr lang="zh-CN" altLang="en-US" sz="1600" b="1"/>
              <a:t>最高人民法院</a:t>
            </a:r>
            <a:r>
              <a:rPr lang="en-US" altLang="zh-CN" sz="1600" b="1"/>
              <a:t>《</a:t>
            </a:r>
            <a:r>
              <a:rPr lang="zh-CN" altLang="en-US" sz="1600" b="1"/>
              <a:t>关于审理物业服务纠纷案件具体应用法律若干问题的解释</a:t>
            </a:r>
            <a:r>
              <a:rPr lang="en-US" altLang="zh-CN" sz="1600" b="1"/>
              <a:t>》</a:t>
            </a:r>
            <a:r>
              <a:rPr lang="zh-CN" altLang="en-US" sz="1600" b="1"/>
              <a:t>第六条： 经书面催交，业主无正当理由拒绝交纳或者在催告的合理期限内仍未交纳物业费，物业服务企业请求业主支付物业费的，人民法院应予支持。物业服务企业已经按照合同约定以及相关规定提供服务，</a:t>
            </a:r>
            <a:r>
              <a:rPr lang="zh-CN" altLang="en-US" sz="1600" b="1">
                <a:solidFill>
                  <a:srgbClr val="FF0000"/>
                </a:solidFill>
              </a:rPr>
              <a:t>业主仅以未享受或者无需接受相关物业服务为抗辩理由的，人民法院不予支持</a:t>
            </a:r>
            <a:r>
              <a:rPr lang="zh-CN" altLang="en-US" sz="1600" b="1"/>
              <a:t>。</a:t>
            </a:r>
            <a:endParaRPr lang="zh-CN" altLang="en-US" sz="1600"/>
          </a:p>
        </p:txBody>
      </p:sp>
      <p:sp>
        <p:nvSpPr>
          <p:cNvPr id="14343" name="TextBox 6"/>
          <p:cNvSpPr txBox="1">
            <a:spLocks noChangeArrowheads="1"/>
          </p:cNvSpPr>
          <p:nvPr/>
        </p:nvSpPr>
        <p:spPr bwMode="auto">
          <a:xfrm>
            <a:off x="533400" y="3048000"/>
            <a:ext cx="11080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charset="0"/>
                <a:ea typeface="宋体" charset="0"/>
                <a:cs typeface="宋体" charset="0"/>
              </a:defRPr>
            </a:lvl1pPr>
            <a:lvl2pPr marL="742950" indent="-285750" eaLnBrk="0" hangingPunct="0">
              <a:defRPr kumimoji="1" sz="1200">
                <a:solidFill>
                  <a:schemeClr val="tx1"/>
                </a:solidFill>
                <a:latin typeface="Times New Roman" charset="0"/>
                <a:ea typeface="宋体" charset="0"/>
              </a:defRPr>
            </a:lvl2pPr>
            <a:lvl3pPr marL="1143000" indent="-228600" eaLnBrk="0" hangingPunct="0">
              <a:defRPr kumimoji="1" sz="1200">
                <a:solidFill>
                  <a:schemeClr val="tx1"/>
                </a:solidFill>
                <a:latin typeface="Times New Roman" charset="0"/>
                <a:ea typeface="宋体" charset="0"/>
              </a:defRPr>
            </a:lvl3pPr>
            <a:lvl4pPr marL="1600200" indent="-228600" eaLnBrk="0" hangingPunct="0">
              <a:defRPr kumimoji="1" sz="1200">
                <a:solidFill>
                  <a:schemeClr val="tx1"/>
                </a:solidFill>
                <a:latin typeface="Times New Roman" charset="0"/>
                <a:ea typeface="宋体" charset="0"/>
              </a:defRPr>
            </a:lvl4pPr>
            <a:lvl5pPr marL="2057400" indent="-228600" eaLnBrk="0" hangingPunct="0">
              <a:defRPr kumimoji="1" sz="1200">
                <a:solidFill>
                  <a:schemeClr val="tx1"/>
                </a:solidFill>
                <a:latin typeface="Times New Roman" charset="0"/>
                <a:ea typeface="宋体" charset="0"/>
              </a:defRPr>
            </a:lvl5pPr>
            <a:lvl6pPr marL="2514600" indent="-228600" algn="r" eaLnBrk="0" fontAlgn="base" hangingPunct="0">
              <a:spcBef>
                <a:spcPct val="0"/>
              </a:spcBef>
              <a:spcAft>
                <a:spcPct val="0"/>
              </a:spcAft>
              <a:defRPr kumimoji="1" sz="1200">
                <a:solidFill>
                  <a:schemeClr val="tx1"/>
                </a:solidFill>
                <a:latin typeface="Times New Roman" charset="0"/>
                <a:ea typeface="宋体" charset="0"/>
              </a:defRPr>
            </a:lvl6pPr>
            <a:lvl7pPr marL="2971800" indent="-228600" algn="r" eaLnBrk="0" fontAlgn="base" hangingPunct="0">
              <a:spcBef>
                <a:spcPct val="0"/>
              </a:spcBef>
              <a:spcAft>
                <a:spcPct val="0"/>
              </a:spcAft>
              <a:defRPr kumimoji="1" sz="1200">
                <a:solidFill>
                  <a:schemeClr val="tx1"/>
                </a:solidFill>
                <a:latin typeface="Times New Roman" charset="0"/>
                <a:ea typeface="宋体" charset="0"/>
              </a:defRPr>
            </a:lvl7pPr>
            <a:lvl8pPr marL="3429000" indent="-228600" algn="r" eaLnBrk="0" fontAlgn="base" hangingPunct="0">
              <a:spcBef>
                <a:spcPct val="0"/>
              </a:spcBef>
              <a:spcAft>
                <a:spcPct val="0"/>
              </a:spcAft>
              <a:defRPr kumimoji="1" sz="1200">
                <a:solidFill>
                  <a:schemeClr val="tx1"/>
                </a:solidFill>
                <a:latin typeface="Times New Roman" charset="0"/>
                <a:ea typeface="宋体" charset="0"/>
              </a:defRPr>
            </a:lvl8pPr>
            <a:lvl9pPr marL="3886200" indent="-228600" algn="r" eaLnBrk="0" fontAlgn="base" hangingPunct="0">
              <a:spcBef>
                <a:spcPct val="0"/>
              </a:spcBef>
              <a:spcAft>
                <a:spcPct val="0"/>
              </a:spcAft>
              <a:defRPr kumimoji="1" sz="1200">
                <a:solidFill>
                  <a:schemeClr val="tx1"/>
                </a:solidFill>
                <a:latin typeface="Times New Roman" charset="0"/>
                <a:ea typeface="宋体" charset="0"/>
              </a:defRPr>
            </a:lvl9pPr>
          </a:lstStyle>
          <a:p>
            <a:pPr eaLnBrk="1" hangingPunct="1"/>
            <a:r>
              <a:rPr lang="zh-CN" altLang="en-US" sz="2400">
                <a:latin typeface="黑体" charset="0"/>
                <a:ea typeface="黑体" charset="0"/>
                <a:cs typeface="黑体" charset="0"/>
              </a:rPr>
              <a:t>点评：</a:t>
            </a:r>
          </a:p>
        </p:txBody>
      </p:sp>
    </p:spTree>
    <p:extLst>
      <p:ext uri="{BB962C8B-B14F-4D97-AF65-F5344CB8AC3E}">
        <p14:creationId xmlns:p14="http://schemas.microsoft.com/office/powerpoint/2010/main" val="3638642263"/>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TotalTime>
  <Words>8962</Words>
  <Application>Microsoft Office PowerPoint</Application>
  <PresentationFormat>全屏显示(4:3)</PresentationFormat>
  <Paragraphs>524</Paragraphs>
  <Slides>61</Slides>
  <Notes>1</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2</vt:i4>
      </vt:variant>
      <vt:variant>
        <vt:lpstr>幻灯片标题</vt:lpstr>
      </vt:variant>
      <vt:variant>
        <vt:i4>61</vt:i4>
      </vt:variant>
    </vt:vector>
  </HeadingPairs>
  <TitlesOfParts>
    <vt:vector size="82" baseType="lpstr">
      <vt:lpstr>Adobe 楷体 Std R</vt:lpstr>
      <vt:lpstr>Gulim</vt:lpstr>
      <vt:lpstr>HY견고딕</vt:lpstr>
      <vt:lpstr>HY헤드라인M</vt:lpstr>
      <vt:lpstr>HY견명조</vt:lpstr>
      <vt:lpstr>PMingLiU</vt:lpstr>
      <vt:lpstr>方正新舒体简体</vt:lpstr>
      <vt:lpstr>黑体</vt:lpstr>
      <vt:lpstr>华文彩云</vt:lpstr>
      <vt:lpstr>华文隶书</vt:lpstr>
      <vt:lpstr>华文新魏</vt:lpstr>
      <vt:lpstr>隶书</vt:lpstr>
      <vt:lpstr>宋体</vt:lpstr>
      <vt:lpstr>幼圆</vt:lpstr>
      <vt:lpstr>Arial</vt:lpstr>
      <vt:lpstr>Calibri</vt:lpstr>
      <vt:lpstr>Times New Roman</vt:lpstr>
      <vt:lpstr>Wingdings</vt:lpstr>
      <vt:lpstr>Office 主题</vt:lpstr>
      <vt:lpstr>Image</vt:lpstr>
      <vt:lpstr>剪辑</vt:lpstr>
      <vt:lpstr>PowerPoint 演示文稿</vt:lpstr>
      <vt:lpstr>PowerPoint 演示文稿</vt:lpstr>
      <vt:lpstr>PowerPoint 演示文稿</vt:lpstr>
      <vt:lpstr>PowerPoint 演示文稿</vt:lpstr>
      <vt:lpstr>法律</vt:lpstr>
      <vt:lpstr>法规</vt:lpstr>
      <vt:lpstr>其他法规</vt:lpstr>
      <vt:lpstr>PowerPoint 演示文稿</vt:lpstr>
      <vt:lpstr>业主对物业费理解的几个误区</vt:lpstr>
      <vt:lpstr>业主对物业费理解的几个误区</vt:lpstr>
      <vt:lpstr>业主对物业费理解的几个误区</vt:lpstr>
      <vt:lpstr>业主对物业费理解的几个误区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物业管理费清欠宣传口号</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王皓</dc:creator>
  <cp:lastModifiedBy>Administrator</cp:lastModifiedBy>
  <cp:revision>7</cp:revision>
  <dcterms:created xsi:type="dcterms:W3CDTF">2018-02-28T10:18:56Z</dcterms:created>
  <dcterms:modified xsi:type="dcterms:W3CDTF">2022-09-01T09:36:15Z</dcterms:modified>
</cp:coreProperties>
</file>