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handoutMasterIdLst>
    <p:handoutMasterId r:id="rId42"/>
  </p:handoutMasterIdLst>
  <p:sldIdLst>
    <p:sldId id="397" r:id="rId2"/>
    <p:sldId id="404" r:id="rId3"/>
    <p:sldId id="487" r:id="rId4"/>
    <p:sldId id="410" r:id="rId5"/>
    <p:sldId id="488" r:id="rId6"/>
    <p:sldId id="489" r:id="rId7"/>
    <p:sldId id="442" r:id="rId8"/>
    <p:sldId id="443" r:id="rId9"/>
    <p:sldId id="490" r:id="rId10"/>
    <p:sldId id="444" r:id="rId11"/>
    <p:sldId id="445" r:id="rId12"/>
    <p:sldId id="446" r:id="rId13"/>
    <p:sldId id="491" r:id="rId14"/>
    <p:sldId id="448" r:id="rId15"/>
    <p:sldId id="450" r:id="rId16"/>
    <p:sldId id="452" r:id="rId17"/>
    <p:sldId id="492" r:id="rId18"/>
    <p:sldId id="455" r:id="rId19"/>
    <p:sldId id="456" r:id="rId20"/>
    <p:sldId id="458" r:id="rId21"/>
    <p:sldId id="460" r:id="rId22"/>
    <p:sldId id="461" r:id="rId23"/>
    <p:sldId id="462" r:id="rId24"/>
    <p:sldId id="463" r:id="rId25"/>
    <p:sldId id="466" r:id="rId26"/>
    <p:sldId id="468" r:id="rId27"/>
    <p:sldId id="469" r:id="rId28"/>
    <p:sldId id="470" r:id="rId29"/>
    <p:sldId id="473" r:id="rId30"/>
    <p:sldId id="474" r:id="rId31"/>
    <p:sldId id="475" r:id="rId32"/>
    <p:sldId id="485" r:id="rId33"/>
    <p:sldId id="476" r:id="rId34"/>
    <p:sldId id="478" r:id="rId35"/>
    <p:sldId id="479" r:id="rId36"/>
    <p:sldId id="480" r:id="rId37"/>
    <p:sldId id="486" r:id="rId38"/>
    <p:sldId id="483" r:id="rId39"/>
    <p:sldId id="493" r:id="rId40"/>
  </p:sldIdLst>
  <p:sldSz cx="9144000" cy="6858000" type="screen4x3"/>
  <p:notesSz cx="6858000" cy="9144000"/>
  <p:defaultTex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000000"/>
    <a:srgbClr val="5F6669"/>
    <a:srgbClr val="76756D"/>
    <a:srgbClr val="B30017"/>
    <a:srgbClr val="6E6E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21" autoAdjust="0"/>
    <p:restoredTop sz="99453" autoAdjust="0"/>
  </p:normalViewPr>
  <p:slideViewPr>
    <p:cSldViewPr snapToGrid="0" snapToObjects="1">
      <p:cViewPr varScale="1">
        <p:scale>
          <a:sx n="115" d="100"/>
          <a:sy n="115" d="100"/>
        </p:scale>
        <p:origin x="1374" y="96"/>
      </p:cViewPr>
      <p:guideLst>
        <p:guide orient="horz" pos="2160"/>
        <p:guide pos="2880"/>
      </p:guideLst>
    </p:cSldViewPr>
  </p:slideViewPr>
  <p:outlineViewPr>
    <p:cViewPr>
      <p:scale>
        <a:sx n="33" d="100"/>
        <a:sy n="33" d="100"/>
      </p:scale>
      <p:origin x="0" y="18"/>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4" d="100"/>
          <a:sy n="54" d="100"/>
        </p:scale>
        <p:origin x="-292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CN"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203CC9-9998-704E-9D31-E947B8148A52}" type="datetimeFigureOut">
              <a:rPr kumimoji="1" lang="zh-CN" altLang="en-US" smtClean="0"/>
              <a:pPr/>
              <a:t>2023/8/18</a:t>
            </a:fld>
            <a:endParaRPr kumimoji="1" lang="zh-CN"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CN"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BC86B3-EABF-4A43-8A4E-B85A7531368A}" type="slidenum">
              <a:rPr kumimoji="1" lang="zh-CN" altLang="en-US" smtClean="0"/>
              <a:pPr/>
              <a:t>‹#›</a:t>
            </a:fld>
            <a:endParaRPr kumimoji="1" lang="zh-CN" altLang="en-US"/>
          </a:p>
        </p:txBody>
      </p:sp>
    </p:spTree>
    <p:extLst>
      <p:ext uri="{BB962C8B-B14F-4D97-AF65-F5344CB8AC3E}">
        <p14:creationId xmlns:p14="http://schemas.microsoft.com/office/powerpoint/2010/main" val="5837364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CN"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77B3EF-4CE4-DA48-BBAC-82444D0B8F86}" type="datetimeFigureOut">
              <a:rPr kumimoji="1" lang="zh-CN" altLang="en-US" smtClean="0"/>
              <a:pPr/>
              <a:t>2023/8/18</a:t>
            </a:fld>
            <a:endParaRPr kumimoji="1" lang="zh-CN"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en-US" altLang="zh-CN" smtClean="0"/>
              <a:t>Click to edit Master text styles</a:t>
            </a:r>
          </a:p>
          <a:p>
            <a:pPr lvl="1"/>
            <a:r>
              <a:rPr kumimoji="1" lang="en-US" altLang="zh-CN" smtClean="0"/>
              <a:t>Second level</a:t>
            </a:r>
          </a:p>
          <a:p>
            <a:pPr lvl="2"/>
            <a:r>
              <a:rPr kumimoji="1" lang="en-US" altLang="zh-CN" smtClean="0"/>
              <a:t>Third level</a:t>
            </a:r>
          </a:p>
          <a:p>
            <a:pPr lvl="3"/>
            <a:r>
              <a:rPr kumimoji="1" lang="en-US" altLang="zh-CN" smtClean="0"/>
              <a:t>Fourth level</a:t>
            </a:r>
          </a:p>
          <a:p>
            <a:pPr lvl="4"/>
            <a:r>
              <a:rPr kumimoji="1" lang="en-US" altLang="zh-CN" smtClean="0"/>
              <a:t>Fifth level</a:t>
            </a:r>
            <a:endParaRPr kumimoji="1" lang="zh-CN"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CN"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EC27E4-B669-0C43-BEC3-1F0CBDBF44F3}" type="slidenum">
              <a:rPr kumimoji="1" lang="zh-CN" altLang="en-US" smtClean="0"/>
              <a:pPr/>
              <a:t>‹#›</a:t>
            </a:fld>
            <a:endParaRPr kumimoji="1" lang="zh-CN" altLang="en-US"/>
          </a:p>
        </p:txBody>
      </p:sp>
    </p:spTree>
    <p:extLst>
      <p:ext uri="{BB962C8B-B14F-4D97-AF65-F5344CB8AC3E}">
        <p14:creationId xmlns:p14="http://schemas.microsoft.com/office/powerpoint/2010/main" val="196408190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ltLang="zh-CN" dirty="0" smtClean="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1</a:t>
            </a:fld>
            <a:endParaRPr kumimoji="1"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10</a:t>
            </a:fld>
            <a:endParaRPr kumimoji="1"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11</a:t>
            </a:fld>
            <a:endParaRPr kumimoji="1"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12</a:t>
            </a:fld>
            <a:endParaRPr kumimoji="1"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13</a:t>
            </a:fld>
            <a:endParaRPr kumimoji="1"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14</a:t>
            </a:fld>
            <a:endParaRPr kumimoji="1"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15</a:t>
            </a:fld>
            <a:endParaRPr kumimoji="1"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16</a:t>
            </a:fld>
            <a:endParaRPr kumimoji="1"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17</a:t>
            </a:fld>
            <a:endParaRPr kumimoji="1"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18</a:t>
            </a:fld>
            <a:endParaRPr kumimoji="1"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19</a:t>
            </a:fld>
            <a:endParaRPr kumimoji="1"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内文页四（文字</a:t>
            </a:r>
            <a:r>
              <a:rPr lang="en-US" altLang="zh-CN" dirty="0" smtClean="0"/>
              <a:t>+</a:t>
            </a:r>
            <a:r>
              <a:rPr lang="zh-CN" altLang="en-US" dirty="0" smtClean="0"/>
              <a:t>图片组合）：</a:t>
            </a:r>
            <a:endParaRPr lang="en-US" altLang="zh-CN" dirty="0" smtClean="0"/>
          </a:p>
          <a:p>
            <a:r>
              <a:rPr lang="zh-CN" altLang="en-US" dirty="0" smtClean="0"/>
              <a:t>主标题：字体：黑体；字号：</a:t>
            </a:r>
            <a:r>
              <a:rPr lang="en-US" altLang="zh-CN" dirty="0" smtClean="0"/>
              <a:t>27</a:t>
            </a:r>
          </a:p>
          <a:p>
            <a:r>
              <a:rPr lang="zh-CN" altLang="en-US" dirty="0" smtClean="0"/>
              <a:t>副标题：字体：黑体</a:t>
            </a:r>
            <a:r>
              <a:rPr lang="zh-CN" altLang="en-US" baseline="0" dirty="0" smtClean="0"/>
              <a:t>；字号：</a:t>
            </a:r>
            <a:r>
              <a:rPr lang="en-US" altLang="zh-CN" baseline="0" dirty="0" smtClean="0"/>
              <a:t>21</a:t>
            </a: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2</a:t>
            </a:fld>
            <a:endParaRPr kumimoji="1"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20</a:t>
            </a:fld>
            <a:endParaRPr kumimoji="1"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21</a:t>
            </a:fld>
            <a:endParaRPr kumimoji="1"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22</a:t>
            </a:fld>
            <a:endParaRPr kumimoji="1"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23</a:t>
            </a:fld>
            <a:endParaRPr kumimoji="1"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24</a:t>
            </a:fld>
            <a:endParaRPr kumimoji="1"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25</a:t>
            </a:fld>
            <a:endParaRPr kumimoji="1"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26</a:t>
            </a:fld>
            <a:endParaRPr kumimoji="1"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27</a:t>
            </a:fld>
            <a:endParaRPr kumimoji="1"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28</a:t>
            </a:fld>
            <a:endParaRPr kumimoji="1"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29</a:t>
            </a:fld>
            <a:endParaRPr kumimoji="1"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3</a:t>
            </a:fld>
            <a:endParaRPr kumimoji="1"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30</a:t>
            </a:fld>
            <a:endParaRPr kumimoji="1"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31</a:t>
            </a:fld>
            <a:endParaRPr kumimoji="1"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32</a:t>
            </a:fld>
            <a:endParaRPr kumimoji="1"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33</a:t>
            </a:fld>
            <a:endParaRPr kumimoji="1"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34</a:t>
            </a:fld>
            <a:endParaRPr kumimoji="1"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35</a:t>
            </a:fld>
            <a:endParaRPr kumimoji="1"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36</a:t>
            </a:fld>
            <a:endParaRPr kumimoji="1"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37</a:t>
            </a:fld>
            <a:endParaRPr kumimoji="1"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38</a:t>
            </a:fld>
            <a:endParaRPr kumimoji="1"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39</a:t>
            </a:fld>
            <a:endParaRPr kumimoji="1"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4</a:t>
            </a:fld>
            <a:endParaRPr kumimoji="1"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5</a:t>
            </a:fld>
            <a:endParaRPr kumimoji="1"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6</a:t>
            </a:fld>
            <a:endParaRPr kumimoji="1"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7</a:t>
            </a:fld>
            <a:endParaRPr kumimoji="1"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8</a:t>
            </a:fld>
            <a:endParaRPr kumimoji="1"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0EC27E4-B669-0C43-BEC3-1F0CBDBF44F3}" type="slidenum">
              <a:rPr kumimoji="1" lang="zh-CN" altLang="en-US" smtClean="0"/>
              <a:pPr/>
              <a:t>9</a:t>
            </a:fld>
            <a:endParaRPr kumimoji="1"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文件主页一">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249291" y="3397770"/>
            <a:ext cx="5580000" cy="720455"/>
          </a:xfrm>
        </p:spPr>
        <p:txBody>
          <a:bodyPr anchor="b">
            <a:normAutofit/>
          </a:bodyPr>
          <a:lstStyle>
            <a:lvl1pPr marL="0" indent="0" algn="l">
              <a:buNone/>
              <a:defRPr sz="35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zh-CN" altLang="en-US" dirty="0" smtClean="0"/>
              <a:t>文件主标题（必选）</a:t>
            </a:r>
          </a:p>
        </p:txBody>
      </p:sp>
      <p:sp>
        <p:nvSpPr>
          <p:cNvPr id="7" name="Text Placeholder 15"/>
          <p:cNvSpPr>
            <a:spLocks noGrp="1"/>
          </p:cNvSpPr>
          <p:nvPr>
            <p:ph type="body" sz="quarter" idx="10" hasCustomPrompt="1"/>
          </p:nvPr>
        </p:nvSpPr>
        <p:spPr>
          <a:xfrm>
            <a:off x="3249291" y="4420236"/>
            <a:ext cx="5580000" cy="688748"/>
          </a:xfrm>
        </p:spPr>
        <p:txBody>
          <a:bodyPr anchor="b"/>
          <a:lstStyle>
            <a:lvl1pPr marL="0" indent="0">
              <a:buNone/>
              <a:defRPr>
                <a:solidFill>
                  <a:schemeClr val="tx1"/>
                </a:solidFill>
              </a:defRPr>
            </a:lvl1pPr>
          </a:lstStyle>
          <a:p>
            <a:pPr lvl="0"/>
            <a:r>
              <a:rPr kumimoji="1" lang="en-US" altLang="zh-CN" dirty="0" smtClean="0"/>
              <a:t>20xx</a:t>
            </a:r>
            <a:r>
              <a:rPr kumimoji="1" lang="zh-CN" altLang="en-US" dirty="0" smtClean="0"/>
              <a:t>年</a:t>
            </a:r>
            <a:r>
              <a:rPr kumimoji="1" lang="en-US" altLang="zh-CN" dirty="0" smtClean="0"/>
              <a:t>xx</a:t>
            </a:r>
            <a:r>
              <a:rPr kumimoji="1" lang="zh-CN" altLang="en-US" dirty="0" smtClean="0"/>
              <a:t>月</a:t>
            </a:r>
            <a:r>
              <a:rPr kumimoji="1" lang="en-US" altLang="zh-CN" dirty="0" smtClean="0"/>
              <a:t>xx</a:t>
            </a:r>
            <a:r>
              <a:rPr kumimoji="1" lang="zh-CN" altLang="en-US" dirty="0" smtClean="0"/>
              <a:t>日</a:t>
            </a:r>
            <a:endParaRPr kumimoji="1" lang="zh-CN" altLang="en-US" dirty="0"/>
          </a:p>
        </p:txBody>
      </p:sp>
    </p:spTree>
    <p:extLst>
      <p:ext uri="{BB962C8B-B14F-4D97-AF65-F5344CB8AC3E}">
        <p14:creationId xmlns:p14="http://schemas.microsoft.com/office/powerpoint/2010/main" val="3786963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尾页">
    <p:spTree>
      <p:nvGrpSpPr>
        <p:cNvPr id="1" name=""/>
        <p:cNvGrpSpPr/>
        <p:nvPr/>
      </p:nvGrpSpPr>
      <p:grpSpPr>
        <a:xfrm>
          <a:off x="0" y="0"/>
          <a:ext cx="0" cy="0"/>
          <a:chOff x="0" y="0"/>
          <a:chExt cx="0" cy="0"/>
        </a:xfrm>
      </p:grpSpPr>
      <p:pic>
        <p:nvPicPr>
          <p:cNvPr id="2" name="Picture 1" descr="CFLD_PPT_Template_RGB-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160" y="0"/>
            <a:ext cx="9119681" cy="6858000"/>
          </a:xfrm>
          <a:prstGeom prst="rect">
            <a:avLst/>
          </a:prstGeom>
        </p:spPr>
      </p:pic>
      <p:sp>
        <p:nvSpPr>
          <p:cNvPr id="3" name="Subtitle 2"/>
          <p:cNvSpPr>
            <a:spLocks noGrp="1"/>
          </p:cNvSpPr>
          <p:nvPr>
            <p:ph type="subTitle" idx="1" hasCustomPrompt="1"/>
          </p:nvPr>
        </p:nvSpPr>
        <p:spPr>
          <a:xfrm>
            <a:off x="3249291" y="3397770"/>
            <a:ext cx="5580000" cy="720455"/>
          </a:xfrm>
        </p:spPr>
        <p:txBody>
          <a:bodyPr anchor="b">
            <a:normAutofit/>
          </a:bodyPr>
          <a:lstStyle>
            <a:lvl1pPr marL="0" indent="0" algn="l">
              <a:buNone/>
              <a:defRPr sz="35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zh-CN" altLang="en-US" dirty="0" smtClean="0"/>
              <a:t>谢谢</a:t>
            </a:r>
          </a:p>
        </p:txBody>
      </p:sp>
      <p:sp>
        <p:nvSpPr>
          <p:cNvPr id="7" name="Text Placeholder 15"/>
          <p:cNvSpPr>
            <a:spLocks noGrp="1"/>
          </p:cNvSpPr>
          <p:nvPr>
            <p:ph type="body" sz="quarter" idx="10" hasCustomPrompt="1"/>
          </p:nvPr>
        </p:nvSpPr>
        <p:spPr>
          <a:xfrm>
            <a:off x="3249291" y="4420236"/>
            <a:ext cx="5580000" cy="688748"/>
          </a:xfrm>
        </p:spPr>
        <p:txBody>
          <a:bodyPr anchor="b"/>
          <a:lstStyle>
            <a:lvl1pPr marL="0" indent="0">
              <a:buNone/>
              <a:defRPr>
                <a:solidFill>
                  <a:schemeClr val="tx1"/>
                </a:solidFill>
              </a:defRPr>
            </a:lvl1pPr>
          </a:lstStyle>
          <a:p>
            <a:pPr lvl="0"/>
            <a:r>
              <a:rPr kumimoji="1" lang="en-US" altLang="zh-CN" dirty="0" smtClean="0"/>
              <a:t>20xx</a:t>
            </a:r>
            <a:r>
              <a:rPr kumimoji="1" lang="zh-CN" altLang="en-US" dirty="0" smtClean="0"/>
              <a:t>年</a:t>
            </a:r>
            <a:r>
              <a:rPr kumimoji="1" lang="en-US" altLang="zh-CN" dirty="0" smtClean="0"/>
              <a:t>xx</a:t>
            </a:r>
            <a:r>
              <a:rPr kumimoji="1" lang="zh-CN" altLang="en-US" dirty="0" smtClean="0"/>
              <a:t>月</a:t>
            </a:r>
            <a:r>
              <a:rPr kumimoji="1" lang="en-US" altLang="zh-CN" dirty="0" smtClean="0"/>
              <a:t>xx</a:t>
            </a:r>
            <a:r>
              <a:rPr kumimoji="1" lang="zh-CN" altLang="en-US" dirty="0" smtClean="0"/>
              <a:t>日</a:t>
            </a:r>
            <a:endParaRPr kumimoji="1" lang="zh-CN" altLang="en-US" dirty="0"/>
          </a:p>
        </p:txBody>
      </p:sp>
    </p:spTree>
    <p:extLst>
      <p:ext uri="{BB962C8B-B14F-4D97-AF65-F5344CB8AC3E}">
        <p14:creationId xmlns:p14="http://schemas.microsoft.com/office/powerpoint/2010/main" val="2817070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文件主页二">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249291" y="1927745"/>
            <a:ext cx="5580000" cy="1470025"/>
          </a:xfrm>
        </p:spPr>
        <p:txBody>
          <a:bodyPr/>
          <a:lstStyle>
            <a:lvl1pPr>
              <a:defRPr>
                <a:solidFill>
                  <a:srgbClr val="000000"/>
                </a:solidFill>
              </a:defRPr>
            </a:lvl1pPr>
          </a:lstStyle>
          <a:p>
            <a:pPr lvl="0"/>
            <a:r>
              <a:rPr lang="zh-CN" altLang="en-US" dirty="0" smtClean="0"/>
              <a:t>文件主标题（必选）</a:t>
            </a:r>
          </a:p>
        </p:txBody>
      </p:sp>
      <p:sp>
        <p:nvSpPr>
          <p:cNvPr id="3" name="Subtitle 2"/>
          <p:cNvSpPr>
            <a:spLocks noGrp="1"/>
          </p:cNvSpPr>
          <p:nvPr>
            <p:ph type="subTitle" idx="1" hasCustomPrompt="1"/>
          </p:nvPr>
        </p:nvSpPr>
        <p:spPr>
          <a:xfrm>
            <a:off x="3249291" y="3397770"/>
            <a:ext cx="5580000" cy="720455"/>
          </a:xfrm>
        </p:spPr>
        <p:txBody>
          <a:bodyPr anchor="b">
            <a:normAutofit/>
          </a:bodyPr>
          <a:lstStyle>
            <a:lvl1pPr marL="0" indent="0" algn="l">
              <a:buNone/>
              <a:defRPr sz="35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smtClean="0"/>
              <a:t>文件副标题（可选）</a:t>
            </a:r>
            <a:endParaRPr lang="zh-CN" altLang="en-US" dirty="0"/>
          </a:p>
        </p:txBody>
      </p:sp>
      <p:sp>
        <p:nvSpPr>
          <p:cNvPr id="16" name="Text Placeholder 15"/>
          <p:cNvSpPr>
            <a:spLocks noGrp="1"/>
          </p:cNvSpPr>
          <p:nvPr>
            <p:ph type="body" sz="quarter" idx="10" hasCustomPrompt="1"/>
          </p:nvPr>
        </p:nvSpPr>
        <p:spPr>
          <a:xfrm>
            <a:off x="3249291" y="4420236"/>
            <a:ext cx="5580000" cy="688748"/>
          </a:xfrm>
        </p:spPr>
        <p:txBody>
          <a:bodyPr anchor="b"/>
          <a:lstStyle>
            <a:lvl1pPr marL="0" indent="0">
              <a:buNone/>
              <a:defRPr>
                <a:solidFill>
                  <a:schemeClr val="tx1"/>
                </a:solidFill>
              </a:defRPr>
            </a:lvl1pPr>
          </a:lstStyle>
          <a:p>
            <a:pPr lvl="0"/>
            <a:r>
              <a:rPr kumimoji="1" lang="en-US" altLang="zh-CN" dirty="0" smtClean="0"/>
              <a:t>20xx</a:t>
            </a:r>
            <a:r>
              <a:rPr kumimoji="1" lang="zh-CN" altLang="en-US" dirty="0" smtClean="0"/>
              <a:t>年</a:t>
            </a:r>
            <a:r>
              <a:rPr kumimoji="1" lang="en-US" altLang="zh-CN" dirty="0" smtClean="0"/>
              <a:t>xx</a:t>
            </a:r>
            <a:r>
              <a:rPr kumimoji="1" lang="zh-CN" altLang="en-US" dirty="0" smtClean="0"/>
              <a:t>月</a:t>
            </a:r>
            <a:r>
              <a:rPr kumimoji="1" lang="en-US" altLang="zh-CN" dirty="0" smtClean="0"/>
              <a:t>xx</a:t>
            </a:r>
            <a:r>
              <a:rPr kumimoji="1" lang="zh-CN" altLang="en-US" dirty="0" smtClean="0"/>
              <a:t>日</a:t>
            </a:r>
            <a:endParaRPr kumimoji="1" lang="zh-CN" altLang="en-US" dirty="0"/>
          </a:p>
        </p:txBody>
      </p:sp>
    </p:spTree>
    <p:extLst>
      <p:ext uri="{BB962C8B-B14F-4D97-AF65-F5344CB8AC3E}">
        <p14:creationId xmlns:p14="http://schemas.microsoft.com/office/powerpoint/2010/main" val="4084430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目录页">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80298" y="374847"/>
            <a:ext cx="7328488" cy="690818"/>
          </a:xfrm>
        </p:spPr>
        <p:txBody>
          <a:bodyPr anchor="ctr">
            <a:normAutofit/>
          </a:bodyPr>
          <a:lstStyle>
            <a:lvl1pPr algn="l">
              <a:defRPr sz="2700">
                <a:solidFill>
                  <a:schemeClr val="bg1"/>
                </a:solidFill>
              </a:defRPr>
            </a:lvl1pPr>
          </a:lstStyle>
          <a:p>
            <a:r>
              <a:rPr kumimoji="1" lang="zh-CN" altLang="en-US" dirty="0" smtClean="0"/>
              <a:t>目录</a:t>
            </a:r>
            <a:endParaRPr kumimoji="1" lang="zh-CN" altLang="en-US" dirty="0"/>
          </a:p>
        </p:txBody>
      </p:sp>
      <p:sp>
        <p:nvSpPr>
          <p:cNvPr id="3" name="Content Placeholder 2"/>
          <p:cNvSpPr>
            <a:spLocks noGrp="1"/>
          </p:cNvSpPr>
          <p:nvPr>
            <p:ph idx="1" hasCustomPrompt="1"/>
          </p:nvPr>
        </p:nvSpPr>
        <p:spPr>
          <a:xfrm>
            <a:off x="1280299" y="1514929"/>
            <a:ext cx="7328488" cy="4780643"/>
          </a:xfrm>
        </p:spPr>
        <p:txBody>
          <a:bodyPr/>
          <a:lstStyle>
            <a:lvl1pPr>
              <a:defRPr>
                <a:solidFill>
                  <a:srgbClr val="FFFFFF"/>
                </a:solidFill>
              </a:defRPr>
            </a:lvl1pPr>
          </a:lstStyle>
          <a:p>
            <a:pPr lvl="0"/>
            <a:r>
              <a:rPr lang="zh-CN" altLang="en-US" dirty="0" smtClean="0"/>
              <a:t>一</a:t>
            </a:r>
            <a:endParaRPr lang="en-US" altLang="zh-CN" dirty="0" smtClean="0"/>
          </a:p>
          <a:p>
            <a:pPr lvl="0"/>
            <a:r>
              <a:rPr lang="zh-CN" altLang="en-US" dirty="0" smtClean="0"/>
              <a:t>二</a:t>
            </a:r>
            <a:endParaRPr lang="en-US" altLang="zh-CN" dirty="0" smtClean="0"/>
          </a:p>
          <a:p>
            <a:pPr lvl="0"/>
            <a:r>
              <a:rPr lang="zh-CN" altLang="en-US" dirty="0" smtClean="0"/>
              <a:t>三</a:t>
            </a:r>
            <a:endParaRPr lang="en-US" altLang="zh-CN" dirty="0" smtClean="0"/>
          </a:p>
          <a:p>
            <a:pPr lvl="0"/>
            <a:r>
              <a:rPr lang="zh-CN" altLang="en-US" dirty="0" smtClean="0"/>
              <a:t>四</a:t>
            </a:r>
            <a:endParaRPr lang="en-GB" altLang="zh-CN" dirty="0"/>
          </a:p>
        </p:txBody>
      </p:sp>
      <p:sp>
        <p:nvSpPr>
          <p:cNvPr id="4" name="Date Placeholder 3"/>
          <p:cNvSpPr>
            <a:spLocks noGrp="1"/>
          </p:cNvSpPr>
          <p:nvPr>
            <p:ph type="dt" sz="half" idx="10"/>
          </p:nvPr>
        </p:nvSpPr>
        <p:spPr/>
        <p:txBody>
          <a:bodyPr/>
          <a:lstStyle/>
          <a:p>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4FCC92B0-A582-4240-A15C-F267649DA5B9}" type="slidenum">
              <a:rPr kumimoji="1" lang="zh-CN" altLang="en-US" smtClean="0"/>
              <a:pPr/>
              <a:t>‹#›</a:t>
            </a:fld>
            <a:endParaRPr kumimoji="1" lang="zh-CN" altLang="en-US"/>
          </a:p>
        </p:txBody>
      </p:sp>
    </p:spTree>
    <p:extLst>
      <p:ext uri="{BB962C8B-B14F-4D97-AF65-F5344CB8AC3E}">
        <p14:creationId xmlns:p14="http://schemas.microsoft.com/office/powerpoint/2010/main" val="258418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分隔页">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79144" y="361462"/>
            <a:ext cx="7326451" cy="5934701"/>
          </a:xfrm>
        </p:spPr>
        <p:txBody>
          <a:bodyPr anchor="ctr">
            <a:normAutofit/>
          </a:bodyPr>
          <a:lstStyle>
            <a:lvl1pPr algn="ctr">
              <a:defRPr sz="3500">
                <a:solidFill>
                  <a:srgbClr val="FFFFFF"/>
                </a:solidFill>
              </a:defRPr>
            </a:lvl1pPr>
          </a:lstStyle>
          <a:p>
            <a:r>
              <a:rPr lang="zh-CN" altLang="en-US" dirty="0" smtClean="0"/>
              <a:t>大分隔页标题</a:t>
            </a:r>
            <a:endParaRPr kumimoji="1" lang="zh-CN" altLang="en-US" dirty="0"/>
          </a:p>
        </p:txBody>
      </p:sp>
      <p:sp>
        <p:nvSpPr>
          <p:cNvPr id="4" name="Date Placeholder 3"/>
          <p:cNvSpPr>
            <a:spLocks noGrp="1"/>
          </p:cNvSpPr>
          <p:nvPr>
            <p:ph type="dt" sz="half" idx="10"/>
          </p:nvPr>
        </p:nvSpPr>
        <p:spPr/>
        <p:txBody>
          <a:bodyPr/>
          <a:lstStyle/>
          <a:p>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4FCC92B0-A582-4240-A15C-F267649DA5B9}" type="slidenum">
              <a:rPr kumimoji="1" lang="zh-CN" altLang="en-US" smtClean="0"/>
              <a:pPr/>
              <a:t>‹#›</a:t>
            </a:fld>
            <a:endParaRPr kumimoji="1" lang="zh-CN" altLang="en-US"/>
          </a:p>
        </p:txBody>
      </p:sp>
    </p:spTree>
    <p:extLst>
      <p:ext uri="{BB962C8B-B14F-4D97-AF65-F5344CB8AC3E}">
        <p14:creationId xmlns:p14="http://schemas.microsoft.com/office/powerpoint/2010/main" val="2930258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内页一">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4FCC92B0-A582-4240-A15C-F267649DA5B9}" type="slidenum">
              <a:rPr kumimoji="1" lang="zh-CN" altLang="en-US" smtClean="0"/>
              <a:pPr/>
              <a:t>‹#›</a:t>
            </a:fld>
            <a:endParaRPr kumimoji="1" lang="zh-CN" altLang="en-US"/>
          </a:p>
        </p:txBody>
      </p:sp>
    </p:spTree>
    <p:extLst>
      <p:ext uri="{BB962C8B-B14F-4D97-AF65-F5344CB8AC3E}">
        <p14:creationId xmlns:p14="http://schemas.microsoft.com/office/powerpoint/2010/main" val="403239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内页二">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3103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页四">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002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页五">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9496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内页六">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1" y="0"/>
            <a:ext cx="9144000" cy="6857999"/>
          </a:xfrm>
          <a:solidFill>
            <a:schemeClr val="bg1">
              <a:lumMod val="95000"/>
            </a:schemeClr>
          </a:solidFill>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zh-CN" altLang="en-US" dirty="0" smtClean="0"/>
              <a:t>图片</a:t>
            </a:r>
            <a:endParaRPr kumimoji="1" lang="zh-CN" altLang="en-US" dirty="0"/>
          </a:p>
        </p:txBody>
      </p:sp>
    </p:spTree>
    <p:extLst>
      <p:ext uri="{BB962C8B-B14F-4D97-AF65-F5344CB8AC3E}">
        <p14:creationId xmlns:p14="http://schemas.microsoft.com/office/powerpoint/2010/main" val="2265360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076" y="360295"/>
            <a:ext cx="8599990" cy="1078571"/>
          </a:xfrm>
          <a:prstGeom prst="rect">
            <a:avLst/>
          </a:prstGeom>
        </p:spPr>
        <p:txBody>
          <a:bodyPr vert="horz" lIns="0" tIns="45720" rIns="0" bIns="45720" rtlCol="0" anchor="b">
            <a:normAutofit/>
          </a:bodyPr>
          <a:lstStyle/>
          <a:p>
            <a:r>
              <a:rPr lang="zh-CN" altLang="en-US" dirty="0" smtClean="0"/>
              <a:t>单击此处编辑母版标题样式</a:t>
            </a:r>
            <a:endParaRPr kumimoji="1" lang="zh-CN" altLang="en-US" dirty="0"/>
          </a:p>
        </p:txBody>
      </p:sp>
      <p:sp>
        <p:nvSpPr>
          <p:cNvPr id="3" name="Text Placeholder 2"/>
          <p:cNvSpPr>
            <a:spLocks noGrp="1"/>
          </p:cNvSpPr>
          <p:nvPr>
            <p:ph type="body" idx="1"/>
          </p:nvPr>
        </p:nvSpPr>
        <p:spPr>
          <a:xfrm>
            <a:off x="185076" y="1628988"/>
            <a:ext cx="8599990" cy="4500000"/>
          </a:xfrm>
          <a:prstGeom prst="rect">
            <a:avLst/>
          </a:prstGeom>
        </p:spPr>
        <p:txBody>
          <a:bodyPr vert="horz" lIns="0" tIns="0" rIns="91440" bIns="4680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GB" altLang="zh-CN" dirty="0"/>
          </a:p>
        </p:txBody>
      </p:sp>
      <p:sp>
        <p:nvSpPr>
          <p:cNvPr id="4" name="Date Placeholder 3"/>
          <p:cNvSpPr>
            <a:spLocks noGrp="1"/>
          </p:cNvSpPr>
          <p:nvPr>
            <p:ph type="dt" sz="half" idx="2"/>
          </p:nvPr>
        </p:nvSpPr>
        <p:spPr>
          <a:xfrm>
            <a:off x="185077" y="6495308"/>
            <a:ext cx="911382" cy="180000"/>
          </a:xfrm>
          <a:prstGeom prst="rect">
            <a:avLst/>
          </a:prstGeom>
        </p:spPr>
        <p:txBody>
          <a:bodyPr vert="horz" lIns="0" tIns="0" rIns="0" bIns="0" rtlCol="0" anchor="ctr" anchorCtr="0"/>
          <a:lstStyle>
            <a:lvl1pPr algn="l">
              <a:defRPr sz="800">
                <a:solidFill>
                  <a:schemeClr val="tx1">
                    <a:tint val="75000"/>
                  </a:schemeClr>
                </a:solidFill>
                <a:latin typeface="GothamBook"/>
                <a:ea typeface="黑体"/>
              </a:defRPr>
            </a:lvl1pPr>
          </a:lstStyle>
          <a:p>
            <a:endParaRPr kumimoji="1" lang="zh-CN" altLang="en-US" dirty="0"/>
          </a:p>
        </p:txBody>
      </p:sp>
      <p:sp>
        <p:nvSpPr>
          <p:cNvPr id="5" name="Footer Placeholder 4"/>
          <p:cNvSpPr>
            <a:spLocks noGrp="1"/>
          </p:cNvSpPr>
          <p:nvPr>
            <p:ph type="ftr" sz="quarter" idx="3"/>
          </p:nvPr>
        </p:nvSpPr>
        <p:spPr>
          <a:xfrm>
            <a:off x="1096458" y="6495308"/>
            <a:ext cx="6261502" cy="180000"/>
          </a:xfrm>
          <a:prstGeom prst="rect">
            <a:avLst/>
          </a:prstGeom>
        </p:spPr>
        <p:txBody>
          <a:bodyPr vert="horz" lIns="0" tIns="45720" rIns="0" bIns="45720" rtlCol="0" anchor="ctr" anchorCtr="0"/>
          <a:lstStyle>
            <a:lvl1pPr algn="l">
              <a:defRPr sz="800">
                <a:solidFill>
                  <a:schemeClr val="tx1">
                    <a:tint val="75000"/>
                  </a:schemeClr>
                </a:solidFill>
                <a:latin typeface="GothamBook"/>
                <a:ea typeface="黑体"/>
              </a:defRPr>
            </a:lvl1pPr>
          </a:lstStyle>
          <a:p>
            <a:endParaRPr kumimoji="1" lang="zh-CN" altLang="en-US" dirty="0"/>
          </a:p>
        </p:txBody>
      </p:sp>
      <p:sp>
        <p:nvSpPr>
          <p:cNvPr id="6" name="Slide Number Placeholder 5"/>
          <p:cNvSpPr>
            <a:spLocks noGrp="1"/>
          </p:cNvSpPr>
          <p:nvPr>
            <p:ph type="sldNum" sz="quarter" idx="4"/>
          </p:nvPr>
        </p:nvSpPr>
        <p:spPr>
          <a:xfrm>
            <a:off x="8242714" y="6495308"/>
            <a:ext cx="542352" cy="180000"/>
          </a:xfrm>
          <a:prstGeom prst="rect">
            <a:avLst/>
          </a:prstGeom>
        </p:spPr>
        <p:txBody>
          <a:bodyPr vert="horz" lIns="0" tIns="45720" rIns="0" bIns="45720" rtlCol="0" anchor="ctr"/>
          <a:lstStyle>
            <a:lvl1pPr algn="r">
              <a:defRPr sz="800" baseline="0">
                <a:solidFill>
                  <a:schemeClr val="tx1">
                    <a:tint val="75000"/>
                  </a:schemeClr>
                </a:solidFill>
                <a:latin typeface="GothamBook"/>
                <a:ea typeface="黑体"/>
              </a:defRPr>
            </a:lvl1pPr>
          </a:lstStyle>
          <a:p>
            <a:fld id="{4FCC92B0-A582-4240-A15C-F267649DA5B9}" type="slidenum">
              <a:rPr kumimoji="1" lang="zh-CN" altLang="en-US" smtClean="0"/>
              <a:pPr/>
              <a:t>‹#›</a:t>
            </a:fld>
            <a:endParaRPr kumimoji="1" lang="zh-CN" altLang="en-US" dirty="0"/>
          </a:p>
        </p:txBody>
      </p:sp>
    </p:spTree>
    <p:extLst>
      <p:ext uri="{BB962C8B-B14F-4D97-AF65-F5344CB8AC3E}">
        <p14:creationId xmlns:p14="http://schemas.microsoft.com/office/powerpoint/2010/main" val="892802820"/>
      </p:ext>
    </p:extLst>
  </p:cSld>
  <p:clrMap bg1="lt1" tx1="dk1" bg2="lt2" tx2="dk2" accent1="accent1" accent2="accent2" accent3="accent3" accent4="accent4" accent5="accent5" accent6="accent6" hlink="hlink" folHlink="folHlink"/>
  <p:sldLayoutIdLst>
    <p:sldLayoutId id="2147483671" r:id="rId1"/>
    <p:sldLayoutId id="2147483649" r:id="rId2"/>
    <p:sldLayoutId id="2147483673" r:id="rId3"/>
    <p:sldLayoutId id="2147483662" r:id="rId4"/>
    <p:sldLayoutId id="2147483650" r:id="rId5"/>
    <p:sldLayoutId id="2147483657" r:id="rId6"/>
    <p:sldLayoutId id="2147483663" r:id="rId7"/>
    <p:sldLayoutId id="2147483651" r:id="rId8"/>
    <p:sldLayoutId id="2147483665" r:id="rId9"/>
    <p:sldLayoutId id="2147483672" r:id="rId10"/>
  </p:sldLayoutIdLst>
  <p:hf hdr="0" ftr="0" dt="0"/>
  <p:txStyles>
    <p:titleStyle>
      <a:lvl1pPr algn="l" defTabSz="457200" rtl="0" eaLnBrk="1" latinLnBrk="0" hangingPunct="1">
        <a:spcBef>
          <a:spcPct val="0"/>
        </a:spcBef>
        <a:buNone/>
        <a:defRPr sz="3500" b="0" i="0" kern="1200" cap="small">
          <a:solidFill>
            <a:schemeClr val="tx1"/>
          </a:solidFill>
          <a:latin typeface="GothamBook"/>
          <a:ea typeface="黑体"/>
          <a:cs typeface="+mj-cs"/>
        </a:defRPr>
      </a:lvl1pPr>
    </p:titleStyle>
    <p:bodyStyle>
      <a:lvl1pPr marL="342900" indent="-342900" algn="l" defTabSz="457200" rtl="0" eaLnBrk="1" latinLnBrk="0" hangingPunct="1">
        <a:spcBef>
          <a:spcPct val="20000"/>
        </a:spcBef>
        <a:buFont typeface="Arial"/>
        <a:buChar char="•"/>
        <a:defRPr sz="2100" kern="1200">
          <a:solidFill>
            <a:schemeClr val="tx1"/>
          </a:solidFill>
          <a:latin typeface="GothamBook"/>
          <a:ea typeface="黑体"/>
          <a:cs typeface="+mn-cs"/>
        </a:defRPr>
      </a:lvl1pPr>
      <a:lvl2pPr marL="742950" indent="-285750" algn="l" defTabSz="457200" rtl="0" eaLnBrk="1" latinLnBrk="0" hangingPunct="1">
        <a:spcBef>
          <a:spcPct val="20000"/>
        </a:spcBef>
        <a:buFont typeface="Arial"/>
        <a:buChar char="–"/>
        <a:defRPr sz="1900" kern="1200">
          <a:solidFill>
            <a:schemeClr val="tx1"/>
          </a:solidFill>
          <a:latin typeface="GothamBook"/>
          <a:ea typeface="黑体"/>
          <a:cs typeface="+mn-cs"/>
        </a:defRPr>
      </a:lvl2pPr>
      <a:lvl3pPr marL="1143000" indent="-228600" algn="l" defTabSz="457200" rtl="0" eaLnBrk="1" latinLnBrk="0" hangingPunct="1">
        <a:spcBef>
          <a:spcPct val="20000"/>
        </a:spcBef>
        <a:buFont typeface="Arial"/>
        <a:buChar char="•"/>
        <a:defRPr sz="1700" kern="1200">
          <a:solidFill>
            <a:schemeClr val="tx1"/>
          </a:solidFill>
          <a:latin typeface="GothamBook"/>
          <a:ea typeface="黑体"/>
          <a:cs typeface="+mn-cs"/>
        </a:defRPr>
      </a:lvl3pPr>
      <a:lvl4pPr marL="1600200" indent="-228600" algn="l" defTabSz="457200" rtl="0" eaLnBrk="1" latinLnBrk="0" hangingPunct="1">
        <a:spcBef>
          <a:spcPct val="20000"/>
        </a:spcBef>
        <a:buFont typeface="Arial"/>
        <a:buChar char="–"/>
        <a:defRPr sz="1500" kern="1200">
          <a:solidFill>
            <a:schemeClr val="tx1"/>
          </a:solidFill>
          <a:latin typeface="GothamBook"/>
          <a:ea typeface="黑体"/>
          <a:cs typeface="+mn-cs"/>
        </a:defRPr>
      </a:lvl4pPr>
      <a:lvl5pPr marL="2057400" indent="-228600" algn="l" defTabSz="457200" rtl="0" eaLnBrk="1" latinLnBrk="0" hangingPunct="1">
        <a:spcBef>
          <a:spcPct val="20000"/>
        </a:spcBef>
        <a:buFont typeface="Arial"/>
        <a:buChar char="»"/>
        <a:defRPr sz="1300" kern="1200">
          <a:solidFill>
            <a:schemeClr val="tx1"/>
          </a:solidFill>
          <a:latin typeface="GothamBook"/>
          <a:ea typeface="黑体"/>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hyperlink" Target="&#26696;&#20363;23&#65306;&#24773;&#24863;&#20307;&#39564;.doc" TargetMode="Externa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26696;&#20363;20&#65306;&#39069;&#22806;&#26381;&#21153;.doc"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21457;&#23637;&#21830;&#21487;&#20197;&#25552;&#20379;&#30340;&#20415;&#21033;.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2808716" y="2425181"/>
            <a:ext cx="4007720" cy="720455"/>
          </a:xfrm>
        </p:spPr>
        <p:txBody>
          <a:bodyPr>
            <a:noAutofit/>
          </a:bodyPr>
          <a:lstStyle/>
          <a:p>
            <a:r>
              <a:rPr kumimoji="1" lang="zh-CN" altLang="en-US" sz="3600" b="1" dirty="0"/>
              <a:t>基础业务管理常识</a:t>
            </a:r>
          </a:p>
        </p:txBody>
      </p:sp>
    </p:spTree>
    <p:extLst>
      <p:ext uri="{BB962C8B-B14F-4D97-AF65-F5344CB8AC3E}">
        <p14:creationId xmlns:p14="http://schemas.microsoft.com/office/powerpoint/2010/main" val="3295677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一、物业服务总思路</a:t>
            </a:r>
            <a:endParaRPr lang="zh-CN" altLang="en-US" sz="2800" b="1" dirty="0">
              <a:latin typeface="黑体" pitchFamily="2" charset="-122"/>
              <a:ea typeface="黑体" pitchFamily="2" charset="-122"/>
            </a:endParaRPr>
          </a:p>
        </p:txBody>
      </p:sp>
      <p:sp>
        <p:nvSpPr>
          <p:cNvPr id="15" name="矩形 14"/>
          <p:cNvSpPr/>
          <p:nvPr/>
        </p:nvSpPr>
        <p:spPr>
          <a:xfrm>
            <a:off x="1276538" y="1355920"/>
            <a:ext cx="7620770"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物业服务总原则：追求物业服务的满意</a:t>
            </a:r>
            <a:endParaRPr kumimoji="1" lang="zh-CN" altLang="en-US" sz="2000" b="1" dirty="0">
              <a:latin typeface="微软雅黑" pitchFamily="34" charset="-122"/>
              <a:ea typeface="微软雅黑" pitchFamily="34" charset="-122"/>
            </a:endParaRPr>
          </a:p>
        </p:txBody>
      </p:sp>
      <p:sp>
        <p:nvSpPr>
          <p:cNvPr id="9" name="Text Box 4"/>
          <p:cNvSpPr txBox="1">
            <a:spLocks noChangeArrowheads="1"/>
          </p:cNvSpPr>
          <p:nvPr/>
        </p:nvSpPr>
        <p:spPr bwMode="auto">
          <a:xfrm>
            <a:off x="3911227" y="1930960"/>
            <a:ext cx="5111750" cy="1754326"/>
          </a:xfrm>
          <a:prstGeom prst="rect">
            <a:avLst/>
          </a:prstGeom>
          <a:noFill/>
          <a:ln w="9525">
            <a:noFill/>
            <a:miter lim="800000"/>
            <a:headEnd/>
            <a:tailEnd/>
          </a:ln>
        </p:spPr>
        <p:txBody>
          <a:bodyPr>
            <a:spAutoFit/>
          </a:bodyPr>
          <a:lstStyle/>
          <a:p>
            <a:pPr>
              <a:lnSpc>
                <a:spcPct val="120000"/>
              </a:lnSpc>
              <a:spcBef>
                <a:spcPct val="50000"/>
              </a:spcBef>
            </a:pPr>
            <a:r>
              <a:rPr lang="zh-CN" altLang="en-US" dirty="0" smtClean="0">
                <a:latin typeface="微软雅黑" pitchFamily="34" charset="-122"/>
                <a:ea typeface="微软雅黑" pitchFamily="34" charset="-122"/>
              </a:rPr>
              <a:t>增加客户的体验，就是通过服务去触动客户的内心情感。客户不仅是理性的，也是有感情的。如果物业能够为客户带来心灵的愉悦，就创造了更高层次的满足。这可以极大地增加客户的感受值，从而大大提高客户的满意度。</a:t>
            </a:r>
          </a:p>
        </p:txBody>
      </p:sp>
      <p:sp>
        <p:nvSpPr>
          <p:cNvPr id="11" name="Text Box 5"/>
          <p:cNvSpPr txBox="1">
            <a:spLocks noChangeArrowheads="1"/>
          </p:cNvSpPr>
          <p:nvPr/>
        </p:nvSpPr>
        <p:spPr bwMode="auto">
          <a:xfrm>
            <a:off x="688970" y="3971831"/>
            <a:ext cx="4622618" cy="424732"/>
          </a:xfrm>
          <a:prstGeom prst="rect">
            <a:avLst/>
          </a:prstGeom>
          <a:noFill/>
          <a:ln w="9525">
            <a:noFill/>
            <a:miter lim="800000"/>
            <a:headEnd/>
            <a:tailEnd/>
          </a:ln>
        </p:spPr>
        <p:txBody>
          <a:bodyPr wrap="square">
            <a:spAutoFit/>
          </a:bodyPr>
          <a:lstStyle/>
          <a:p>
            <a:pPr>
              <a:lnSpc>
                <a:spcPct val="120000"/>
              </a:lnSpc>
              <a:spcBef>
                <a:spcPct val="50000"/>
              </a:spcBef>
            </a:pPr>
            <a:r>
              <a:rPr lang="zh-CN" altLang="en-US" dirty="0" smtClean="0">
                <a:latin typeface="微软雅黑" pitchFamily="34" charset="-122"/>
                <a:ea typeface="微软雅黑" pitchFamily="34" charset="-122"/>
              </a:rPr>
              <a:t>细分包括过程体验、参与体验和情感体验：</a:t>
            </a:r>
          </a:p>
        </p:txBody>
      </p:sp>
      <p:sp>
        <p:nvSpPr>
          <p:cNvPr id="12" name="Text Box 6"/>
          <p:cNvSpPr txBox="1">
            <a:spLocks noChangeArrowheads="1"/>
          </p:cNvSpPr>
          <p:nvPr/>
        </p:nvSpPr>
        <p:spPr bwMode="auto">
          <a:xfrm>
            <a:off x="653025" y="4842543"/>
            <a:ext cx="4912888" cy="1200329"/>
          </a:xfrm>
          <a:prstGeom prst="rect">
            <a:avLst/>
          </a:prstGeom>
          <a:noFill/>
          <a:ln w="9525">
            <a:noFill/>
            <a:miter lim="800000"/>
            <a:headEnd/>
            <a:tailEnd/>
          </a:ln>
        </p:spPr>
        <p:txBody>
          <a:bodyPr wrap="square">
            <a:spAutoFit/>
          </a:bodyPr>
          <a:lstStyle/>
          <a:p>
            <a:pPr>
              <a:spcBef>
                <a:spcPct val="50000"/>
              </a:spcBef>
            </a:pPr>
            <a:r>
              <a:rPr lang="zh-CN" altLang="en-US" dirty="0" smtClean="0">
                <a:latin typeface="微软雅黑" pitchFamily="34" charset="-122"/>
                <a:ea typeface="微软雅黑" pitchFamily="34" charset="-122"/>
              </a:rPr>
              <a:t>案例：</a:t>
            </a:r>
            <a:endParaRPr lang="en-US" altLang="zh-CN" dirty="0" smtClean="0">
              <a:latin typeface="微软雅黑" pitchFamily="34" charset="-122"/>
              <a:ea typeface="微软雅黑" pitchFamily="34" charset="-122"/>
            </a:endParaRPr>
          </a:p>
          <a:p>
            <a:pPr>
              <a:spcBef>
                <a:spcPct val="50000"/>
              </a:spcBef>
            </a:pP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、社区不同人群的活动（以物换物等）。</a:t>
            </a:r>
            <a:endParaRPr lang="en-US" altLang="zh-CN" dirty="0" smtClean="0">
              <a:latin typeface="微软雅黑" pitchFamily="34" charset="-122"/>
              <a:ea typeface="微软雅黑" pitchFamily="34" charset="-122"/>
            </a:endParaRPr>
          </a:p>
          <a:p>
            <a:pPr>
              <a:spcBef>
                <a:spcPct val="50000"/>
              </a:spcBef>
            </a:pPr>
            <a:r>
              <a:rPr lang="en-US" altLang="zh-CN" dirty="0" smtClean="0">
                <a:latin typeface="微软雅黑" pitchFamily="34" charset="-122"/>
                <a:ea typeface="微软雅黑" pitchFamily="34" charset="-122"/>
              </a:rPr>
              <a:t>2</a:t>
            </a:r>
            <a:r>
              <a:rPr lang="zh-CN" altLang="en-US" dirty="0" smtClean="0">
                <a:latin typeface="微软雅黑" pitchFamily="34" charset="-122"/>
                <a:ea typeface="微软雅黑" pitchFamily="34" charset="-122"/>
              </a:rPr>
              <a:t>、生日祝福、特出日子（喜庆）协助</a:t>
            </a:r>
            <a:endParaRPr lang="en-US" altLang="zh-CN" dirty="0" smtClean="0">
              <a:latin typeface="微软雅黑" pitchFamily="34" charset="-122"/>
              <a:ea typeface="微软雅黑" pitchFamily="34" charset="-122"/>
            </a:endParaRPr>
          </a:p>
        </p:txBody>
      </p:sp>
      <p:pic>
        <p:nvPicPr>
          <p:cNvPr id="13" name="Picture 7" descr="PH01956J"/>
          <p:cNvPicPr>
            <a:picLocks noChangeAspect="1" noChangeArrowheads="1"/>
          </p:cNvPicPr>
          <p:nvPr/>
        </p:nvPicPr>
        <p:blipFill>
          <a:blip r:embed="rId4"/>
          <a:srcRect/>
          <a:stretch>
            <a:fillRect/>
          </a:stretch>
        </p:blipFill>
        <p:spPr bwMode="auto">
          <a:xfrm>
            <a:off x="715864" y="1930960"/>
            <a:ext cx="2743200" cy="1852613"/>
          </a:xfrm>
          <a:prstGeom prst="rect">
            <a:avLst/>
          </a:prstGeom>
          <a:noFill/>
          <a:ln w="9525">
            <a:noFill/>
            <a:miter lim="800000"/>
            <a:headEnd/>
            <a:tailEnd/>
          </a:ln>
        </p:spPr>
      </p:pic>
      <p:sp>
        <p:nvSpPr>
          <p:cNvPr id="20" name="Oval 10">
            <a:hlinkClick r:id="rId5" action="ppaction://hlinkfile"/>
          </p:cNvPr>
          <p:cNvSpPr>
            <a:spLocks noChangeArrowheads="1"/>
          </p:cNvSpPr>
          <p:nvPr/>
        </p:nvSpPr>
        <p:spPr bwMode="auto">
          <a:xfrm>
            <a:off x="7433328" y="3874821"/>
            <a:ext cx="1008063" cy="1935443"/>
          </a:xfrm>
          <a:prstGeom prst="ellipse">
            <a:avLst/>
          </a:prstGeom>
          <a:solidFill>
            <a:srgbClr val="009999"/>
          </a:solidFill>
          <a:ln w="9525">
            <a:solidFill>
              <a:srgbClr val="009999"/>
            </a:solidFill>
            <a:round/>
            <a:headEnd/>
            <a:tailEnd/>
          </a:ln>
          <a:effectLst/>
        </p:spPr>
        <p:txBody>
          <a:bodyPr wrap="none" anchor="ctr"/>
          <a:lstStyle/>
          <a:p>
            <a:pPr algn="ctr">
              <a:defRPr/>
            </a:pPr>
            <a:endParaRPr lang="en-US" altLang="zh-CN" b="1" dirty="0">
              <a:solidFill>
                <a:schemeClr val="bg1"/>
              </a:solidFill>
              <a:latin typeface="微软雅黑" pitchFamily="34" charset="-122"/>
              <a:ea typeface="微软雅黑" pitchFamily="34" charset="-122"/>
            </a:endParaRPr>
          </a:p>
          <a:p>
            <a:pPr algn="ctr">
              <a:defRPr/>
            </a:pPr>
            <a:r>
              <a:rPr lang="zh-CN" altLang="en-US" b="1" dirty="0">
                <a:solidFill>
                  <a:schemeClr val="bg1"/>
                </a:solidFill>
                <a:latin typeface="微软雅黑" pitchFamily="34" charset="-122"/>
                <a:ea typeface="微软雅黑" pitchFamily="34" charset="-122"/>
              </a:rPr>
              <a:t>客户</a:t>
            </a:r>
          </a:p>
          <a:p>
            <a:pPr algn="ctr">
              <a:defRPr/>
            </a:pPr>
            <a:r>
              <a:rPr lang="zh-CN" altLang="en-US" b="1" dirty="0">
                <a:solidFill>
                  <a:schemeClr val="bg1"/>
                </a:solidFill>
                <a:latin typeface="微软雅黑" pitchFamily="34" charset="-122"/>
                <a:ea typeface="微软雅黑" pitchFamily="34" charset="-122"/>
              </a:rPr>
              <a:t>体验</a:t>
            </a: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style.rotation</p:attrName>
                                        </p:attrNameLst>
                                      </p:cBhvr>
                                      <p:tavLst>
                                        <p:tav tm="0">
                                          <p:val>
                                            <p:fltVal val="720"/>
                                          </p:val>
                                        </p:tav>
                                        <p:tav tm="100000">
                                          <p:val>
                                            <p:fltVal val="0"/>
                                          </p:val>
                                        </p:tav>
                                      </p:tavLst>
                                    </p:anim>
                                    <p:anim calcmode="lin" valueType="num">
                                      <p:cBhvr>
                                        <p:cTn id="9" dur="1000" fill="hold"/>
                                        <p:tgtEl>
                                          <p:spTgt spid="13"/>
                                        </p:tgtEl>
                                        <p:attrNameLst>
                                          <p:attrName>ppt_h</p:attrName>
                                        </p:attrNameLst>
                                      </p:cBhvr>
                                      <p:tavLst>
                                        <p:tav tm="0">
                                          <p:val>
                                            <p:fltVal val="0"/>
                                          </p:val>
                                        </p:tav>
                                        <p:tav tm="100000">
                                          <p:val>
                                            <p:strVal val="#ppt_h"/>
                                          </p:val>
                                        </p:tav>
                                      </p:tavLst>
                                    </p:anim>
                                    <p:anim calcmode="lin" valueType="num">
                                      <p:cBhvr>
                                        <p:cTn id="10" dur="1000" fill="hold"/>
                                        <p:tgtEl>
                                          <p:spTgt spid="13"/>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10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1000" fill="hold"/>
                                        <p:tgtEl>
                                          <p:spTgt spid="11"/>
                                        </p:tgtEl>
                                        <p:attrNameLst>
                                          <p:attrName>ppt_x</p:attrName>
                                        </p:attrNameLst>
                                      </p:cBhvr>
                                      <p:tavLst>
                                        <p:tav tm="0">
                                          <p:val>
                                            <p:strVal val="0-#ppt_w/2"/>
                                          </p:val>
                                        </p:tav>
                                        <p:tav tm="100000">
                                          <p:val>
                                            <p:strVal val="#ppt_x"/>
                                          </p:val>
                                        </p:tav>
                                      </p:tavLst>
                                    </p:anim>
                                    <p:anim calcmode="lin" valueType="num">
                                      <p:cBhvr additive="base">
                                        <p:cTn id="21"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6" presetClass="entr" presetSubtype="0" fill="hold" grpId="0" nodeType="clickEffect">
                                  <p:stCondLst>
                                    <p:cond delay="0"/>
                                  </p:stCondLst>
                                  <p:iterate type="lt">
                                    <p:tmPct val="10000"/>
                                  </p:iterate>
                                  <p:childTnLst>
                                    <p:set>
                                      <p:cBhvr>
                                        <p:cTn id="25" dur="1" fill="hold">
                                          <p:stCondLst>
                                            <p:cond delay="0"/>
                                          </p:stCondLst>
                                        </p:cTn>
                                        <p:tgtEl>
                                          <p:spTgt spid="20"/>
                                        </p:tgtEl>
                                        <p:attrNameLst>
                                          <p:attrName>style.visibility</p:attrName>
                                        </p:attrNameLst>
                                      </p:cBhvr>
                                      <p:to>
                                        <p:strVal val="visible"/>
                                      </p:to>
                                    </p:set>
                                    <p:anim by="(-#ppt_w*2)" calcmode="lin" valueType="num">
                                      <p:cBhvr rctx="PPT">
                                        <p:cTn id="26" dur="500" autoRev="1" fill="hold">
                                          <p:stCondLst>
                                            <p:cond delay="0"/>
                                          </p:stCondLst>
                                        </p:cTn>
                                        <p:tgtEl>
                                          <p:spTgt spid="20"/>
                                        </p:tgtEl>
                                        <p:attrNameLst>
                                          <p:attrName>ppt_w</p:attrName>
                                        </p:attrNameLst>
                                      </p:cBhvr>
                                    </p:anim>
                                    <p:anim by="(#ppt_w*0.50)" calcmode="lin" valueType="num">
                                      <p:cBhvr>
                                        <p:cTn id="27" dur="500" decel="50000" autoRev="1" fill="hold">
                                          <p:stCondLst>
                                            <p:cond delay="0"/>
                                          </p:stCondLst>
                                        </p:cTn>
                                        <p:tgtEl>
                                          <p:spTgt spid="20"/>
                                        </p:tgtEl>
                                        <p:attrNameLst>
                                          <p:attrName>ppt_x</p:attrName>
                                        </p:attrNameLst>
                                      </p:cBhvr>
                                    </p:anim>
                                    <p:anim from="(-#ppt_h/2)" to="(#ppt_y)" calcmode="lin" valueType="num">
                                      <p:cBhvr>
                                        <p:cTn id="28" dur="1000" fill="hold">
                                          <p:stCondLst>
                                            <p:cond delay="0"/>
                                          </p:stCondLst>
                                        </p:cTn>
                                        <p:tgtEl>
                                          <p:spTgt spid="20"/>
                                        </p:tgtEl>
                                        <p:attrNameLst>
                                          <p:attrName>ppt_y</p:attrName>
                                        </p:attrNameLst>
                                      </p:cBhvr>
                                    </p:anim>
                                    <p:animRot by="21600000">
                                      <p:cBhvr>
                                        <p:cTn id="29" dur="1000" fill="hold">
                                          <p:stCondLst>
                                            <p:cond delay="0"/>
                                          </p:stCondLst>
                                        </p:cTn>
                                        <p:tgtEl>
                                          <p:spTgt spid="20"/>
                                        </p:tgtEl>
                                        <p:attrNameLst>
                                          <p:attrName>r</p:attrName>
                                        </p:attrNameLst>
                                      </p:cBhvr>
                                    </p:animRot>
                                  </p:childTnLst>
                                </p:cTn>
                              </p:par>
                            </p:childTnLst>
                          </p:cTn>
                        </p:par>
                      </p:childTnLst>
                    </p:cTn>
                  </p:par>
                  <p:par>
                    <p:cTn id="30" fill="hold">
                      <p:stCondLst>
                        <p:cond delay="indefinite"/>
                      </p:stCondLst>
                      <p:childTnLst>
                        <p:par>
                          <p:cTn id="31" fill="hold">
                            <p:stCondLst>
                              <p:cond delay="0"/>
                            </p:stCondLst>
                            <p:childTnLst>
                              <p:par>
                                <p:cTn id="32" presetID="3" presetClass="entr" presetSubtype="5"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blinds(vertical)">
                                      <p:cBhvr>
                                        <p:cTn id="34"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一、物业服务总思路</a:t>
            </a:r>
            <a:endParaRPr lang="zh-CN" altLang="en-US" sz="2800" b="1" dirty="0">
              <a:latin typeface="黑体" pitchFamily="2" charset="-122"/>
              <a:ea typeface="黑体" pitchFamily="2" charset="-122"/>
            </a:endParaRPr>
          </a:p>
        </p:txBody>
      </p:sp>
      <p:sp>
        <p:nvSpPr>
          <p:cNvPr id="15" name="矩形 14"/>
          <p:cNvSpPr/>
          <p:nvPr/>
        </p:nvSpPr>
        <p:spPr>
          <a:xfrm>
            <a:off x="1276538" y="1355920"/>
            <a:ext cx="7620770"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物业服务总原则：追求物业服务的满意</a:t>
            </a:r>
            <a:endParaRPr kumimoji="1" lang="zh-CN" altLang="en-US" sz="2000" b="1" dirty="0">
              <a:latin typeface="微软雅黑" pitchFamily="34" charset="-122"/>
              <a:ea typeface="微软雅黑" pitchFamily="34" charset="-122"/>
            </a:endParaRPr>
          </a:p>
        </p:txBody>
      </p:sp>
      <p:sp>
        <p:nvSpPr>
          <p:cNvPr id="16" name="矩形 15"/>
          <p:cNvSpPr/>
          <p:nvPr/>
        </p:nvSpPr>
        <p:spPr>
          <a:xfrm>
            <a:off x="929059" y="4012170"/>
            <a:ext cx="7638861" cy="1754326"/>
          </a:xfrm>
          <a:prstGeom prst="rect">
            <a:avLst/>
          </a:prstGeom>
        </p:spPr>
        <p:txBody>
          <a:bodyPr wrap="square">
            <a:spAutoFit/>
          </a:bodyPr>
          <a:lstStyle/>
          <a:p>
            <a:pPr>
              <a:lnSpc>
                <a:spcPct val="200000"/>
              </a:lnSpc>
            </a:pPr>
            <a:r>
              <a:rPr lang="zh-CN" altLang="en-US" b="1" dirty="0" smtClean="0">
                <a:latin typeface="微软雅黑" pitchFamily="34" charset="-122"/>
                <a:ea typeface="微软雅黑" pitchFamily="34" charset="-122"/>
              </a:rPr>
              <a:t>此原则下项目经理时所采取的措施：</a:t>
            </a:r>
            <a:endParaRPr lang="en-US" altLang="zh-CN" b="1" dirty="0" smtClean="0">
              <a:latin typeface="微软雅黑" pitchFamily="34" charset="-122"/>
              <a:ea typeface="微软雅黑" pitchFamily="34" charset="-122"/>
            </a:endParaRPr>
          </a:p>
          <a:p>
            <a:pPr>
              <a:lnSpc>
                <a:spcPct val="200000"/>
              </a:lnSpc>
            </a:pP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、今天你感动客户了吗？</a:t>
            </a:r>
            <a:endParaRPr lang="en-US" altLang="zh-CN" dirty="0" smtClean="0">
              <a:latin typeface="微软雅黑" pitchFamily="34" charset="-122"/>
              <a:ea typeface="微软雅黑" pitchFamily="34" charset="-122"/>
            </a:endParaRPr>
          </a:p>
          <a:p>
            <a:pPr>
              <a:lnSpc>
                <a:spcPct val="200000"/>
              </a:lnSpc>
            </a:pPr>
            <a:r>
              <a:rPr lang="en-US" altLang="zh-CN" dirty="0" smtClean="0">
                <a:latin typeface="微软雅黑" pitchFamily="34" charset="-122"/>
                <a:ea typeface="微软雅黑" pitchFamily="34" charset="-122"/>
              </a:rPr>
              <a:t>2</a:t>
            </a:r>
            <a:r>
              <a:rPr lang="zh-CN" altLang="en-US" dirty="0" smtClean="0">
                <a:latin typeface="微软雅黑" pitchFamily="34" charset="-122"/>
                <a:ea typeface="微软雅黑" pitchFamily="34" charset="-122"/>
              </a:rPr>
              <a:t>、每个岗位梳理出感动客户、给客户惊喜的言行举止</a:t>
            </a:r>
            <a:r>
              <a:rPr lang="zh-CN" altLang="en-US" b="1" dirty="0" smtClean="0">
                <a:latin typeface="微软雅黑" pitchFamily="34" charset="-122"/>
                <a:ea typeface="微软雅黑" pitchFamily="34" charset="-122"/>
              </a:rPr>
              <a:t>。</a:t>
            </a:r>
            <a:endParaRPr lang="en-US" altLang="zh-CN" b="1" dirty="0">
              <a:latin typeface="微软雅黑" pitchFamily="34" charset="-122"/>
              <a:ea typeface="微软雅黑" pitchFamily="34" charset="-122"/>
            </a:endParaRPr>
          </a:p>
        </p:txBody>
      </p:sp>
      <p:sp>
        <p:nvSpPr>
          <p:cNvPr id="5" name="矩形 4"/>
          <p:cNvSpPr/>
          <p:nvPr/>
        </p:nvSpPr>
        <p:spPr>
          <a:xfrm>
            <a:off x="1074833" y="2017718"/>
            <a:ext cx="7638861" cy="1754326"/>
          </a:xfrm>
          <a:prstGeom prst="rect">
            <a:avLst/>
          </a:prstGeom>
        </p:spPr>
        <p:txBody>
          <a:bodyPr wrap="square">
            <a:spAutoFit/>
          </a:bodyPr>
          <a:lstStyle/>
          <a:p>
            <a:pPr>
              <a:lnSpc>
                <a:spcPct val="150000"/>
              </a:lnSpc>
            </a:pPr>
            <a:r>
              <a:rPr lang="zh-CN" altLang="en-US" b="1" dirty="0" smtClean="0">
                <a:latin typeface="微软雅黑" pitchFamily="34" charset="-122"/>
                <a:ea typeface="微软雅黑" pitchFamily="34" charset="-122"/>
              </a:rPr>
              <a:t>此原则下曾经所采取的举措与行动：</a:t>
            </a:r>
            <a:endParaRPr lang="en-US" altLang="zh-CN" b="1" dirty="0" smtClean="0">
              <a:latin typeface="微软雅黑" pitchFamily="34" charset="-122"/>
              <a:ea typeface="微软雅黑" pitchFamily="34" charset="-122"/>
            </a:endParaRPr>
          </a:p>
          <a:p>
            <a:pPr>
              <a:lnSpc>
                <a:spcPct val="150000"/>
              </a:lnSpc>
            </a:pP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BI</a:t>
            </a:r>
            <a:r>
              <a:rPr lang="zh-CN" altLang="en-US" dirty="0" smtClean="0">
                <a:latin typeface="微软雅黑" pitchFamily="34" charset="-122"/>
                <a:ea typeface="微软雅黑" pitchFamily="34" charset="-122"/>
              </a:rPr>
              <a:t>行为规范</a:t>
            </a:r>
            <a:endParaRPr lang="en-US" altLang="zh-CN" dirty="0" smtClean="0">
              <a:latin typeface="微软雅黑" pitchFamily="34" charset="-122"/>
              <a:ea typeface="微软雅黑" pitchFamily="34" charset="-122"/>
            </a:endParaRPr>
          </a:p>
          <a:p>
            <a:pPr>
              <a:lnSpc>
                <a:spcPct val="150000"/>
              </a:lnSpc>
            </a:pPr>
            <a:r>
              <a:rPr lang="en-US" altLang="zh-CN" dirty="0" smtClean="0">
                <a:latin typeface="微软雅黑" pitchFamily="34" charset="-122"/>
                <a:ea typeface="微软雅黑" pitchFamily="34" charset="-122"/>
              </a:rPr>
              <a:t>2</a:t>
            </a:r>
            <a:r>
              <a:rPr lang="zh-CN" altLang="en-US" dirty="0" smtClean="0">
                <a:latin typeface="微软雅黑" pitchFamily="34" charset="-122"/>
                <a:ea typeface="微软雅黑" pitchFamily="34" charset="-122"/>
              </a:rPr>
              <a:t>、触点梳理和管理</a:t>
            </a:r>
            <a:endParaRPr lang="en-US" altLang="zh-CN" dirty="0" smtClean="0">
              <a:latin typeface="微软雅黑" pitchFamily="34" charset="-122"/>
              <a:ea typeface="微软雅黑" pitchFamily="34" charset="-122"/>
            </a:endParaRPr>
          </a:p>
          <a:p>
            <a:pPr>
              <a:lnSpc>
                <a:spcPct val="150000"/>
              </a:lnSpc>
            </a:pP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、亮点行动</a:t>
            </a:r>
            <a:endParaRPr lang="en-US" altLang="zh-CN"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二、客服管理服务</a:t>
            </a:r>
            <a:endParaRPr lang="zh-CN" altLang="en-US" sz="2800" b="1" dirty="0">
              <a:latin typeface="黑体" pitchFamily="2" charset="-122"/>
              <a:ea typeface="黑体" pitchFamily="2" charset="-122"/>
            </a:endParaRPr>
          </a:p>
        </p:txBody>
      </p:sp>
      <p:sp>
        <p:nvSpPr>
          <p:cNvPr id="5" name="AutoShape 11"/>
          <p:cNvSpPr>
            <a:spLocks noChangeArrowheads="1"/>
          </p:cNvSpPr>
          <p:nvPr/>
        </p:nvSpPr>
        <p:spPr bwMode="auto">
          <a:xfrm>
            <a:off x="1330327" y="2043859"/>
            <a:ext cx="3486521" cy="3187047"/>
          </a:xfrm>
          <a:prstGeom prst="roundRect">
            <a:avLst>
              <a:gd name="adj" fmla="val 4690"/>
            </a:avLst>
          </a:prstGeom>
          <a:noFill/>
          <a:ln w="19050">
            <a:solidFill>
              <a:srgbClr val="009999"/>
            </a:solidFill>
            <a:round/>
            <a:headEnd/>
            <a:tailEnd/>
          </a:ln>
        </p:spPr>
        <p:txBody>
          <a:bodyPr wrap="none" anchor="ctr"/>
          <a:lstStyle/>
          <a:p>
            <a:endParaRPr lang="zh-CN" altLang="en-US"/>
          </a:p>
        </p:txBody>
      </p:sp>
      <p:sp>
        <p:nvSpPr>
          <p:cNvPr id="7" name="TextBox 34"/>
          <p:cNvSpPr txBox="1">
            <a:spLocks noChangeArrowheads="1"/>
          </p:cNvSpPr>
          <p:nvPr/>
        </p:nvSpPr>
        <p:spPr bwMode="auto">
          <a:xfrm>
            <a:off x="1330326" y="2070847"/>
            <a:ext cx="2976631" cy="3234219"/>
          </a:xfrm>
          <a:prstGeom prst="rect">
            <a:avLst/>
          </a:prstGeom>
          <a:noFill/>
          <a:ln w="9525">
            <a:noFill/>
            <a:miter lim="800000"/>
            <a:headEnd/>
            <a:tailEnd/>
          </a:ln>
        </p:spPr>
        <p:txBody>
          <a:bodyPr wrap="square">
            <a:spAutoFit/>
          </a:bodyPr>
          <a:lstStyle/>
          <a:p>
            <a:pPr marL="342900" indent="-342900">
              <a:lnSpc>
                <a:spcPts val="3500"/>
              </a:lnSpc>
              <a:buClr>
                <a:schemeClr val="bg1">
                  <a:lumMod val="50000"/>
                </a:schemeClr>
              </a:buClr>
              <a:buFont typeface="Arial" pitchFamily="34" charset="0"/>
              <a:buChar char="•"/>
              <a:defRPr/>
            </a:pPr>
            <a:r>
              <a:rPr lang="zh-CN" altLang="en-US" dirty="0" smtClean="0">
                <a:latin typeface="微软雅黑" pitchFamily="34" charset="-122"/>
                <a:ea typeface="微软雅黑" pitchFamily="34" charset="-122"/>
              </a:rPr>
              <a:t>信息管理</a:t>
            </a:r>
            <a:endParaRPr lang="en-US" altLang="zh-CN" dirty="0" smtClean="0">
              <a:latin typeface="微软雅黑" pitchFamily="34" charset="-122"/>
              <a:ea typeface="微软雅黑" pitchFamily="34" charset="-122"/>
            </a:endParaRPr>
          </a:p>
          <a:p>
            <a:pPr marL="342900" indent="-342900">
              <a:lnSpc>
                <a:spcPts val="3500"/>
              </a:lnSpc>
              <a:buClr>
                <a:schemeClr val="bg1">
                  <a:lumMod val="50000"/>
                </a:schemeClr>
              </a:buClr>
              <a:buFont typeface="Arial" pitchFamily="34" charset="0"/>
              <a:buChar char="•"/>
              <a:defRPr/>
            </a:pPr>
            <a:r>
              <a:rPr lang="zh-CN" altLang="en-US" dirty="0" smtClean="0">
                <a:latin typeface="微软雅黑" pitchFamily="34" charset="-122"/>
                <a:ea typeface="微软雅黑" pitchFamily="34" charset="-122"/>
              </a:rPr>
              <a:t>入住</a:t>
            </a:r>
            <a:r>
              <a:rPr lang="zh-CN" altLang="en-US" dirty="0">
                <a:latin typeface="微软雅黑" pitchFamily="34" charset="-122"/>
                <a:ea typeface="微软雅黑" pitchFamily="34" charset="-122"/>
              </a:rPr>
              <a:t>管理</a:t>
            </a:r>
            <a:endParaRPr lang="en-US" altLang="zh-CN" dirty="0">
              <a:latin typeface="微软雅黑" pitchFamily="34" charset="-122"/>
              <a:ea typeface="微软雅黑" pitchFamily="34" charset="-122"/>
            </a:endParaRPr>
          </a:p>
          <a:p>
            <a:pPr marL="342900" indent="-342900">
              <a:lnSpc>
                <a:spcPts val="3500"/>
              </a:lnSpc>
              <a:buClr>
                <a:schemeClr val="bg1">
                  <a:lumMod val="50000"/>
                </a:schemeClr>
              </a:buClr>
              <a:buFont typeface="Arial" pitchFamily="34" charset="0"/>
              <a:buChar char="•"/>
              <a:defRPr/>
            </a:pPr>
            <a:r>
              <a:rPr lang="zh-CN" altLang="en-US" dirty="0">
                <a:latin typeface="微软雅黑" pitchFamily="34" charset="-122"/>
                <a:ea typeface="微软雅黑" pitchFamily="34" charset="-122"/>
              </a:rPr>
              <a:t>装修管理</a:t>
            </a:r>
            <a:endParaRPr lang="en-US" altLang="zh-CN" dirty="0">
              <a:latin typeface="微软雅黑" pitchFamily="34" charset="-122"/>
              <a:ea typeface="微软雅黑" pitchFamily="34" charset="-122"/>
            </a:endParaRPr>
          </a:p>
          <a:p>
            <a:pPr marL="342900" indent="-342900">
              <a:lnSpc>
                <a:spcPts val="3500"/>
              </a:lnSpc>
              <a:buClr>
                <a:schemeClr val="bg1">
                  <a:lumMod val="50000"/>
                </a:schemeClr>
              </a:buClr>
              <a:buFont typeface="Arial" pitchFamily="34" charset="0"/>
              <a:buChar char="•"/>
              <a:defRPr/>
            </a:pPr>
            <a:r>
              <a:rPr lang="zh-CN" altLang="en-US" dirty="0" smtClean="0">
                <a:latin typeface="微软雅黑" pitchFamily="34" charset="-122"/>
                <a:ea typeface="微软雅黑" pitchFamily="34" charset="-122"/>
              </a:rPr>
              <a:t>投诉管理</a:t>
            </a:r>
            <a:endParaRPr lang="en-US" altLang="zh-CN" dirty="0" smtClean="0">
              <a:latin typeface="微软雅黑" pitchFamily="34" charset="-122"/>
              <a:ea typeface="微软雅黑" pitchFamily="34" charset="-122"/>
            </a:endParaRPr>
          </a:p>
          <a:p>
            <a:pPr marL="342900" indent="-342900">
              <a:lnSpc>
                <a:spcPts val="3500"/>
              </a:lnSpc>
              <a:buClr>
                <a:schemeClr val="bg1">
                  <a:lumMod val="50000"/>
                </a:schemeClr>
              </a:buClr>
              <a:buFont typeface="Arial" pitchFamily="34" charset="0"/>
              <a:buChar char="•"/>
              <a:defRPr/>
            </a:pPr>
            <a:r>
              <a:rPr lang="zh-CN" altLang="en-US" dirty="0" smtClean="0">
                <a:latin typeface="微软雅黑" pitchFamily="34" charset="-122"/>
                <a:ea typeface="微软雅黑" pitchFamily="34" charset="-122"/>
              </a:rPr>
              <a:t>回访管理</a:t>
            </a:r>
            <a:endParaRPr lang="en-US" altLang="zh-CN" dirty="0">
              <a:latin typeface="微软雅黑" pitchFamily="34" charset="-122"/>
              <a:ea typeface="微软雅黑" pitchFamily="34" charset="-122"/>
            </a:endParaRPr>
          </a:p>
          <a:p>
            <a:pPr marL="342900" indent="-342900">
              <a:lnSpc>
                <a:spcPts val="3500"/>
              </a:lnSpc>
              <a:buClr>
                <a:schemeClr val="bg1">
                  <a:lumMod val="50000"/>
                </a:schemeClr>
              </a:buClr>
              <a:buFont typeface="Arial" pitchFamily="34" charset="0"/>
              <a:buChar char="•"/>
              <a:defRPr/>
            </a:pPr>
            <a:r>
              <a:rPr lang="zh-CN" altLang="en-US" dirty="0" smtClean="0">
                <a:latin typeface="微软雅黑" pitchFamily="34" charset="-122"/>
                <a:ea typeface="微软雅黑" pitchFamily="34" charset="-122"/>
              </a:rPr>
              <a:t>客户关系维护管理</a:t>
            </a:r>
            <a:endParaRPr lang="en-US" altLang="zh-CN" dirty="0" smtClean="0">
              <a:latin typeface="微软雅黑" pitchFamily="34" charset="-122"/>
              <a:ea typeface="微软雅黑" pitchFamily="34" charset="-122"/>
            </a:endParaRPr>
          </a:p>
          <a:p>
            <a:pPr marL="342900" indent="-342900">
              <a:lnSpc>
                <a:spcPts val="3500"/>
              </a:lnSpc>
              <a:buClr>
                <a:schemeClr val="bg1">
                  <a:lumMod val="50000"/>
                </a:schemeClr>
              </a:buClr>
              <a:buFont typeface="Arial" pitchFamily="34" charset="0"/>
              <a:buChar char="•"/>
              <a:defRPr/>
            </a:pPr>
            <a:r>
              <a:rPr lang="zh-CN" altLang="en-US" dirty="0" smtClean="0">
                <a:latin typeface="微软雅黑" pitchFamily="34" charset="-122"/>
                <a:ea typeface="微软雅黑" pitchFamily="34" charset="-122"/>
              </a:rPr>
              <a:t>客户</a:t>
            </a:r>
            <a:r>
              <a:rPr lang="zh-CN" altLang="en-US" dirty="0">
                <a:latin typeface="微软雅黑" pitchFamily="34" charset="-122"/>
                <a:ea typeface="微软雅黑" pitchFamily="34" charset="-122"/>
              </a:rPr>
              <a:t>档案</a:t>
            </a:r>
            <a:r>
              <a:rPr lang="zh-CN" altLang="en-US" dirty="0" smtClean="0">
                <a:latin typeface="微软雅黑" pitchFamily="34" charset="-122"/>
                <a:ea typeface="微软雅黑" pitchFamily="34" charset="-122"/>
              </a:rPr>
              <a:t>管理</a:t>
            </a:r>
            <a:endParaRPr lang="en-US" altLang="zh-CN" dirty="0" smtClean="0">
              <a:latin typeface="微软雅黑" pitchFamily="34" charset="-122"/>
              <a:ea typeface="微软雅黑" pitchFamily="34"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客服管理服务内容</a:t>
            </a:r>
            <a:endParaRPr kumimoji="1" lang="zh-CN" altLang="en-US" sz="2000" b="1" dirty="0">
              <a:latin typeface="微软雅黑" pitchFamily="34" charset="-122"/>
              <a:ea typeface="微软雅黑" pitchFamily="34" charset="-122"/>
            </a:endParaRPr>
          </a:p>
        </p:txBody>
      </p:sp>
      <p:sp>
        <p:nvSpPr>
          <p:cNvPr id="6" name="TextBox 34"/>
          <p:cNvSpPr txBox="1">
            <a:spLocks noChangeArrowheads="1"/>
          </p:cNvSpPr>
          <p:nvPr/>
        </p:nvSpPr>
        <p:spPr bwMode="auto">
          <a:xfrm>
            <a:off x="4969247" y="2067729"/>
            <a:ext cx="3486521" cy="483915"/>
          </a:xfrm>
          <a:prstGeom prst="rect">
            <a:avLst/>
          </a:prstGeom>
          <a:noFill/>
          <a:ln w="9525">
            <a:noFill/>
            <a:miter lim="800000"/>
            <a:headEnd/>
            <a:tailEnd/>
          </a:ln>
        </p:spPr>
        <p:txBody>
          <a:bodyPr wrap="square">
            <a:spAutoFit/>
          </a:bodyPr>
          <a:lstStyle/>
          <a:p>
            <a:pPr marL="285750" indent="-285750">
              <a:lnSpc>
                <a:spcPts val="3500"/>
              </a:lnSpc>
              <a:buClr>
                <a:schemeClr val="bg1">
                  <a:lumMod val="50000"/>
                </a:schemeClr>
              </a:buClr>
              <a:buFont typeface="Wingdings" pitchFamily="2" charset="2"/>
              <a:buChar char="u"/>
              <a:defRPr/>
            </a:pPr>
            <a:r>
              <a:rPr lang="zh-CN" altLang="en-US" dirty="0" smtClean="0">
                <a:latin typeface="微软雅黑" pitchFamily="34" charset="-122"/>
                <a:ea typeface="微软雅黑" pitchFamily="34" charset="-122"/>
              </a:rPr>
              <a:t>客户服务组在服务中心的定位</a:t>
            </a:r>
            <a:endParaRPr lang="en-US" altLang="zh-CN" dirty="0" smtClean="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二、客服管理服务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客服管理服务内容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sz="2000" b="1" dirty="0" smtClean="0">
                <a:solidFill>
                  <a:srgbClr val="009999"/>
                </a:solidFill>
                <a:latin typeface="微软雅黑" pitchFamily="34" charset="-122"/>
                <a:ea typeface="微软雅黑" pitchFamily="34" charset="-122"/>
              </a:rPr>
              <a:t>G1</a:t>
            </a:r>
            <a:r>
              <a:rPr lang="en-US" altLang="zh-CN" sz="2000" b="1" dirty="0" smtClean="0">
                <a:solidFill>
                  <a:srgbClr val="009999"/>
                </a:solidFill>
                <a:latin typeface="黑体" pitchFamily="2" charset="-122"/>
                <a:ea typeface="黑体" pitchFamily="2" charset="-122"/>
              </a:rPr>
              <a:t>—</a:t>
            </a:r>
            <a:r>
              <a:rPr lang="zh-CN" altLang="en-US" b="1" dirty="0" smtClean="0">
                <a:latin typeface="微软雅黑" pitchFamily="34" charset="-122"/>
                <a:ea typeface="微软雅黑" pitchFamily="34" charset="-122"/>
              </a:rPr>
              <a:t>信息管理</a:t>
            </a:r>
            <a:endParaRPr lang="en-US" altLang="zh-CN" b="1" dirty="0" smtClean="0">
              <a:latin typeface="微软雅黑" pitchFamily="34" charset="-122"/>
              <a:ea typeface="微软雅黑" pitchFamily="34" charset="-122"/>
            </a:endParaRPr>
          </a:p>
        </p:txBody>
      </p:sp>
      <p:sp>
        <p:nvSpPr>
          <p:cNvPr id="15" name="TextBox 14"/>
          <p:cNvSpPr txBox="1"/>
          <p:nvPr/>
        </p:nvSpPr>
        <p:spPr>
          <a:xfrm>
            <a:off x="1327247" y="3004934"/>
            <a:ext cx="7049402" cy="2785378"/>
          </a:xfrm>
          <a:prstGeom prst="rect">
            <a:avLst/>
          </a:prstGeom>
          <a:noFill/>
          <a:ln>
            <a:solidFill>
              <a:srgbClr val="009999"/>
            </a:solidFill>
          </a:ln>
        </p:spPr>
        <p:txBody>
          <a:bodyPr wrap="square">
            <a:spAutoFit/>
          </a:bodyPr>
          <a:lstStyle/>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信息枢纽</a:t>
            </a:r>
            <a:r>
              <a:rPr lang="zh-CN" altLang="en-US" dirty="0">
                <a:latin typeface="微软雅黑" pitchFamily="34" charset="-122"/>
                <a:ea typeface="微软雅黑" pitchFamily="34" charset="-122"/>
              </a:rPr>
              <a:t>：</a:t>
            </a:r>
            <a:r>
              <a:rPr lang="zh-CN" altLang="en-US" dirty="0" smtClean="0">
                <a:latin typeface="微软雅黑" pitchFamily="34" charset="-122"/>
                <a:ea typeface="微软雅黑" pitchFamily="34" charset="-122"/>
              </a:rPr>
              <a:t>接收、记录</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传递、安排、调度</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确定方案、回复</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跟踪</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监督验证（回访）</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关闭、记录；</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en-US" altLang="zh-CN" dirty="0" smtClean="0">
                <a:latin typeface="微软雅黑" pitchFamily="34" charset="-122"/>
                <a:ea typeface="微软雅黑" pitchFamily="34" charset="-122"/>
              </a:rPr>
              <a:t>24</a:t>
            </a:r>
            <a:r>
              <a:rPr lang="zh-CN" altLang="en-US" dirty="0" smtClean="0">
                <a:latin typeface="微软雅黑" pitchFamily="34" charset="-122"/>
                <a:ea typeface="微软雅黑" pitchFamily="34" charset="-122"/>
              </a:rPr>
              <a:t>小时的体现管理</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调度权的管理</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监督权的管理（时间、质量、收费）</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endParaRPr lang="en-US" altLang="zh-CN" b="1" dirty="0" smtClean="0">
              <a:latin typeface="微软雅黑" pitchFamily="34" charset="-122"/>
              <a:ea typeface="微软雅黑" pitchFamily="34" charset="-122"/>
            </a:endParaRPr>
          </a:p>
        </p:txBody>
      </p:sp>
    </p:spTree>
    <p:extLst>
      <p:ext uri="{BB962C8B-B14F-4D97-AF65-F5344CB8AC3E}">
        <p14:creationId xmlns:p14="http://schemas.microsoft.com/office/powerpoint/2010/main" val="2991477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二、客服管理服务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客服管理服务内容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latin typeface="微软雅黑" pitchFamily="34" charset="-122"/>
                <a:ea typeface="微软雅黑" pitchFamily="34" charset="-122"/>
              </a:rPr>
              <a:t>管理重点及方法</a:t>
            </a:r>
            <a:endParaRPr lang="en-US" altLang="zh-CN" b="1" dirty="0">
              <a:solidFill>
                <a:schemeClr val="bg1"/>
              </a:solidFill>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b="1" dirty="0" smtClean="0">
                <a:solidFill>
                  <a:srgbClr val="009999"/>
                </a:solidFill>
                <a:latin typeface="微软雅黑" pitchFamily="34" charset="-122"/>
                <a:ea typeface="微软雅黑" pitchFamily="34" charset="-122"/>
              </a:rPr>
              <a:t>G2—</a:t>
            </a:r>
            <a:r>
              <a:rPr lang="zh-CN" altLang="en-US" b="1" dirty="0">
                <a:latin typeface="微软雅黑" pitchFamily="34" charset="-122"/>
                <a:ea typeface="微软雅黑" pitchFamily="34" charset="-122"/>
              </a:rPr>
              <a:t>入住管理</a:t>
            </a:r>
            <a:endParaRPr lang="en-US" altLang="zh-CN" b="1" dirty="0">
              <a:latin typeface="微软雅黑" pitchFamily="34" charset="-122"/>
              <a:ea typeface="微软雅黑" pitchFamily="34" charset="-122"/>
            </a:endParaRPr>
          </a:p>
        </p:txBody>
      </p:sp>
      <p:sp>
        <p:nvSpPr>
          <p:cNvPr id="15" name="TextBox 14"/>
          <p:cNvSpPr txBox="1"/>
          <p:nvPr/>
        </p:nvSpPr>
        <p:spPr>
          <a:xfrm>
            <a:off x="1327247" y="3004934"/>
            <a:ext cx="7049402" cy="3683060"/>
          </a:xfrm>
          <a:prstGeom prst="rect">
            <a:avLst/>
          </a:prstGeom>
          <a:noFill/>
          <a:ln>
            <a:solidFill>
              <a:srgbClr val="009999"/>
            </a:solidFill>
          </a:ln>
        </p:spPr>
        <p:txBody>
          <a:bodyPr wrap="square">
            <a:spAutoFit/>
          </a:bodyPr>
          <a:lstStyle/>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入住</a:t>
            </a:r>
            <a:r>
              <a:rPr lang="zh-CN" altLang="en-US" b="1" dirty="0">
                <a:latin typeface="微软雅黑" pitchFamily="34" charset="-122"/>
                <a:ea typeface="微软雅黑" pitchFamily="34" charset="-122"/>
              </a:rPr>
              <a:t>资料是否齐全、</a:t>
            </a:r>
            <a:r>
              <a:rPr lang="zh-CN" altLang="en-US" b="1" dirty="0" smtClean="0">
                <a:latin typeface="微软雅黑" pitchFamily="34" charset="-122"/>
                <a:ea typeface="微软雅黑" pitchFamily="34" charset="-122"/>
              </a:rPr>
              <a:t>归档</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给、填写、收归档，手续办理是首次感受物业服务，很关键。</a:t>
            </a:r>
            <a:endParaRPr lang="en-US" altLang="zh-CN" b="1" dirty="0" smtClean="0">
              <a:latin typeface="微软雅黑" pitchFamily="34" charset="-122"/>
              <a:ea typeface="微软雅黑" pitchFamily="34" charset="-122"/>
            </a:endParaRPr>
          </a:p>
          <a:p>
            <a:pPr>
              <a:lnSpc>
                <a:spcPts val="3500"/>
              </a:lnSpc>
              <a:buClr>
                <a:schemeClr val="accent3">
                  <a:lumMod val="75000"/>
                </a:schemeClr>
              </a:buClr>
              <a:defRPr/>
            </a:pPr>
            <a:r>
              <a:rPr lang="zh-CN" altLang="en-US" b="1" dirty="0" smtClean="0">
                <a:latin typeface="微软雅黑" pitchFamily="34" charset="-122"/>
                <a:ea typeface="微软雅黑" pitchFamily="34" charset="-122"/>
              </a:rPr>
              <a:t>给：</a:t>
            </a:r>
            <a:r>
              <a:rPr lang="zh-CN" altLang="en-US" dirty="0">
                <a:latin typeface="微软雅黑" pitchFamily="34" charset="-122"/>
                <a:ea typeface="微软雅黑" pitchFamily="34" charset="-122"/>
              </a:rPr>
              <a:t>发放两书、生活手册等资料</a:t>
            </a:r>
            <a:endParaRPr lang="en-US" altLang="zh-CN" b="1" dirty="0" smtClean="0">
              <a:latin typeface="微软雅黑" pitchFamily="34" charset="-122"/>
              <a:ea typeface="微软雅黑" pitchFamily="34" charset="-122"/>
            </a:endParaRPr>
          </a:p>
          <a:p>
            <a:pPr>
              <a:lnSpc>
                <a:spcPts val="3500"/>
              </a:lnSpc>
              <a:buClr>
                <a:schemeClr val="accent3">
                  <a:lumMod val="75000"/>
                </a:schemeClr>
              </a:buClr>
              <a:defRPr/>
            </a:pPr>
            <a:r>
              <a:rPr lang="zh-CN" altLang="en-US" b="1" dirty="0" smtClean="0">
                <a:latin typeface="微软雅黑" pitchFamily="34" charset="-122"/>
                <a:ea typeface="微软雅黑" pitchFamily="34" charset="-122"/>
              </a:rPr>
              <a:t>收：</a:t>
            </a:r>
            <a:r>
              <a:rPr lang="zh-CN" altLang="en-US" dirty="0" smtClean="0">
                <a:latin typeface="微软雅黑" pitchFamily="34" charset="-122"/>
                <a:ea typeface="微软雅黑" pitchFamily="34" charset="-122"/>
              </a:rPr>
              <a:t>业主</a:t>
            </a:r>
            <a:r>
              <a:rPr lang="zh-CN" altLang="en-US" dirty="0">
                <a:latin typeface="微软雅黑" pitchFamily="34" charset="-122"/>
                <a:ea typeface="微软雅黑" pitchFamily="34" charset="-122"/>
              </a:rPr>
              <a:t>基本信息登记表、前期物业服务协议、安全承诺书、照片、入住</a:t>
            </a:r>
            <a:r>
              <a:rPr lang="zh-CN" altLang="en-US" dirty="0" smtClean="0">
                <a:latin typeface="微软雅黑" pitchFamily="34" charset="-122"/>
                <a:ea typeface="微软雅黑" pitchFamily="34" charset="-122"/>
              </a:rPr>
              <a:t>通知书、收取</a:t>
            </a:r>
            <a:r>
              <a:rPr lang="zh-CN" altLang="en-US" dirty="0">
                <a:latin typeface="微软雅黑" pitchFamily="34" charset="-122"/>
                <a:ea typeface="微软雅黑" pitchFamily="34" charset="-122"/>
              </a:rPr>
              <a:t>物业费用等</a:t>
            </a:r>
            <a:endParaRPr lang="en-US" altLang="zh-CN" dirty="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陪同验房（谁说一定是维修组的工作），验房服务关键</a:t>
            </a:r>
            <a:endParaRPr lang="en-US" altLang="zh-CN" b="1"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验</a:t>
            </a:r>
            <a:r>
              <a:rPr lang="zh-CN" altLang="en-US" b="1" dirty="0">
                <a:latin typeface="微软雅黑" pitchFamily="34" charset="-122"/>
                <a:ea typeface="微软雅黑" pitchFamily="34" charset="-122"/>
              </a:rPr>
              <a:t>房质量问题是否转交地产处理部门：</a:t>
            </a:r>
            <a:r>
              <a:rPr lang="zh-CN" altLang="en-US" dirty="0">
                <a:latin typeface="微软雅黑" pitchFamily="34" charset="-122"/>
                <a:ea typeface="微软雅黑" pitchFamily="34" charset="-122"/>
              </a:rPr>
              <a:t>使用</a:t>
            </a:r>
            <a:r>
              <a:rPr lang="en-US" altLang="zh-CN" dirty="0">
                <a:latin typeface="微软雅黑" pitchFamily="34" charset="-122"/>
                <a:ea typeface="微软雅黑" pitchFamily="34" charset="-122"/>
              </a:rPr>
              <a:t>《</a:t>
            </a:r>
            <a:r>
              <a:rPr lang="zh-CN" altLang="en-US" dirty="0">
                <a:latin typeface="微软雅黑" pitchFamily="34" charset="-122"/>
                <a:ea typeface="微软雅黑" pitchFamily="34" charset="-122"/>
              </a:rPr>
              <a:t>保修单</a:t>
            </a:r>
            <a:r>
              <a:rPr lang="en-US" altLang="zh-CN" dirty="0">
                <a:latin typeface="微软雅黑" pitchFamily="34" charset="-122"/>
                <a:ea typeface="微软雅黑" pitchFamily="34" charset="-122"/>
              </a:rPr>
              <a:t>》</a:t>
            </a:r>
            <a:r>
              <a:rPr lang="zh-CN" altLang="en-US" dirty="0">
                <a:latin typeface="微软雅黑" pitchFamily="34" charset="-122"/>
                <a:ea typeface="微软雅黑" pitchFamily="34" charset="-122"/>
              </a:rPr>
              <a:t>进行传递</a:t>
            </a:r>
            <a:endParaRPr lang="en-US" altLang="zh-CN" dirty="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b="1" dirty="0">
                <a:latin typeface="微软雅黑" pitchFamily="34" charset="-122"/>
                <a:ea typeface="微软雅黑" pitchFamily="34" charset="-122"/>
              </a:rPr>
              <a:t>电子版台账是否</a:t>
            </a:r>
            <a:r>
              <a:rPr lang="zh-CN" altLang="en-US" b="1" dirty="0" smtClean="0">
                <a:latin typeface="微软雅黑" pitchFamily="34" charset="-122"/>
                <a:ea typeface="微软雅黑" pitchFamily="34" charset="-122"/>
              </a:rPr>
              <a:t>建立与补充换新：</a:t>
            </a:r>
            <a:r>
              <a:rPr lang="en-US" altLang="zh-CN" dirty="0">
                <a:latin typeface="微软雅黑" pitchFamily="34" charset="-122"/>
                <a:ea typeface="微软雅黑" pitchFamily="34" charset="-122"/>
              </a:rPr>
              <a:t>《</a:t>
            </a:r>
            <a:r>
              <a:rPr lang="zh-CN" altLang="en-US" dirty="0">
                <a:latin typeface="微软雅黑" pitchFamily="34" charset="-122"/>
                <a:ea typeface="微软雅黑" pitchFamily="34" charset="-122"/>
              </a:rPr>
              <a:t>业主基础信息台账</a:t>
            </a:r>
            <a:r>
              <a:rPr lang="en-US" altLang="zh-CN" dirty="0" smtClean="0">
                <a:latin typeface="微软雅黑" pitchFamily="34" charset="-122"/>
                <a:ea typeface="微软雅黑" pitchFamily="34" charset="-122"/>
              </a:rPr>
              <a:t>》</a:t>
            </a:r>
            <a:endParaRPr lang="en-US" altLang="zh-CN"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二、客服管理服务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客服管理服务内容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b="1" dirty="0" smtClean="0">
                <a:solidFill>
                  <a:srgbClr val="009999"/>
                </a:solidFill>
                <a:latin typeface="微软雅黑" pitchFamily="34" charset="-122"/>
                <a:ea typeface="微软雅黑" pitchFamily="34" charset="-122"/>
              </a:rPr>
              <a:t>G3—</a:t>
            </a:r>
            <a:r>
              <a:rPr lang="zh-CN" altLang="en-US" b="1" dirty="0" smtClean="0">
                <a:latin typeface="微软雅黑" pitchFamily="34" charset="-122"/>
                <a:ea typeface="微软雅黑" pitchFamily="34" charset="-122"/>
              </a:rPr>
              <a:t>装修管理</a:t>
            </a:r>
            <a:endParaRPr lang="en-US" altLang="zh-CN" b="1" dirty="0" smtClean="0">
              <a:latin typeface="微软雅黑" pitchFamily="34" charset="-122"/>
              <a:ea typeface="微软雅黑" pitchFamily="34" charset="-122"/>
            </a:endParaRPr>
          </a:p>
        </p:txBody>
      </p:sp>
      <p:sp>
        <p:nvSpPr>
          <p:cNvPr id="15" name="TextBox 14"/>
          <p:cNvSpPr txBox="1"/>
          <p:nvPr/>
        </p:nvSpPr>
        <p:spPr>
          <a:xfrm>
            <a:off x="1327247" y="3004934"/>
            <a:ext cx="7049402" cy="3234219"/>
          </a:xfrm>
          <a:prstGeom prst="rect">
            <a:avLst/>
          </a:prstGeom>
          <a:noFill/>
          <a:ln>
            <a:solidFill>
              <a:srgbClr val="009999"/>
            </a:solidFill>
          </a:ln>
        </p:spPr>
        <p:txBody>
          <a:bodyPr wrap="square">
            <a:spAutoFit/>
          </a:bodyPr>
          <a:lstStyle/>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装修巡查次数：</a:t>
            </a:r>
            <a:r>
              <a:rPr lang="zh-CN" altLang="en-US" dirty="0" smtClean="0">
                <a:latin typeface="微软雅黑" pitchFamily="34" charset="-122"/>
                <a:ea typeface="微软雅黑" pitchFamily="34" charset="-122"/>
              </a:rPr>
              <a:t>每天一次，装修发现问题要进行记录</a:t>
            </a:r>
            <a:endParaRPr lang="en-US" altLang="zh-CN" b="1"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b="1" dirty="0">
                <a:latin typeface="微软雅黑" pitchFamily="34" charset="-122"/>
                <a:ea typeface="微软雅黑" pitchFamily="34" charset="-122"/>
              </a:rPr>
              <a:t>装修按</a:t>
            </a:r>
            <a:r>
              <a:rPr lang="zh-CN" altLang="en-US" b="1" dirty="0" smtClean="0">
                <a:latin typeface="微软雅黑" pitchFamily="34" charset="-122"/>
                <a:ea typeface="微软雅黑" pitchFamily="34" charset="-122"/>
              </a:rPr>
              <a:t>区域进行划分负责装修现场的巡查工作</a:t>
            </a:r>
            <a:endParaRPr lang="en-US" altLang="zh-CN" b="1"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装修台账：</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装修管理台账</a:t>
            </a:r>
            <a:r>
              <a:rPr lang="en-US" altLang="zh-CN" dirty="0" smtClean="0">
                <a:latin typeface="微软雅黑" pitchFamily="34" charset="-122"/>
                <a:ea typeface="微软雅黑" pitchFamily="34" charset="-122"/>
              </a:rPr>
              <a:t>》</a:t>
            </a:r>
          </a:p>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费用收取与退还。</a:t>
            </a:r>
            <a:endParaRPr lang="en-US" altLang="zh-CN" b="1"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b="1" dirty="0" smtClean="0">
                <a:solidFill>
                  <a:srgbClr val="C00000"/>
                </a:solidFill>
                <a:latin typeface="微软雅黑" pitchFamily="34" charset="-122"/>
                <a:ea typeface="微软雅黑" pitchFamily="34" charset="-122"/>
              </a:rPr>
              <a:t>归属管理部门以及小组的成立</a:t>
            </a:r>
            <a:endParaRPr lang="en-US" altLang="zh-CN" b="1" dirty="0" smtClean="0">
              <a:solidFill>
                <a:srgbClr val="C00000"/>
              </a:solidFill>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b="1" dirty="0" smtClean="0">
                <a:solidFill>
                  <a:srgbClr val="C00000"/>
                </a:solidFill>
                <a:latin typeface="微软雅黑" pitchFamily="34" charset="-122"/>
                <a:ea typeface="微软雅黑" pitchFamily="34" charset="-122"/>
              </a:rPr>
              <a:t>提前的准备工作</a:t>
            </a:r>
            <a:r>
              <a:rPr lang="en-US" altLang="zh-CN" b="1" dirty="0" smtClean="0">
                <a:solidFill>
                  <a:srgbClr val="C00000"/>
                </a:solidFill>
                <a:latin typeface="微软雅黑" pitchFamily="34" charset="-122"/>
                <a:ea typeface="微软雅黑" pitchFamily="34" charset="-122"/>
              </a:rPr>
              <a:t>—</a:t>
            </a:r>
            <a:r>
              <a:rPr lang="zh-CN" altLang="en-US" b="1" dirty="0" smtClean="0">
                <a:solidFill>
                  <a:srgbClr val="C00000"/>
                </a:solidFill>
                <a:latin typeface="微软雅黑" pitchFamily="34" charset="-122"/>
                <a:ea typeface="微软雅黑" pitchFamily="34" charset="-122"/>
              </a:rPr>
              <a:t>封闭方案、拆墙方案等（排除法）</a:t>
            </a:r>
            <a:endParaRPr lang="en-US" altLang="zh-CN" b="1" dirty="0" smtClean="0">
              <a:solidFill>
                <a:srgbClr val="C00000"/>
              </a:solidFill>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b="1" dirty="0" smtClean="0">
                <a:solidFill>
                  <a:srgbClr val="C00000"/>
                </a:solidFill>
                <a:latin typeface="微软雅黑" pitchFamily="34" charset="-122"/>
                <a:ea typeface="微软雅黑" pitchFamily="34" charset="-122"/>
              </a:rPr>
              <a:t>审批的概念</a:t>
            </a:r>
            <a:endParaRPr lang="en-US" altLang="zh-CN" b="1" dirty="0">
              <a:solidFill>
                <a:srgbClr val="C00000"/>
              </a:solidFill>
              <a:latin typeface="黑体" pitchFamily="2" charset="-122"/>
              <a:ea typeface="黑体" pitchFamily="2"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二、客服管理服务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客服管理服务内容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b="1" dirty="0" smtClean="0">
                <a:solidFill>
                  <a:srgbClr val="009999"/>
                </a:solidFill>
                <a:latin typeface="微软雅黑" pitchFamily="34" charset="-122"/>
                <a:ea typeface="微软雅黑" pitchFamily="34" charset="-122"/>
              </a:rPr>
              <a:t>G4—</a:t>
            </a:r>
            <a:r>
              <a:rPr lang="zh-CN" altLang="en-US" b="1" dirty="0" smtClean="0">
                <a:latin typeface="微软雅黑" pitchFamily="34" charset="-122"/>
                <a:ea typeface="微软雅黑" pitchFamily="34" charset="-122"/>
              </a:rPr>
              <a:t>投诉管理</a:t>
            </a:r>
            <a:endParaRPr lang="en-US" altLang="zh-CN" b="1" dirty="0" smtClean="0">
              <a:latin typeface="微软雅黑" pitchFamily="34" charset="-122"/>
              <a:ea typeface="微软雅黑" pitchFamily="34" charset="-122"/>
            </a:endParaRPr>
          </a:p>
        </p:txBody>
      </p:sp>
      <p:sp>
        <p:nvSpPr>
          <p:cNvPr id="15" name="TextBox 14"/>
          <p:cNvSpPr txBox="1"/>
          <p:nvPr/>
        </p:nvSpPr>
        <p:spPr>
          <a:xfrm>
            <a:off x="1327247" y="3004934"/>
            <a:ext cx="7049402" cy="1887696"/>
          </a:xfrm>
          <a:prstGeom prst="rect">
            <a:avLst/>
          </a:prstGeom>
          <a:noFill/>
          <a:ln>
            <a:solidFill>
              <a:srgbClr val="009999"/>
            </a:solidFill>
          </a:ln>
        </p:spPr>
        <p:txBody>
          <a:bodyPr wrap="square">
            <a:spAutoFit/>
          </a:bodyPr>
          <a:lstStyle/>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投诉处理公司由清晰的制度和流程，严格落实即可（时限、记录、流程）。</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我们往往简化工作，客服人员的责任心、主管的关注度、经理对投诉的认识会影响投诉管理。</a:t>
            </a: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二、客服管理服务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客服管理服务内容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4348205" cy="455123"/>
          </a:xfrm>
          <a:prstGeom prst="rect">
            <a:avLst/>
          </a:prstGeom>
          <a:noFill/>
          <a:ln w="9525">
            <a:noFill/>
            <a:miter lim="800000"/>
            <a:headEnd/>
            <a:tailEnd/>
          </a:ln>
        </p:spPr>
        <p:txBody>
          <a:bodyPr anchor="ctr"/>
          <a:lstStyle/>
          <a:p>
            <a:pPr>
              <a:lnSpc>
                <a:spcPct val="200000"/>
              </a:lnSpc>
            </a:pPr>
            <a:r>
              <a:rPr lang="en-US" altLang="zh-CN" b="1" dirty="0" smtClean="0">
                <a:solidFill>
                  <a:srgbClr val="009999"/>
                </a:solidFill>
                <a:latin typeface="微软雅黑" pitchFamily="34" charset="-122"/>
                <a:ea typeface="微软雅黑" pitchFamily="34" charset="-122"/>
              </a:rPr>
              <a:t>G5—</a:t>
            </a:r>
            <a:r>
              <a:rPr lang="zh-CN" altLang="en-US" b="1" dirty="0">
                <a:latin typeface="微软雅黑" pitchFamily="34" charset="-122"/>
                <a:ea typeface="微软雅黑" pitchFamily="34" charset="-122"/>
              </a:rPr>
              <a:t>回访</a:t>
            </a:r>
            <a:r>
              <a:rPr lang="zh-CN" altLang="en-US" b="1" dirty="0" smtClean="0">
                <a:latin typeface="微软雅黑" pitchFamily="34" charset="-122"/>
                <a:ea typeface="微软雅黑" pitchFamily="34" charset="-122"/>
              </a:rPr>
              <a:t>管理、客户关系维护管理</a:t>
            </a:r>
            <a:endParaRPr lang="en-US" altLang="zh-CN" b="1" dirty="0" smtClean="0">
              <a:latin typeface="微软雅黑" pitchFamily="34" charset="-122"/>
              <a:ea typeface="微软雅黑" pitchFamily="34" charset="-122"/>
            </a:endParaRPr>
          </a:p>
        </p:txBody>
      </p:sp>
      <p:sp>
        <p:nvSpPr>
          <p:cNvPr id="15" name="TextBox 14"/>
          <p:cNvSpPr txBox="1"/>
          <p:nvPr/>
        </p:nvSpPr>
        <p:spPr>
          <a:xfrm>
            <a:off x="1327247" y="3004934"/>
            <a:ext cx="7049402" cy="1887696"/>
          </a:xfrm>
          <a:prstGeom prst="rect">
            <a:avLst/>
          </a:prstGeom>
          <a:noFill/>
          <a:ln>
            <a:solidFill>
              <a:srgbClr val="009999"/>
            </a:solidFill>
          </a:ln>
        </p:spPr>
        <p:txBody>
          <a:bodyPr wrap="square">
            <a:spAutoFit/>
          </a:bodyPr>
          <a:lstStyle/>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回访的本意在于监督服务，是经理所监督的手段。客服组要管理的重点是统计分析。</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客户关系维护包括社区活动组织部门，同时关系维护包括定期和不定期（座谈会，</a:t>
            </a:r>
            <a:r>
              <a:rPr lang="en-US" altLang="zh-CN" dirty="0" smtClean="0">
                <a:latin typeface="微软雅黑" pitchFamily="34" charset="-122"/>
                <a:ea typeface="微软雅黑" pitchFamily="34" charset="-122"/>
              </a:rPr>
              <a:t>VIP</a:t>
            </a:r>
            <a:r>
              <a:rPr lang="zh-CN" altLang="en-US" dirty="0" smtClean="0">
                <a:latin typeface="微软雅黑" pitchFamily="34" charset="-122"/>
                <a:ea typeface="微软雅黑" pitchFamily="34" charset="-122"/>
              </a:rPr>
              <a:t>客户关注）。</a:t>
            </a:r>
          </a:p>
        </p:txBody>
      </p:sp>
    </p:spTree>
    <p:extLst>
      <p:ext uri="{BB962C8B-B14F-4D97-AF65-F5344CB8AC3E}">
        <p14:creationId xmlns:p14="http://schemas.microsoft.com/office/powerpoint/2010/main" val="28964162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二、客服管理服务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客服管理服务内容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sz="2000" b="1" dirty="0" smtClean="0">
                <a:solidFill>
                  <a:srgbClr val="009999"/>
                </a:solidFill>
                <a:latin typeface="黑体" pitchFamily="2" charset="-122"/>
                <a:ea typeface="黑体" pitchFamily="2" charset="-122"/>
              </a:rPr>
              <a:t>G6—</a:t>
            </a:r>
            <a:r>
              <a:rPr lang="zh-CN" altLang="en-US" b="1" dirty="0" smtClean="0">
                <a:latin typeface="微软雅黑" pitchFamily="34" charset="-122"/>
                <a:ea typeface="微软雅黑" pitchFamily="34" charset="-122"/>
              </a:rPr>
              <a:t>客户档案管理</a:t>
            </a:r>
            <a:endParaRPr lang="en-US" altLang="zh-CN" b="1" dirty="0" smtClean="0">
              <a:latin typeface="微软雅黑" pitchFamily="34" charset="-122"/>
              <a:ea typeface="微软雅黑" pitchFamily="34" charset="-122"/>
            </a:endParaRPr>
          </a:p>
        </p:txBody>
      </p:sp>
      <p:sp>
        <p:nvSpPr>
          <p:cNvPr id="15" name="TextBox 14"/>
          <p:cNvSpPr txBox="1"/>
          <p:nvPr/>
        </p:nvSpPr>
        <p:spPr>
          <a:xfrm>
            <a:off x="1327247" y="3004934"/>
            <a:ext cx="7049402" cy="2336537"/>
          </a:xfrm>
          <a:prstGeom prst="rect">
            <a:avLst/>
          </a:prstGeom>
          <a:noFill/>
          <a:ln>
            <a:solidFill>
              <a:srgbClr val="009999"/>
            </a:solidFill>
          </a:ln>
        </p:spPr>
        <p:txBody>
          <a:bodyPr wrap="square">
            <a:spAutoFit/>
          </a:bodyPr>
          <a:lstStyle/>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设定专人进行管理，有档案借阅手续</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业主档案归档：按户进行存档，存档有档案目录</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档案柜：标识清晰，档案摆放整齐</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保密管理、追讨、分析汇总</a:t>
            </a:r>
            <a:endParaRPr lang="en-US" altLang="zh-CN" dirty="0" smtClean="0">
              <a:latin typeface="微软雅黑" pitchFamily="34" charset="-122"/>
              <a:ea typeface="微软雅黑" pitchFamily="34" charset="-122"/>
            </a:endParaRPr>
          </a:p>
          <a:p>
            <a:pPr marL="342900" indent="-342900">
              <a:lnSpc>
                <a:spcPts val="3500"/>
              </a:lnSpc>
              <a:buClr>
                <a:schemeClr val="accent4">
                  <a:lumMod val="75000"/>
                </a:schemeClr>
              </a:buClr>
              <a:buFont typeface="Arial" pitchFamily="34" charset="0"/>
              <a:buChar char="•"/>
              <a:defRPr/>
            </a:pPr>
            <a:endParaRPr lang="en-US" altLang="zh-CN"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二、客服管理服务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707886"/>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客服管理服务要点                  </a:t>
            </a:r>
            <a:endParaRPr kumimoji="1" lang="en-US" altLang="zh-CN" sz="2000" b="1" dirty="0" smtClean="0">
              <a:latin typeface="微软雅黑" pitchFamily="34" charset="-122"/>
              <a:ea typeface="微软雅黑" pitchFamily="34" charset="-122"/>
            </a:endParaRPr>
          </a:p>
          <a:p>
            <a:pPr>
              <a:buBlip>
                <a:blip r:embed="rId3"/>
              </a:buBlip>
            </a:pPr>
            <a:endParaRPr kumimoji="1" lang="zh-CN" altLang="en-US" sz="2000" b="1" dirty="0">
              <a:latin typeface="微软雅黑" pitchFamily="34" charset="-122"/>
              <a:ea typeface="微软雅黑" pitchFamily="34" charset="-122"/>
            </a:endParaRPr>
          </a:p>
        </p:txBody>
      </p:sp>
      <p:sp>
        <p:nvSpPr>
          <p:cNvPr id="15" name="TextBox 14"/>
          <p:cNvSpPr txBox="1"/>
          <p:nvPr/>
        </p:nvSpPr>
        <p:spPr>
          <a:xfrm>
            <a:off x="1327247" y="2063644"/>
            <a:ext cx="7049402" cy="1887696"/>
          </a:xfrm>
          <a:prstGeom prst="rect">
            <a:avLst/>
          </a:prstGeom>
          <a:noFill/>
          <a:ln>
            <a:solidFill>
              <a:srgbClr val="009999"/>
            </a:solidFill>
          </a:ln>
        </p:spPr>
        <p:txBody>
          <a:bodyPr wrap="square">
            <a:spAutoFit/>
          </a:bodyPr>
          <a:lstStyle/>
          <a:p>
            <a:pPr marL="342900" indent="-342900">
              <a:lnSpc>
                <a:spcPts val="3500"/>
              </a:lnSpc>
              <a:buClr>
                <a:schemeClr val="accent1"/>
              </a:buClr>
              <a:buFont typeface="Arial" pitchFamily="34" charset="0"/>
              <a:buChar char="•"/>
              <a:defRPr/>
            </a:pPr>
            <a:r>
              <a:rPr lang="zh-CN" altLang="en-US" b="1" dirty="0" smtClean="0">
                <a:latin typeface="微软雅黑" pitchFamily="34" charset="-122"/>
                <a:ea typeface="微软雅黑" pitchFamily="34" charset="-122"/>
              </a:rPr>
              <a:t>强势（对内）、心细、责任心强、表达沟通能力</a:t>
            </a:r>
            <a:endParaRPr lang="en-US" altLang="zh-CN" b="1" dirty="0" smtClean="0">
              <a:latin typeface="微软雅黑" pitchFamily="34" charset="-122"/>
              <a:ea typeface="微软雅黑" pitchFamily="34" charset="-122"/>
            </a:endParaRPr>
          </a:p>
          <a:p>
            <a:pPr marL="342900" indent="-342900">
              <a:lnSpc>
                <a:spcPts val="3500"/>
              </a:lnSpc>
              <a:buClr>
                <a:schemeClr val="accent1"/>
              </a:buClr>
              <a:buFont typeface="Arial" pitchFamily="34" charset="0"/>
              <a:buChar char="•"/>
              <a:defRPr/>
            </a:pPr>
            <a:r>
              <a:rPr lang="zh-CN" altLang="en-US" b="1" dirty="0" smtClean="0">
                <a:latin typeface="微软雅黑" pitchFamily="34" charset="-122"/>
                <a:ea typeface="微软雅黑" pitchFamily="34" charset="-122"/>
              </a:rPr>
              <a:t>起身服务、见面微笑、主动问好</a:t>
            </a:r>
            <a:endParaRPr lang="en-US" altLang="zh-CN" b="1" dirty="0" smtClean="0">
              <a:latin typeface="微软雅黑" pitchFamily="34" charset="-122"/>
              <a:ea typeface="微软雅黑" pitchFamily="34" charset="-122"/>
            </a:endParaRPr>
          </a:p>
          <a:p>
            <a:pPr marL="342900" indent="-342900">
              <a:lnSpc>
                <a:spcPts val="3500"/>
              </a:lnSpc>
              <a:buClr>
                <a:schemeClr val="accent1"/>
              </a:buClr>
              <a:buFont typeface="Arial" pitchFamily="34" charset="0"/>
              <a:buChar char="•"/>
              <a:defRPr/>
            </a:pPr>
            <a:r>
              <a:rPr lang="zh-CN" altLang="en-US" b="1" dirty="0" smtClean="0">
                <a:latin typeface="微软雅黑" pitchFamily="34" charset="-122"/>
                <a:ea typeface="微软雅黑" pitchFamily="34" charset="-122"/>
              </a:rPr>
              <a:t>服务意识是服务中至关重要的环节；在客户眼中，我们每一位员工都代表幸福基业物业；尊重客户，理解客户；</a:t>
            </a:r>
            <a:endParaRPr lang="en-US" altLang="zh-CN" b="1" dirty="0" smtClean="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微软雅黑" pitchFamily="34" charset="-122"/>
                <a:ea typeface="微软雅黑" pitchFamily="34" charset="-122"/>
              </a:rPr>
              <a:t>一、物业服务总思路</a:t>
            </a:r>
            <a:endParaRPr lang="zh-CN" altLang="en-US" sz="2800" b="1" dirty="0">
              <a:latin typeface="微软雅黑" pitchFamily="34" charset="-122"/>
              <a:ea typeface="微软雅黑" pitchFamily="34" charset="-122"/>
            </a:endParaRPr>
          </a:p>
        </p:txBody>
      </p:sp>
      <p:sp>
        <p:nvSpPr>
          <p:cNvPr id="8" name="矩形 7"/>
          <p:cNvSpPr/>
          <p:nvPr/>
        </p:nvSpPr>
        <p:spPr>
          <a:xfrm>
            <a:off x="1074833" y="2164977"/>
            <a:ext cx="7620770" cy="3859518"/>
          </a:xfrm>
          <a:prstGeom prst="rect">
            <a:avLst/>
          </a:prstGeom>
        </p:spPr>
        <p:txBody>
          <a:bodyPr wrap="square">
            <a:spAutoFit/>
          </a:bodyPr>
          <a:lstStyle/>
          <a:p>
            <a:pPr>
              <a:lnSpc>
                <a:spcPct val="120000"/>
              </a:lnSpc>
              <a:spcBef>
                <a:spcPct val="50000"/>
              </a:spcBef>
            </a:pPr>
            <a:r>
              <a:rPr lang="zh-CN" altLang="en-US" dirty="0" smtClean="0">
                <a:latin typeface="微软雅黑" pitchFamily="34" charset="-122"/>
                <a:ea typeface="微软雅黑" pitchFamily="34" charset="-122"/>
              </a:rPr>
              <a:t>物业服务客户的满意，指的是</a:t>
            </a:r>
            <a:r>
              <a:rPr lang="zh-CN" altLang="en-US" b="1" dirty="0" smtClean="0">
                <a:latin typeface="微软雅黑" pitchFamily="34" charset="-122"/>
                <a:ea typeface="微软雅黑" pitchFamily="34" charset="-122"/>
              </a:rPr>
              <a:t>满意的体验和感受</a:t>
            </a:r>
            <a:r>
              <a:rPr lang="zh-CN" altLang="en-US" dirty="0" smtClean="0">
                <a:latin typeface="微软雅黑" pitchFamily="34" charset="-122"/>
                <a:ea typeface="微软雅黑" pitchFamily="34" charset="-122"/>
              </a:rPr>
              <a:t>。追求客户的满意，是物业公司的目标。</a:t>
            </a:r>
            <a:endParaRPr lang="en-US" altLang="zh-CN" dirty="0" smtClean="0">
              <a:latin typeface="微软雅黑" pitchFamily="34" charset="-122"/>
              <a:ea typeface="微软雅黑" pitchFamily="34" charset="-122"/>
            </a:endParaRPr>
          </a:p>
          <a:p>
            <a:pPr>
              <a:lnSpc>
                <a:spcPct val="120000"/>
              </a:lnSpc>
              <a:spcBef>
                <a:spcPct val="50000"/>
              </a:spcBef>
            </a:pPr>
            <a:endParaRPr lang="en-US" altLang="zh-CN" dirty="0" smtClean="0">
              <a:latin typeface="微软雅黑" pitchFamily="34" charset="-122"/>
              <a:ea typeface="微软雅黑" pitchFamily="34" charset="-122"/>
            </a:endParaRPr>
          </a:p>
          <a:p>
            <a:pPr>
              <a:lnSpc>
                <a:spcPct val="120000"/>
              </a:lnSpc>
              <a:spcBef>
                <a:spcPct val="50000"/>
              </a:spcBef>
            </a:pPr>
            <a:endParaRPr lang="en-US" altLang="zh-CN" dirty="0" smtClean="0">
              <a:latin typeface="微软雅黑" pitchFamily="34" charset="-122"/>
              <a:ea typeface="微软雅黑" pitchFamily="34" charset="-122"/>
            </a:endParaRPr>
          </a:p>
          <a:p>
            <a:pPr>
              <a:lnSpc>
                <a:spcPct val="120000"/>
              </a:lnSpc>
              <a:spcBef>
                <a:spcPct val="50000"/>
              </a:spcBef>
            </a:pPr>
            <a:endParaRPr lang="en-US" altLang="zh-CN" dirty="0" smtClean="0">
              <a:latin typeface="微软雅黑" pitchFamily="34" charset="-122"/>
              <a:ea typeface="微软雅黑" pitchFamily="34" charset="-122"/>
            </a:endParaRPr>
          </a:p>
          <a:p>
            <a:pPr>
              <a:lnSpc>
                <a:spcPct val="120000"/>
              </a:lnSpc>
              <a:spcBef>
                <a:spcPct val="50000"/>
              </a:spcBef>
            </a:pPr>
            <a:r>
              <a:rPr lang="zh-CN" altLang="en-US" dirty="0" smtClean="0">
                <a:latin typeface="微软雅黑" pitchFamily="34" charset="-122"/>
                <a:ea typeface="微软雅黑" pitchFamily="34" charset="-122"/>
              </a:rPr>
              <a:t>怎样才能使客户感觉、客户体验到不同？</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是人的服务。人的服务才是客户感受的关键，是构成客户满意的主要因素。物的服务再好也不能取代人的服务。</a:t>
            </a:r>
          </a:p>
          <a:p>
            <a:endParaRPr lang="zh-CN" altLang="en-US" dirty="0" smtClean="0">
              <a:latin typeface="微软雅黑" pitchFamily="34" charset="-122"/>
              <a:ea typeface="微软雅黑" pitchFamily="34" charset="-122"/>
            </a:endParaRPr>
          </a:p>
          <a:p>
            <a:endParaRPr kumimoji="1" lang="zh-CN" altLang="en-US" b="1" dirty="0">
              <a:latin typeface="微软雅黑" pitchFamily="34" charset="-122"/>
              <a:ea typeface="微软雅黑" pitchFamily="34" charset="-122"/>
            </a:endParaRPr>
          </a:p>
        </p:txBody>
      </p:sp>
      <p:sp>
        <p:nvSpPr>
          <p:cNvPr id="6" name="矩形 5"/>
          <p:cNvSpPr/>
          <p:nvPr/>
        </p:nvSpPr>
        <p:spPr>
          <a:xfrm>
            <a:off x="1276538" y="1355920"/>
            <a:ext cx="7620770"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物业服务总原则：追求物业服务的满意</a:t>
            </a:r>
            <a:endParaRPr kumimoji="1" lang="zh-CN" altLang="en-US" sz="2000" b="1" dirty="0">
              <a:latin typeface="微软雅黑" pitchFamily="34" charset="-122"/>
              <a:ea typeface="微软雅黑" pitchFamily="34" charset="-122"/>
            </a:endParaRPr>
          </a:p>
        </p:txBody>
      </p:sp>
      <p:sp>
        <p:nvSpPr>
          <p:cNvPr id="9" name="圆角矩形 8"/>
          <p:cNvSpPr/>
          <p:nvPr/>
        </p:nvSpPr>
        <p:spPr>
          <a:xfrm>
            <a:off x="1222750" y="3307978"/>
            <a:ext cx="2771027" cy="484094"/>
          </a:xfrm>
          <a:prstGeom prst="roundRect">
            <a:avLst/>
          </a:prstGeom>
          <a:solidFill>
            <a:srgbClr val="0099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sz="2000" b="1" dirty="0" smtClean="0">
                <a:solidFill>
                  <a:schemeClr val="bg1"/>
                </a:solidFill>
                <a:latin typeface="微软雅黑" pitchFamily="34" charset="-122"/>
                <a:ea typeface="微软雅黑" pitchFamily="34" charset="-122"/>
              </a:rPr>
              <a:t>物的服务和人的服务</a:t>
            </a:r>
            <a:endParaRPr lang="zh-CN" altLang="en-US" sz="2000" b="1" dirty="0">
              <a:solidFill>
                <a:schemeClr val="bg1"/>
              </a:solidFill>
              <a:latin typeface="微软雅黑" pitchFamily="34" charset="-122"/>
              <a:ea typeface="微软雅黑" pitchFamily="34" charset="-122"/>
            </a:endParaRPr>
          </a:p>
        </p:txBody>
      </p:sp>
      <p:sp>
        <p:nvSpPr>
          <p:cNvPr id="2" name="矩形 1"/>
          <p:cNvSpPr/>
          <p:nvPr/>
        </p:nvSpPr>
        <p:spPr>
          <a:xfrm>
            <a:off x="2402175" y="5518234"/>
            <a:ext cx="4339650" cy="369332"/>
          </a:xfrm>
          <a:prstGeom prst="rect">
            <a:avLst/>
          </a:prstGeom>
        </p:spPr>
        <p:txBody>
          <a:bodyPr wrap="none">
            <a:spAutoFit/>
          </a:bodyPr>
          <a:lstStyle/>
          <a:p>
            <a:r>
              <a:rPr lang="zh-CN" altLang="en-US" b="1" dirty="0">
                <a:latin typeface="微软雅黑" pitchFamily="34" charset="-122"/>
                <a:ea typeface="微软雅黑" pitchFamily="34" charset="-122"/>
              </a:rPr>
              <a:t>客户对满意的判断是一种心理感受和体验</a:t>
            </a:r>
            <a:endParaRPr lang="zh-CN" altLang="en-US" dirty="0"/>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三、工程管理服务</a:t>
            </a:r>
            <a:endParaRPr lang="zh-CN" altLang="en-US" sz="2800" b="1" dirty="0">
              <a:latin typeface="黑体" pitchFamily="2" charset="-122"/>
              <a:ea typeface="黑体" pitchFamily="2" charset="-122"/>
            </a:endParaRPr>
          </a:p>
        </p:txBody>
      </p:sp>
      <p:sp>
        <p:nvSpPr>
          <p:cNvPr id="5" name="AutoShape 11"/>
          <p:cNvSpPr>
            <a:spLocks noChangeArrowheads="1"/>
          </p:cNvSpPr>
          <p:nvPr/>
        </p:nvSpPr>
        <p:spPr bwMode="auto">
          <a:xfrm>
            <a:off x="1330327" y="2043860"/>
            <a:ext cx="3486521" cy="2057494"/>
          </a:xfrm>
          <a:prstGeom prst="roundRect">
            <a:avLst>
              <a:gd name="adj" fmla="val 4690"/>
            </a:avLst>
          </a:prstGeom>
          <a:noFill/>
          <a:ln w="19050">
            <a:solidFill>
              <a:srgbClr val="009999"/>
            </a:solidFill>
            <a:round/>
            <a:headEnd/>
            <a:tailEnd/>
          </a:ln>
        </p:spPr>
        <p:txBody>
          <a:bodyPr wrap="none" anchor="ctr"/>
          <a:lstStyle/>
          <a:p>
            <a:endParaRPr lang="zh-CN" altLang="en-US"/>
          </a:p>
        </p:txBody>
      </p:sp>
      <p:sp>
        <p:nvSpPr>
          <p:cNvPr id="7" name="TextBox 34"/>
          <p:cNvSpPr txBox="1">
            <a:spLocks noChangeArrowheads="1"/>
          </p:cNvSpPr>
          <p:nvPr/>
        </p:nvSpPr>
        <p:spPr bwMode="auto">
          <a:xfrm>
            <a:off x="1330326" y="2070848"/>
            <a:ext cx="3486522" cy="2685351"/>
          </a:xfrm>
          <a:prstGeom prst="rect">
            <a:avLst/>
          </a:prstGeom>
          <a:noFill/>
          <a:ln w="9525">
            <a:noFill/>
            <a:miter lim="800000"/>
            <a:headEnd/>
            <a:tailEnd/>
          </a:ln>
        </p:spPr>
        <p:txBody>
          <a:bodyPr wrap="square">
            <a:spAutoFit/>
          </a:bodyPr>
          <a:lstStyle/>
          <a:p>
            <a:pPr marL="174625" indent="-174625" defTabSz="622300" fontAlgn="auto">
              <a:lnSpc>
                <a:spcPct val="150000"/>
              </a:lnSpc>
              <a:spcAft>
                <a:spcPts val="0"/>
              </a:spcAft>
              <a:buFont typeface="Arial" pitchFamily="34" charset="0"/>
              <a:buChar char="•"/>
              <a:defRPr/>
            </a:pPr>
            <a:r>
              <a:rPr lang="zh-CN" altLang="en-US" dirty="0" smtClean="0">
                <a:latin typeface="微软雅黑" pitchFamily="34" charset="-122"/>
                <a:ea typeface="微软雅黑" pitchFamily="34" charset="-122"/>
              </a:rPr>
              <a:t>参与实施物业接管验收</a:t>
            </a:r>
          </a:p>
          <a:p>
            <a:pPr marL="174625" indent="-174625" defTabSz="622300" fontAlgn="auto">
              <a:lnSpc>
                <a:spcPct val="150000"/>
              </a:lnSpc>
              <a:spcAft>
                <a:spcPts val="0"/>
              </a:spcAft>
              <a:buFont typeface="Arial" pitchFamily="34" charset="0"/>
              <a:buChar char="•"/>
              <a:defRPr/>
            </a:pPr>
            <a:r>
              <a:rPr lang="zh-CN" altLang="en-US" dirty="0" smtClean="0">
                <a:latin typeface="微软雅黑" pitchFamily="34" charset="-122"/>
                <a:ea typeface="微软雅黑" pitchFamily="34" charset="-122"/>
              </a:rPr>
              <a:t>有偿维修服务</a:t>
            </a:r>
          </a:p>
          <a:p>
            <a:pPr marL="174625" indent="-174625" defTabSz="622300" fontAlgn="auto">
              <a:lnSpc>
                <a:spcPct val="150000"/>
              </a:lnSpc>
              <a:spcAft>
                <a:spcPts val="0"/>
              </a:spcAft>
              <a:buFont typeface="Arial" pitchFamily="34" charset="0"/>
              <a:buChar char="•"/>
              <a:defRPr/>
            </a:pPr>
            <a:r>
              <a:rPr lang="zh-CN" altLang="en-US" dirty="0" smtClean="0">
                <a:latin typeface="微软雅黑" pitchFamily="34" charset="-122"/>
                <a:ea typeface="微软雅黑" pitchFamily="34" charset="-122"/>
              </a:rPr>
              <a:t>公共设备设施维修保养</a:t>
            </a:r>
          </a:p>
          <a:p>
            <a:pPr marL="342900" indent="-342900">
              <a:lnSpc>
                <a:spcPts val="3500"/>
              </a:lnSpc>
              <a:buClr>
                <a:srgbClr val="3333CC"/>
              </a:buClr>
              <a:defRPr/>
            </a:pPr>
            <a:endParaRPr lang="en-US" altLang="zh-CN" sz="1200" b="1" dirty="0">
              <a:latin typeface="微软雅黑" pitchFamily="34" charset="-122"/>
              <a:ea typeface="微软雅黑" pitchFamily="34" charset="-122"/>
            </a:endParaRPr>
          </a:p>
          <a:p>
            <a:pPr marL="342900" indent="-342900">
              <a:lnSpc>
                <a:spcPts val="3500"/>
              </a:lnSpc>
              <a:buClr>
                <a:srgbClr val="3333CC"/>
              </a:buClr>
              <a:buFont typeface="+mj-lt"/>
              <a:buAutoNum type="arabicPeriod"/>
              <a:defRPr/>
            </a:pPr>
            <a:endParaRPr lang="en-US" altLang="zh-CN" sz="1200" b="1" dirty="0">
              <a:latin typeface="微软雅黑" pitchFamily="34" charset="-122"/>
              <a:ea typeface="微软雅黑" pitchFamily="34" charset="-122"/>
            </a:endParaRPr>
          </a:p>
          <a:p>
            <a:pPr marL="342900" indent="-342900">
              <a:lnSpc>
                <a:spcPts val="3500"/>
              </a:lnSpc>
              <a:buClr>
                <a:schemeClr val="accent3">
                  <a:lumMod val="50000"/>
                </a:schemeClr>
              </a:buClr>
              <a:defRPr/>
            </a:pPr>
            <a:endParaRPr lang="en-US" altLang="zh-CN" sz="1200" b="1" dirty="0">
              <a:latin typeface="微软雅黑" pitchFamily="34" charset="-122"/>
              <a:ea typeface="微软雅黑" pitchFamily="34"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黑体" pitchFamily="2" charset="-122"/>
                <a:ea typeface="黑体" pitchFamily="2" charset="-122"/>
              </a:rPr>
              <a:t> </a:t>
            </a:r>
            <a:r>
              <a:rPr kumimoji="1" lang="zh-CN" altLang="en-US" sz="2000" b="1" dirty="0" smtClean="0">
                <a:latin typeface="微软雅黑" pitchFamily="34" charset="-122"/>
                <a:ea typeface="微软雅黑" pitchFamily="34" charset="-122"/>
              </a:rPr>
              <a:t>工程管理服务内容</a:t>
            </a:r>
            <a:endParaRPr kumimoji="1" lang="zh-CN" altLang="en-US" sz="2000" b="1"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三、工程管理服务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工程管理服务内容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sz="2000" b="1" dirty="0">
                <a:solidFill>
                  <a:srgbClr val="009999"/>
                </a:solidFill>
                <a:latin typeface="微软雅黑" pitchFamily="34" charset="-122"/>
                <a:ea typeface="微软雅黑" pitchFamily="34" charset="-122"/>
              </a:rPr>
              <a:t>G1</a:t>
            </a:r>
            <a:r>
              <a:rPr lang="en-US" altLang="zh-CN" sz="2000" b="1" dirty="0" smtClean="0">
                <a:solidFill>
                  <a:srgbClr val="009999"/>
                </a:solidFill>
                <a:latin typeface="微软雅黑" pitchFamily="34" charset="-122"/>
                <a:ea typeface="微软雅黑" pitchFamily="34" charset="-122"/>
              </a:rPr>
              <a:t>—</a:t>
            </a:r>
            <a:r>
              <a:rPr lang="zh-CN" altLang="en-US" b="1" dirty="0" smtClean="0">
                <a:latin typeface="微软雅黑" pitchFamily="34" charset="-122"/>
                <a:ea typeface="微软雅黑" pitchFamily="34" charset="-122"/>
              </a:rPr>
              <a:t>接管验收</a:t>
            </a:r>
            <a:endParaRPr lang="en-US" altLang="zh-CN" b="1" dirty="0">
              <a:latin typeface="微软雅黑" pitchFamily="34" charset="-122"/>
              <a:ea typeface="微软雅黑" pitchFamily="34" charset="-122"/>
            </a:endParaRPr>
          </a:p>
        </p:txBody>
      </p:sp>
      <p:sp>
        <p:nvSpPr>
          <p:cNvPr id="15" name="TextBox 14"/>
          <p:cNvSpPr txBox="1"/>
          <p:nvPr/>
        </p:nvSpPr>
        <p:spPr>
          <a:xfrm>
            <a:off x="1327246" y="3004934"/>
            <a:ext cx="7305766" cy="3034164"/>
          </a:xfrm>
          <a:prstGeom prst="rect">
            <a:avLst/>
          </a:prstGeom>
          <a:noFill/>
          <a:ln>
            <a:solidFill>
              <a:srgbClr val="009999"/>
            </a:solidFill>
          </a:ln>
        </p:spPr>
        <p:txBody>
          <a:bodyPr wrap="square">
            <a:spAutoFit/>
          </a:bodyPr>
          <a:lstStyle/>
          <a:p>
            <a:pPr marL="723900" indent="-273050" algn="dist">
              <a:lnSpc>
                <a:spcPct val="150000"/>
              </a:lnSpc>
              <a:spcBef>
                <a:spcPts val="0"/>
              </a:spcBef>
              <a:buClr>
                <a:schemeClr val="accent3"/>
              </a:buClr>
              <a:buFont typeface="Arial" pitchFamily="34" charset="0"/>
              <a:buChar char="•"/>
              <a:defRPr/>
            </a:pPr>
            <a:r>
              <a:rPr lang="zh-CN" altLang="en-US" dirty="0" smtClean="0">
                <a:latin typeface="微软雅黑" pitchFamily="34" charset="-122"/>
                <a:ea typeface="微软雅黑" pitchFamily="34" charset="-122"/>
              </a:rPr>
              <a:t>验收人员在验收前必须进行培训，考核通过后参与验收工作</a:t>
            </a:r>
            <a:r>
              <a:rPr lang="en-US" altLang="zh-CN" dirty="0" smtClean="0">
                <a:latin typeface="微软雅黑" pitchFamily="34" charset="-122"/>
                <a:ea typeface="微软雅黑" pitchFamily="34" charset="-122"/>
              </a:rPr>
              <a:t>;</a:t>
            </a:r>
          </a:p>
          <a:p>
            <a:pPr marL="723900" indent="-273050">
              <a:lnSpc>
                <a:spcPct val="150000"/>
              </a:lnSpc>
              <a:spcBef>
                <a:spcPts val="0"/>
              </a:spcBef>
              <a:buClr>
                <a:schemeClr val="accent3"/>
              </a:buClr>
              <a:buFont typeface="Arial" pitchFamily="34" charset="0"/>
              <a:buChar char="•"/>
              <a:defRPr/>
            </a:pPr>
            <a:r>
              <a:rPr lang="zh-CN" altLang="en-US" dirty="0" smtClean="0">
                <a:latin typeface="微软雅黑" pitchFamily="34" charset="-122"/>
                <a:ea typeface="微软雅黑" pitchFamily="34" charset="-122"/>
              </a:rPr>
              <a:t>对严重质量缺陷及共性问题，进行拍照取证；</a:t>
            </a:r>
            <a:endParaRPr lang="en-US" altLang="zh-CN" dirty="0" smtClean="0">
              <a:latin typeface="微软雅黑" pitchFamily="34" charset="-122"/>
              <a:ea typeface="微软雅黑" pitchFamily="34" charset="-122"/>
            </a:endParaRPr>
          </a:p>
          <a:p>
            <a:pPr marL="723900" indent="-273050">
              <a:lnSpc>
                <a:spcPct val="150000"/>
              </a:lnSpc>
              <a:spcBef>
                <a:spcPts val="0"/>
              </a:spcBef>
              <a:buClr>
                <a:schemeClr val="accent3"/>
              </a:buClr>
              <a:buFont typeface="Arial" pitchFamily="34" charset="0"/>
              <a:buChar char="•"/>
              <a:defRPr/>
            </a:pPr>
            <a:r>
              <a:rPr lang="zh-CN" altLang="en-US" dirty="0" smtClean="0">
                <a:latin typeface="微软雅黑" pitchFamily="34" charset="-122"/>
                <a:ea typeface="微软雅黑" pitchFamily="34" charset="-122"/>
              </a:rPr>
              <a:t>重点关注设备、设施的功率是否匹配，施工材料是否为劣质产品，安装位置与安装质量是否符合规范；</a:t>
            </a:r>
            <a:endParaRPr lang="en-US" altLang="zh-CN" dirty="0" smtClean="0">
              <a:latin typeface="微软雅黑" pitchFamily="34" charset="-122"/>
              <a:ea typeface="微软雅黑" pitchFamily="34" charset="-122"/>
            </a:endParaRPr>
          </a:p>
          <a:p>
            <a:pPr marL="723900" indent="-273050">
              <a:lnSpc>
                <a:spcPct val="150000"/>
              </a:lnSpc>
              <a:spcBef>
                <a:spcPts val="0"/>
              </a:spcBef>
              <a:buClr>
                <a:schemeClr val="accent3"/>
              </a:buClr>
              <a:buFont typeface="Arial" pitchFamily="34" charset="0"/>
              <a:buChar char="•"/>
              <a:defRPr/>
            </a:pPr>
            <a:r>
              <a:rPr lang="zh-CN" altLang="en-US" dirty="0" smtClean="0">
                <a:latin typeface="微软雅黑" pitchFamily="34" charset="-122"/>
                <a:ea typeface="微软雅黑" pitchFamily="34" charset="-122"/>
              </a:rPr>
              <a:t>设备设施原始资料应收集齐全，在设备设施接管前必须进行技术交底；</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endParaRPr lang="en-US" altLang="zh-CN" sz="1600" b="1" dirty="0">
              <a:solidFill>
                <a:srgbClr val="C00000"/>
              </a:solidFill>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三、工程管理服务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工程管理服务内容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sz="2000" b="1" dirty="0" smtClean="0">
                <a:solidFill>
                  <a:srgbClr val="009999"/>
                </a:solidFill>
                <a:latin typeface="微软雅黑" pitchFamily="34" charset="-122"/>
                <a:ea typeface="微软雅黑" pitchFamily="34" charset="-122"/>
              </a:rPr>
              <a:t>G2—</a:t>
            </a:r>
            <a:r>
              <a:rPr lang="zh-CN" altLang="en-US" b="1" dirty="0" smtClean="0">
                <a:latin typeface="微软雅黑" pitchFamily="34" charset="-122"/>
                <a:ea typeface="微软雅黑" pitchFamily="34" charset="-122"/>
              </a:rPr>
              <a:t>设备设施</a:t>
            </a:r>
            <a:endParaRPr lang="en-US" altLang="zh-CN" b="1" dirty="0">
              <a:latin typeface="微软雅黑" pitchFamily="34" charset="-122"/>
              <a:ea typeface="微软雅黑" pitchFamily="34" charset="-122"/>
            </a:endParaRPr>
          </a:p>
        </p:txBody>
      </p:sp>
      <p:sp>
        <p:nvSpPr>
          <p:cNvPr id="15" name="TextBox 14"/>
          <p:cNvSpPr txBox="1"/>
          <p:nvPr/>
        </p:nvSpPr>
        <p:spPr>
          <a:xfrm>
            <a:off x="1327247" y="3004934"/>
            <a:ext cx="7049402" cy="1985159"/>
          </a:xfrm>
          <a:prstGeom prst="rect">
            <a:avLst/>
          </a:prstGeom>
          <a:noFill/>
          <a:ln>
            <a:solidFill>
              <a:srgbClr val="009999"/>
            </a:solidFill>
          </a:ln>
        </p:spPr>
        <p:txBody>
          <a:bodyPr wrap="square">
            <a:spAutoFit/>
          </a:bodyPr>
          <a:lstStyle/>
          <a:p>
            <a:pPr marL="723900" indent="-273050">
              <a:lnSpc>
                <a:spcPct val="150000"/>
              </a:lnSpc>
              <a:spcBef>
                <a:spcPts val="600"/>
              </a:spcBef>
              <a:buClr>
                <a:schemeClr val="accent3"/>
              </a:buClr>
              <a:buFont typeface="Arial" pitchFamily="34" charset="0"/>
              <a:buChar char="•"/>
              <a:defRPr/>
            </a:pPr>
            <a:r>
              <a:rPr lang="zh-CN" altLang="en-US" dirty="0" smtClean="0">
                <a:latin typeface="微软雅黑" pitchFamily="34" charset="-122"/>
                <a:ea typeface="微软雅黑" pitchFamily="34" charset="-122"/>
              </a:rPr>
              <a:t>台账清晰；制定设备设施年度维保计划，维保按计划执行；</a:t>
            </a:r>
            <a:endParaRPr lang="en-US" altLang="zh-CN" dirty="0" smtClean="0">
              <a:latin typeface="微软雅黑" pitchFamily="34" charset="-122"/>
              <a:ea typeface="微软雅黑" pitchFamily="34" charset="-122"/>
            </a:endParaRPr>
          </a:p>
          <a:p>
            <a:pPr marL="723900" indent="-273050">
              <a:lnSpc>
                <a:spcPct val="150000"/>
              </a:lnSpc>
              <a:spcBef>
                <a:spcPts val="600"/>
              </a:spcBef>
              <a:buClr>
                <a:schemeClr val="accent3"/>
              </a:buClr>
              <a:buFont typeface="Arial" pitchFamily="34" charset="0"/>
              <a:buChar char="•"/>
              <a:defRPr/>
            </a:pPr>
            <a:r>
              <a:rPr lang="zh-CN" altLang="en-US" dirty="0" smtClean="0">
                <a:latin typeface="微软雅黑" pitchFamily="34" charset="-122"/>
                <a:ea typeface="微软雅黑" pitchFamily="34" charset="-122"/>
              </a:rPr>
              <a:t>设备设施管理落实到明确的责任人；保养记录清晰</a:t>
            </a:r>
            <a:r>
              <a:rPr lang="en-US" altLang="zh-CN" dirty="0" smtClean="0">
                <a:latin typeface="微软雅黑" pitchFamily="34" charset="-122"/>
                <a:ea typeface="微软雅黑" pitchFamily="34" charset="-122"/>
              </a:rPr>
              <a:t>;</a:t>
            </a:r>
          </a:p>
          <a:p>
            <a:pPr marL="723900" indent="-273050">
              <a:lnSpc>
                <a:spcPct val="150000"/>
              </a:lnSpc>
              <a:spcBef>
                <a:spcPts val="600"/>
              </a:spcBef>
              <a:buClr>
                <a:schemeClr val="accent3"/>
              </a:buClr>
              <a:buFont typeface="Arial" pitchFamily="34" charset="0"/>
              <a:buChar char="•"/>
              <a:defRPr/>
            </a:pPr>
            <a:r>
              <a:rPr lang="zh-CN" altLang="en-US" dirty="0" smtClean="0">
                <a:latin typeface="微软雅黑" pitchFamily="34" charset="-122"/>
                <a:ea typeface="微软雅黑" pitchFamily="34" charset="-122"/>
              </a:rPr>
              <a:t>维修人员要具备维保、检修、运行上岗操作能力；</a:t>
            </a:r>
            <a:endParaRPr lang="en-US" altLang="zh-CN" dirty="0" smtClean="0">
              <a:latin typeface="微软雅黑" pitchFamily="34" charset="-122"/>
              <a:ea typeface="微软雅黑" pitchFamily="34" charset="-122"/>
            </a:endParaRPr>
          </a:p>
          <a:p>
            <a:pPr marL="723900" indent="-273050">
              <a:lnSpc>
                <a:spcPct val="150000"/>
              </a:lnSpc>
              <a:spcBef>
                <a:spcPts val="600"/>
              </a:spcBef>
              <a:buClr>
                <a:schemeClr val="accent3"/>
              </a:buClr>
              <a:buFont typeface="Arial" pitchFamily="34" charset="0"/>
              <a:buChar char="•"/>
              <a:defRPr/>
            </a:pPr>
            <a:r>
              <a:rPr lang="zh-CN" altLang="en-US" dirty="0" smtClean="0">
                <a:latin typeface="微软雅黑" pitchFamily="34" charset="-122"/>
                <a:ea typeface="微软雅黑" pitchFamily="34" charset="-122"/>
              </a:rPr>
              <a:t>对设备设施管理情况进行定期抽查；</a:t>
            </a:r>
            <a:endParaRPr lang="en-US" altLang="zh-CN"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三、工程管理服务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工程管理服务内容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sz="2000" b="1" dirty="0" smtClean="0">
                <a:solidFill>
                  <a:srgbClr val="009999"/>
                </a:solidFill>
                <a:latin typeface="微软雅黑" pitchFamily="34" charset="-122"/>
                <a:ea typeface="微软雅黑" pitchFamily="34" charset="-122"/>
              </a:rPr>
              <a:t>G3—</a:t>
            </a:r>
            <a:r>
              <a:rPr lang="zh-CN" altLang="en-US" sz="2000" b="1" dirty="0" smtClean="0">
                <a:solidFill>
                  <a:srgbClr val="009999"/>
                </a:solidFill>
                <a:latin typeface="微软雅黑" pitchFamily="34" charset="-122"/>
                <a:ea typeface="微软雅黑" pitchFamily="34" charset="-122"/>
              </a:rPr>
              <a:t>有偿维修服务</a:t>
            </a:r>
            <a:endParaRPr lang="en-US" altLang="zh-CN" b="1" dirty="0">
              <a:latin typeface="微软雅黑" pitchFamily="34" charset="-122"/>
              <a:ea typeface="微软雅黑" pitchFamily="34" charset="-122"/>
            </a:endParaRPr>
          </a:p>
        </p:txBody>
      </p:sp>
      <p:sp>
        <p:nvSpPr>
          <p:cNvPr id="15" name="TextBox 14"/>
          <p:cNvSpPr txBox="1"/>
          <p:nvPr/>
        </p:nvSpPr>
        <p:spPr>
          <a:xfrm>
            <a:off x="1327247" y="3004934"/>
            <a:ext cx="7049402" cy="1492716"/>
          </a:xfrm>
          <a:prstGeom prst="rect">
            <a:avLst/>
          </a:prstGeom>
          <a:noFill/>
          <a:ln>
            <a:solidFill>
              <a:srgbClr val="009999"/>
            </a:solidFill>
          </a:ln>
        </p:spPr>
        <p:txBody>
          <a:bodyPr wrap="square">
            <a:spAutoFit/>
          </a:bodyPr>
          <a:lstStyle/>
          <a:p>
            <a:pPr marL="723900" indent="-273050">
              <a:lnSpc>
                <a:spcPct val="150000"/>
              </a:lnSpc>
              <a:spcBef>
                <a:spcPts val="600"/>
              </a:spcBef>
              <a:buClr>
                <a:schemeClr val="accent3"/>
              </a:buClr>
              <a:buFont typeface="Arial" pitchFamily="34" charset="0"/>
              <a:buChar char="•"/>
              <a:defRPr/>
            </a:pPr>
            <a:r>
              <a:rPr lang="zh-CN" altLang="en-US" dirty="0" smtClean="0">
                <a:latin typeface="微软雅黑" pitchFamily="34" charset="-122"/>
                <a:ea typeface="微软雅黑" pitchFamily="34" charset="-122"/>
              </a:rPr>
              <a:t>维修的</a:t>
            </a:r>
            <a:r>
              <a:rPr lang="en-US" altLang="zh-CN" dirty="0" smtClean="0">
                <a:latin typeface="微软雅黑" pitchFamily="34" charset="-122"/>
                <a:ea typeface="微软雅黑" pitchFamily="34" charset="-122"/>
              </a:rPr>
              <a:t>1234</a:t>
            </a:r>
            <a:r>
              <a:rPr lang="zh-CN" altLang="en-US" dirty="0" smtClean="0">
                <a:latin typeface="微软雅黑" pitchFamily="34" charset="-122"/>
                <a:ea typeface="微软雅黑" pitchFamily="34" charset="-122"/>
              </a:rPr>
              <a:t>严格落实</a:t>
            </a:r>
            <a:r>
              <a:rPr lang="en-US" altLang="zh-CN" dirty="0" smtClean="0">
                <a:latin typeface="微软雅黑" pitchFamily="34" charset="-122"/>
                <a:ea typeface="微软雅黑" pitchFamily="34" charset="-122"/>
              </a:rPr>
              <a:t>;</a:t>
            </a:r>
          </a:p>
          <a:p>
            <a:pPr marL="723900" indent="-273050">
              <a:lnSpc>
                <a:spcPct val="150000"/>
              </a:lnSpc>
              <a:spcBef>
                <a:spcPts val="600"/>
              </a:spcBef>
              <a:buClr>
                <a:schemeClr val="accent3"/>
              </a:buClr>
              <a:buFont typeface="Arial" pitchFamily="34" charset="0"/>
              <a:buChar char="•"/>
              <a:defRPr/>
            </a:pPr>
            <a:r>
              <a:rPr lang="zh-CN" altLang="en-US" dirty="0">
                <a:latin typeface="微软雅黑" pitchFamily="34" charset="-122"/>
                <a:ea typeface="微软雅黑" pitchFamily="34" charset="-122"/>
              </a:rPr>
              <a:t>每</a:t>
            </a:r>
            <a:r>
              <a:rPr lang="zh-CN" altLang="en-US" dirty="0" smtClean="0">
                <a:latin typeface="微软雅黑" pitchFamily="34" charset="-122"/>
                <a:ea typeface="微软雅黑" pitchFamily="34" charset="-122"/>
              </a:rPr>
              <a:t>项服务的信息记录</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派工单使用</a:t>
            </a:r>
            <a:r>
              <a:rPr lang="en-US" altLang="zh-CN" dirty="0" smtClean="0">
                <a:latin typeface="微软雅黑" pitchFamily="34" charset="-122"/>
                <a:ea typeface="微软雅黑" pitchFamily="34" charset="-122"/>
              </a:rPr>
              <a:t>;</a:t>
            </a:r>
          </a:p>
          <a:p>
            <a:pPr marL="723900" indent="-273050">
              <a:lnSpc>
                <a:spcPct val="150000"/>
              </a:lnSpc>
              <a:spcBef>
                <a:spcPts val="600"/>
              </a:spcBef>
              <a:buClr>
                <a:schemeClr val="accent3"/>
              </a:buClr>
              <a:buFont typeface="Arial" pitchFamily="34" charset="0"/>
              <a:buChar char="•"/>
              <a:defRPr/>
            </a:pPr>
            <a:r>
              <a:rPr lang="zh-CN" altLang="en-US" dirty="0" smtClean="0">
                <a:latin typeface="微软雅黑" pitchFamily="34" charset="-122"/>
                <a:ea typeface="微软雅黑" pitchFamily="34" charset="-122"/>
              </a:rPr>
              <a:t>最后那一句话的应用</a:t>
            </a:r>
            <a:r>
              <a:rPr lang="en-US" altLang="zh-CN" dirty="0" smtClean="0">
                <a:latin typeface="微软雅黑" pitchFamily="34" charset="-122"/>
                <a:ea typeface="微软雅黑" pitchFamily="34" charset="-122"/>
              </a:rPr>
              <a:t>.</a:t>
            </a: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三、工程管理服务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工程管理服务要点</a:t>
            </a:r>
            <a:endParaRPr kumimoji="1" lang="zh-CN" altLang="en-US" sz="2000" b="1" dirty="0">
              <a:latin typeface="微软雅黑" pitchFamily="34" charset="-122"/>
              <a:ea typeface="微软雅黑" pitchFamily="34" charset="-122"/>
            </a:endParaRPr>
          </a:p>
        </p:txBody>
      </p:sp>
      <p:sp>
        <p:nvSpPr>
          <p:cNvPr id="7" name="内容占位符 2"/>
          <p:cNvSpPr txBox="1">
            <a:spLocks/>
          </p:cNvSpPr>
          <p:nvPr/>
        </p:nvSpPr>
        <p:spPr>
          <a:xfrm>
            <a:off x="1074832" y="1758265"/>
            <a:ext cx="7611967" cy="4387042"/>
          </a:xfrm>
          <a:prstGeom prst="rect">
            <a:avLst/>
          </a:prstGeom>
        </p:spPr>
        <p:txBody>
          <a:bodyPr>
            <a:noAutofit/>
          </a:bodyPr>
          <a:lstStyle/>
          <a:p>
            <a:pPr marL="342900" marR="0" lvl="0" indent="-342900" algn="l" defTabSz="457200" rtl="0" eaLnBrk="1" fontAlgn="auto" latinLnBrk="0" hangingPunct="1">
              <a:lnSpc>
                <a:spcPct val="100000"/>
              </a:lnSpc>
              <a:spcBef>
                <a:spcPct val="20000"/>
              </a:spcBef>
              <a:spcAft>
                <a:spcPts val="0"/>
              </a:spcAft>
              <a:buClrTx/>
              <a:buSzTx/>
              <a:buFontTx/>
              <a:buNone/>
              <a:tabLst/>
              <a:defRPr/>
            </a:pPr>
            <a:r>
              <a:rPr kumimoji="0" lang="zh-CN" altLang="en-US" sz="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endParaRPr kumimoji="0" lang="en-US" altLang="zh-CN" sz="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algn="l" defTabSz="457200" rtl="0" eaLnBrk="1" fontAlgn="auto" latinLnBrk="0" hangingPunct="1">
              <a:lnSpc>
                <a:spcPct val="100000"/>
              </a:lnSpc>
              <a:spcBef>
                <a:spcPct val="20000"/>
              </a:spcBef>
              <a:spcAft>
                <a:spcPts val="0"/>
              </a:spcAft>
              <a:buClrTx/>
              <a:buSzTx/>
              <a:buFontTx/>
              <a:buNone/>
              <a:tabLst/>
              <a:defRPr/>
            </a:pPr>
            <a:r>
              <a:rPr lang="en-US" altLang="zh-CN" dirty="0" smtClean="0">
                <a:latin typeface="微软雅黑" pitchFamily="34" charset="-122"/>
                <a:ea typeface="微软雅黑" pitchFamily="34" charset="-122"/>
              </a:rPr>
              <a:t>     </a:t>
            </a:r>
            <a:r>
              <a:rPr lang="zh-CN" altLang="en-US" dirty="0" smtClean="0">
                <a:latin typeface="微软雅黑" pitchFamily="34" charset="-122"/>
                <a:ea typeface="微软雅黑" pitchFamily="34" charset="-122"/>
              </a:rPr>
              <a:t>现场的维修细节，相对普遍的问题有以下三点：</a:t>
            </a:r>
            <a:endParaRPr lang="en-US" altLang="zh-CN" dirty="0" smtClean="0">
              <a:latin typeface="微软雅黑" pitchFamily="34" charset="-122"/>
              <a:ea typeface="微软雅黑" pitchFamily="34" charset="-122"/>
            </a:endParaRPr>
          </a:p>
          <a:p>
            <a:pPr marL="342900" marR="0" lvl="0" indent="-342900" algn="l" defTabSz="457200" rtl="0" eaLnBrk="1" fontAlgn="auto" latinLnBrk="0" hangingPunct="1">
              <a:lnSpc>
                <a:spcPct val="150000"/>
              </a:lnSpc>
              <a:spcBef>
                <a:spcPct val="20000"/>
              </a:spcBef>
              <a:spcAft>
                <a:spcPts val="0"/>
              </a:spcAft>
              <a:buClrTx/>
              <a:buSzTx/>
              <a:buFontTx/>
              <a:buNone/>
              <a:tabLst/>
              <a:defRPr/>
            </a:pPr>
            <a:r>
              <a:rPr lang="en-US" altLang="zh-CN" dirty="0" smtClean="0">
                <a:latin typeface="微软雅黑" pitchFamily="34" charset="-122"/>
                <a:ea typeface="微软雅黑" pitchFamily="34" charset="-122"/>
              </a:rPr>
              <a:t>            </a:t>
            </a:r>
            <a:r>
              <a:rPr lang="zh-CN" altLang="en-US" dirty="0" smtClean="0">
                <a:latin typeface="微软雅黑" pitchFamily="34" charset="-122"/>
                <a:ea typeface="微软雅黑" pitchFamily="34" charset="-122"/>
              </a:rPr>
              <a:t>细节一、接听维修电话的人员，通常</a:t>
            </a:r>
            <a:r>
              <a:rPr lang="zh-CN" altLang="en-US" b="1" dirty="0" smtClean="0">
                <a:latin typeface="微软雅黑" pitchFamily="34" charset="-122"/>
                <a:ea typeface="微软雅黑" pitchFamily="34" charset="-122"/>
              </a:rPr>
              <a:t>不与客户约定上门时间</a:t>
            </a:r>
            <a:r>
              <a:rPr lang="zh-CN" altLang="en-US" dirty="0" smtClean="0">
                <a:latin typeface="微软雅黑" pitchFamily="34" charset="-122"/>
                <a:ea typeface="微软雅黑" pitchFamily="34" charset="-122"/>
              </a:rPr>
              <a:t>，即使客户表示在家等待维修人员上门，也没有工作人员主动和客户约定上门时间。这让</a:t>
            </a:r>
            <a:r>
              <a:rPr lang="en-US" alt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客户</a:t>
            </a:r>
            <a:r>
              <a:rPr lang="en-US" alt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只能在挂上电话后，在家进行不确定的等待；</a:t>
            </a:r>
            <a:endParaRPr lang="en-US" altLang="zh-CN" dirty="0" smtClean="0">
              <a:latin typeface="微软雅黑" pitchFamily="34" charset="-122"/>
              <a:ea typeface="微软雅黑" pitchFamily="34" charset="-122"/>
            </a:endParaRPr>
          </a:p>
          <a:p>
            <a:pPr marL="342900" marR="0" lvl="0" indent="-342900" algn="l" defTabSz="457200" rtl="0" eaLnBrk="1" fontAlgn="auto" latinLnBrk="0" hangingPunct="1">
              <a:lnSpc>
                <a:spcPct val="150000"/>
              </a:lnSpc>
              <a:spcBef>
                <a:spcPct val="20000"/>
              </a:spcBef>
              <a:spcAft>
                <a:spcPts val="0"/>
              </a:spcAft>
              <a:buClrTx/>
              <a:buSzTx/>
              <a:buFontTx/>
              <a:buNone/>
              <a:tabLst/>
              <a:defRPr/>
            </a:pPr>
            <a:r>
              <a:rPr lang="en-US" altLang="zh-CN" dirty="0" smtClean="0">
                <a:latin typeface="微软雅黑" pitchFamily="34" charset="-122"/>
                <a:ea typeface="微软雅黑" pitchFamily="34" charset="-122"/>
              </a:rPr>
              <a:t>            </a:t>
            </a:r>
            <a:r>
              <a:rPr lang="zh-CN" altLang="en-US" dirty="0" smtClean="0">
                <a:latin typeface="微软雅黑" pitchFamily="34" charset="-122"/>
                <a:ea typeface="微软雅黑" pitchFamily="34" charset="-122"/>
              </a:rPr>
              <a:t>细节二、</a:t>
            </a:r>
            <a:r>
              <a:rPr lang="zh-CN" altLang="en-US" b="1" dirty="0">
                <a:latin typeface="微软雅黑" pitchFamily="34" charset="-122"/>
                <a:ea typeface="微软雅黑" pitchFamily="34" charset="-122"/>
              </a:rPr>
              <a:t>维修人员上门时两手空空</a:t>
            </a:r>
            <a:r>
              <a:rPr lang="zh-CN" altLang="en-US" dirty="0" smtClean="0">
                <a:latin typeface="微软雅黑" pitchFamily="34" charset="-122"/>
                <a:ea typeface="微软雅黑" pitchFamily="34" charset="-122"/>
              </a:rPr>
              <a:t>。有时</a:t>
            </a:r>
            <a:r>
              <a:rPr lang="en-US" alt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客户</a:t>
            </a:r>
            <a:r>
              <a:rPr lang="en-US" alt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在维修人员到场后又提出了其他几项问题，而工程师因为没有记录本，离开时甚至无法完整复述客户的要求，表面上已经对客户问题表现出不重视；</a:t>
            </a:r>
            <a:r>
              <a:rPr lang="en-US" altLang="en-US" dirty="0" smtClean="0">
                <a:latin typeface="微软雅黑" pitchFamily="34" charset="-122"/>
                <a:ea typeface="微软雅黑" pitchFamily="34" charset="-122"/>
              </a:rPr>
              <a:t/>
            </a:r>
            <a:br>
              <a:rPr lang="en-US" altLang="en-US" dirty="0" smtClean="0">
                <a:latin typeface="微软雅黑" pitchFamily="34" charset="-122"/>
                <a:ea typeface="微软雅黑" pitchFamily="34" charset="-122"/>
              </a:rPr>
            </a:br>
            <a:r>
              <a:rPr lang="zh-CN" altLang="en-US" dirty="0" smtClean="0">
                <a:latin typeface="微软雅黑" pitchFamily="34" charset="-122"/>
                <a:ea typeface="微软雅黑" pitchFamily="34" charset="-122"/>
              </a:rPr>
              <a:t>　    细节三、</a:t>
            </a:r>
            <a:r>
              <a:rPr lang="zh-CN" altLang="en-US" b="1" dirty="0">
                <a:latin typeface="微软雅黑" pitchFamily="34" charset="-122"/>
                <a:ea typeface="微软雅黑" pitchFamily="34" charset="-122"/>
              </a:rPr>
              <a:t>维修服务要求落实不到位</a:t>
            </a:r>
            <a:r>
              <a:rPr lang="zh-CN" altLang="en-US" dirty="0" smtClean="0">
                <a:latin typeface="微软雅黑" pitchFamily="34" charset="-122"/>
                <a:ea typeface="微软雅黑" pitchFamily="34" charset="-122"/>
              </a:rPr>
              <a:t>，工具、地垫、抹布、清洁等不带或不落实。</a:t>
            </a:r>
            <a:r>
              <a:rPr lang="en-US" altLang="en-US" dirty="0" smtClean="0">
                <a:latin typeface="微软雅黑" pitchFamily="34" charset="-122"/>
                <a:ea typeface="微软雅黑" pitchFamily="34" charset="-122"/>
              </a:rPr>
              <a:t/>
            </a:r>
            <a:br>
              <a:rPr lang="en-US" altLang="en-US" dirty="0" smtClean="0">
                <a:latin typeface="微软雅黑" pitchFamily="34" charset="-122"/>
                <a:ea typeface="微软雅黑" pitchFamily="34" charset="-122"/>
              </a:rPr>
            </a:br>
            <a:endParaRPr lang="zh-CN" altLang="en-US"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三、工程管理服务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707886"/>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落实工程管理服务采取的措施：                  </a:t>
            </a:r>
            <a:endParaRPr kumimoji="1" lang="en-US" altLang="zh-CN" sz="2000" b="1" dirty="0" smtClean="0">
              <a:latin typeface="微软雅黑" pitchFamily="34" charset="-122"/>
              <a:ea typeface="微软雅黑" pitchFamily="34" charset="-122"/>
            </a:endParaRPr>
          </a:p>
          <a:p>
            <a:pPr>
              <a:buBlip>
                <a:blip r:embed="rId3"/>
              </a:buBlip>
            </a:pPr>
            <a:endParaRPr kumimoji="1" lang="zh-CN" altLang="en-US" sz="2000" b="1" dirty="0">
              <a:latin typeface="微软雅黑" pitchFamily="34" charset="-122"/>
              <a:ea typeface="微软雅黑" pitchFamily="34" charset="-122"/>
            </a:endParaRPr>
          </a:p>
        </p:txBody>
      </p:sp>
      <p:sp>
        <p:nvSpPr>
          <p:cNvPr id="15" name="TextBox 14"/>
          <p:cNvSpPr txBox="1"/>
          <p:nvPr/>
        </p:nvSpPr>
        <p:spPr>
          <a:xfrm>
            <a:off x="1327247" y="2063644"/>
            <a:ext cx="7049402" cy="1887696"/>
          </a:xfrm>
          <a:prstGeom prst="rect">
            <a:avLst/>
          </a:prstGeom>
          <a:noFill/>
          <a:ln>
            <a:solidFill>
              <a:srgbClr val="009999"/>
            </a:solidFill>
          </a:ln>
        </p:spPr>
        <p:txBody>
          <a:bodyPr wrap="square">
            <a:spAutoFit/>
          </a:bodyPr>
          <a:lstStyle/>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入户维修实施名片制，以便监督落实行为规范</a:t>
            </a:r>
            <a:endParaRPr lang="en-US" altLang="zh-CN" dirty="0" smtClean="0">
              <a:latin typeface="微软雅黑" pitchFamily="34" charset="-122"/>
              <a:ea typeface="微软雅黑" pitchFamily="34" charset="-122"/>
            </a:endParaRP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服务确认单和最后话语</a:t>
            </a:r>
            <a:endParaRPr lang="en-US" altLang="zh-CN" dirty="0" smtClean="0">
              <a:latin typeface="微软雅黑" pitchFamily="34" charset="-122"/>
              <a:ea typeface="微软雅黑" pitchFamily="34" charset="-122"/>
            </a:endParaRP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园区行动三人成队</a:t>
            </a:r>
            <a:r>
              <a:rPr lang="en-US" altLang="zh-CN" dirty="0" smtClean="0"/>
              <a:t/>
            </a:r>
            <a:br>
              <a:rPr lang="en-US" altLang="zh-CN" dirty="0" smtClean="0"/>
            </a:br>
            <a:endParaRPr lang="en-US" altLang="zh-CN" b="1" dirty="0" smtClean="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四、安全管理服务</a:t>
            </a:r>
            <a:endParaRPr lang="zh-CN" altLang="en-US" sz="2800" b="1" dirty="0">
              <a:latin typeface="黑体" pitchFamily="2" charset="-122"/>
              <a:ea typeface="黑体" pitchFamily="2" charset="-122"/>
            </a:endParaRPr>
          </a:p>
        </p:txBody>
      </p:sp>
      <p:sp>
        <p:nvSpPr>
          <p:cNvPr id="5" name="AutoShape 11"/>
          <p:cNvSpPr>
            <a:spLocks noChangeArrowheads="1"/>
          </p:cNvSpPr>
          <p:nvPr/>
        </p:nvSpPr>
        <p:spPr bwMode="auto">
          <a:xfrm>
            <a:off x="1330327" y="2043859"/>
            <a:ext cx="3486521" cy="3308069"/>
          </a:xfrm>
          <a:prstGeom prst="roundRect">
            <a:avLst>
              <a:gd name="adj" fmla="val 4690"/>
            </a:avLst>
          </a:prstGeom>
          <a:noFill/>
          <a:ln w="19050">
            <a:solidFill>
              <a:srgbClr val="009999"/>
            </a:solidFill>
            <a:round/>
            <a:headEnd/>
            <a:tailEnd/>
          </a:ln>
        </p:spPr>
        <p:txBody>
          <a:bodyPr wrap="none" anchor="ctr"/>
          <a:lstStyle/>
          <a:p>
            <a:endParaRPr lang="zh-CN" altLang="en-US"/>
          </a:p>
        </p:txBody>
      </p:sp>
      <p:sp>
        <p:nvSpPr>
          <p:cNvPr id="7" name="TextBox 34"/>
          <p:cNvSpPr txBox="1">
            <a:spLocks noChangeArrowheads="1"/>
          </p:cNvSpPr>
          <p:nvPr/>
        </p:nvSpPr>
        <p:spPr bwMode="auto">
          <a:xfrm>
            <a:off x="1330327" y="2070848"/>
            <a:ext cx="3486522" cy="3683060"/>
          </a:xfrm>
          <a:prstGeom prst="rect">
            <a:avLst/>
          </a:prstGeom>
          <a:noFill/>
          <a:ln w="9525">
            <a:noFill/>
            <a:miter lim="800000"/>
            <a:headEnd/>
            <a:tailEnd/>
          </a:ln>
        </p:spPr>
        <p:txBody>
          <a:bodyPr wrap="square">
            <a:spAutoFit/>
          </a:bodyPr>
          <a:lstStyle/>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外来人员管理</a:t>
            </a:r>
            <a:endParaRPr lang="en-US" altLang="zh-CN" dirty="0" smtClean="0">
              <a:latin typeface="微软雅黑" pitchFamily="34" charset="-122"/>
              <a:ea typeface="微软雅黑" pitchFamily="34" charset="-122"/>
            </a:endParaRP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车辆管理</a:t>
            </a:r>
            <a:endParaRPr lang="en-US" altLang="zh-CN" dirty="0" smtClean="0">
              <a:latin typeface="微软雅黑" pitchFamily="34" charset="-122"/>
              <a:ea typeface="微软雅黑" pitchFamily="34" charset="-122"/>
            </a:endParaRP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巡逻管理</a:t>
            </a:r>
            <a:endParaRPr lang="en-US" altLang="zh-CN" dirty="0" smtClean="0">
              <a:latin typeface="微软雅黑" pitchFamily="34" charset="-122"/>
              <a:ea typeface="微软雅黑" pitchFamily="34" charset="-122"/>
            </a:endParaRP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消防管理</a:t>
            </a:r>
            <a:endParaRPr lang="en-US" altLang="zh-CN" dirty="0" smtClean="0">
              <a:latin typeface="微软雅黑" pitchFamily="34" charset="-122"/>
              <a:ea typeface="微软雅黑" pitchFamily="34" charset="-122"/>
            </a:endParaRP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突发事件管理</a:t>
            </a:r>
            <a:endParaRPr lang="en-US" altLang="zh-CN" dirty="0" smtClean="0">
              <a:latin typeface="微软雅黑" pitchFamily="34" charset="-122"/>
              <a:ea typeface="微软雅黑" pitchFamily="34" charset="-122"/>
            </a:endParaRPr>
          </a:p>
          <a:p>
            <a:pPr marL="342900" indent="-342900">
              <a:lnSpc>
                <a:spcPts val="3500"/>
              </a:lnSpc>
              <a:buClr>
                <a:srgbClr val="3333CC"/>
              </a:buClr>
              <a:defRPr/>
            </a:pPr>
            <a:endParaRPr lang="en-US" altLang="zh-CN" sz="1200" b="1" dirty="0">
              <a:latin typeface="微软雅黑" pitchFamily="34" charset="-122"/>
              <a:ea typeface="微软雅黑" pitchFamily="34" charset="-122"/>
            </a:endParaRPr>
          </a:p>
          <a:p>
            <a:pPr marL="342900" indent="-342900">
              <a:lnSpc>
                <a:spcPts val="3500"/>
              </a:lnSpc>
              <a:buClr>
                <a:srgbClr val="3333CC"/>
              </a:buClr>
              <a:buFont typeface="+mj-lt"/>
              <a:buAutoNum type="arabicPeriod"/>
              <a:defRPr/>
            </a:pPr>
            <a:endParaRPr lang="en-US" altLang="zh-CN" sz="1200" b="1" dirty="0">
              <a:latin typeface="微软雅黑" pitchFamily="34" charset="-122"/>
              <a:ea typeface="微软雅黑" pitchFamily="34" charset="-122"/>
            </a:endParaRPr>
          </a:p>
          <a:p>
            <a:pPr marL="342900" indent="-342900">
              <a:lnSpc>
                <a:spcPts val="3500"/>
              </a:lnSpc>
              <a:buClr>
                <a:schemeClr val="accent3">
                  <a:lumMod val="50000"/>
                </a:schemeClr>
              </a:buClr>
              <a:defRPr/>
            </a:pPr>
            <a:endParaRPr lang="en-US" altLang="zh-CN" sz="1200" b="1" dirty="0">
              <a:latin typeface="微软雅黑" pitchFamily="34" charset="-122"/>
              <a:ea typeface="微软雅黑" pitchFamily="34"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黑体" pitchFamily="2" charset="-122"/>
                <a:ea typeface="黑体" pitchFamily="2" charset="-122"/>
              </a:rPr>
              <a:t> </a:t>
            </a:r>
            <a:r>
              <a:rPr kumimoji="1" lang="zh-CN" altLang="en-US" sz="2000" b="1" dirty="0" smtClean="0">
                <a:latin typeface="微软雅黑" pitchFamily="34" charset="-122"/>
                <a:ea typeface="微软雅黑" pitchFamily="34" charset="-122"/>
              </a:rPr>
              <a:t>安全管理服务内容</a:t>
            </a:r>
            <a:endParaRPr kumimoji="1" lang="zh-CN" altLang="en-US" sz="2000" b="1"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四、安全管理服务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安全管理服务内容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sz="2000" b="1" dirty="0" smtClean="0">
                <a:solidFill>
                  <a:srgbClr val="009999"/>
                </a:solidFill>
                <a:latin typeface="微软雅黑" pitchFamily="34" charset="-122"/>
                <a:ea typeface="微软雅黑" pitchFamily="34" charset="-122"/>
              </a:rPr>
              <a:t>G1—</a:t>
            </a:r>
            <a:r>
              <a:rPr lang="zh-CN" altLang="en-US" b="1" dirty="0">
                <a:latin typeface="微软雅黑" pitchFamily="34" charset="-122"/>
                <a:ea typeface="微软雅黑" pitchFamily="34" charset="-122"/>
              </a:rPr>
              <a:t>外来</a:t>
            </a:r>
            <a:r>
              <a:rPr lang="zh-CN" altLang="en-US" b="1" dirty="0" smtClean="0">
                <a:latin typeface="微软雅黑" pitchFamily="34" charset="-122"/>
                <a:ea typeface="微软雅黑" pitchFamily="34" charset="-122"/>
              </a:rPr>
              <a:t>人员</a:t>
            </a:r>
            <a:r>
              <a:rPr lang="zh-CN" altLang="en-US" b="1" dirty="0">
                <a:latin typeface="微软雅黑" pitchFamily="34" charset="-122"/>
                <a:ea typeface="微软雅黑" pitchFamily="34" charset="-122"/>
              </a:rPr>
              <a:t>管理</a:t>
            </a:r>
            <a:endParaRPr lang="en-US" altLang="zh-CN" b="1" dirty="0">
              <a:latin typeface="微软雅黑" pitchFamily="34" charset="-122"/>
              <a:ea typeface="微软雅黑" pitchFamily="34" charset="-122"/>
            </a:endParaRPr>
          </a:p>
        </p:txBody>
      </p:sp>
      <p:sp>
        <p:nvSpPr>
          <p:cNvPr id="15" name="TextBox 14"/>
          <p:cNvSpPr txBox="1"/>
          <p:nvPr/>
        </p:nvSpPr>
        <p:spPr>
          <a:xfrm>
            <a:off x="1327247" y="3004934"/>
            <a:ext cx="7049402" cy="2336537"/>
          </a:xfrm>
          <a:prstGeom prst="rect">
            <a:avLst/>
          </a:prstGeom>
          <a:noFill/>
          <a:ln>
            <a:solidFill>
              <a:srgbClr val="009999"/>
            </a:solidFill>
          </a:ln>
        </p:spPr>
        <p:txBody>
          <a:bodyPr wrap="square">
            <a:spAutoFit/>
          </a:bodyPr>
          <a:lstStyle/>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外来人员的有效识别；</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标准的询问语言，各类情况的回答语言；</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门岗与巡逻岗的有机结合与配合</a:t>
            </a:r>
            <a:r>
              <a:rPr lang="en-US" altLang="zh-CN" dirty="0" smtClean="0">
                <a:latin typeface="微软雅黑" pitchFamily="34" charset="-122"/>
                <a:ea typeface="微软雅黑" pitchFamily="34" charset="-122"/>
              </a:rPr>
              <a:t>;</a:t>
            </a:r>
          </a:p>
          <a:p>
            <a:pPr marL="342900" indent="-342900">
              <a:lnSpc>
                <a:spcPts val="3500"/>
              </a:lnSpc>
              <a:buClr>
                <a:schemeClr val="accent3">
                  <a:lumMod val="75000"/>
                </a:schemeClr>
              </a:buClr>
              <a:buFont typeface="Arial" pitchFamily="34" charset="0"/>
              <a:buChar char="•"/>
              <a:defRPr/>
            </a:pPr>
            <a:r>
              <a:rPr lang="zh-CN" altLang="en-US" dirty="0">
                <a:latin typeface="微软雅黑" pitchFamily="34" charset="-122"/>
                <a:ea typeface="微软雅黑" pitchFamily="34" charset="-122"/>
              </a:rPr>
              <a:t>合适</a:t>
            </a:r>
            <a:r>
              <a:rPr lang="zh-CN" altLang="en-US" dirty="0" smtClean="0">
                <a:latin typeface="微软雅黑" pitchFamily="34" charset="-122"/>
                <a:ea typeface="微软雅黑" pitchFamily="34" charset="-122"/>
              </a:rPr>
              <a:t>的人放在合适的岗位上</a:t>
            </a:r>
            <a:r>
              <a:rPr lang="en-US" altLang="zh-CN" dirty="0" smtClean="0">
                <a:latin typeface="微软雅黑" pitchFamily="34" charset="-122"/>
                <a:ea typeface="微软雅黑" pitchFamily="34" charset="-122"/>
              </a:rPr>
              <a:t>.</a:t>
            </a:r>
          </a:p>
          <a:p>
            <a:pPr marL="342900" indent="-342900">
              <a:lnSpc>
                <a:spcPts val="3500"/>
              </a:lnSpc>
              <a:buClr>
                <a:schemeClr val="accent3">
                  <a:lumMod val="75000"/>
                </a:schemeClr>
              </a:buClr>
              <a:buFont typeface="Arial" pitchFamily="34" charset="0"/>
              <a:buChar char="•"/>
              <a:defRPr/>
            </a:pPr>
            <a:endParaRPr lang="en-US" altLang="zh-CN" sz="1600" b="1" dirty="0">
              <a:solidFill>
                <a:srgbClr val="C00000"/>
              </a:solidFill>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四、安全管理服务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安全管理服务内容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sz="2000" b="1" dirty="0" smtClean="0">
                <a:solidFill>
                  <a:srgbClr val="009999"/>
                </a:solidFill>
                <a:latin typeface="微软雅黑" pitchFamily="34" charset="-122"/>
                <a:ea typeface="微软雅黑" pitchFamily="34" charset="-122"/>
              </a:rPr>
              <a:t>G2—</a:t>
            </a:r>
            <a:r>
              <a:rPr lang="zh-CN" altLang="en-US" b="1" dirty="0" smtClean="0">
                <a:latin typeface="微软雅黑" pitchFamily="34" charset="-122"/>
                <a:ea typeface="微软雅黑" pitchFamily="34" charset="-122"/>
              </a:rPr>
              <a:t>车辆管理</a:t>
            </a:r>
            <a:endParaRPr lang="en-US" altLang="zh-CN" b="1" dirty="0">
              <a:latin typeface="微软雅黑" pitchFamily="34" charset="-122"/>
              <a:ea typeface="微软雅黑" pitchFamily="34" charset="-122"/>
            </a:endParaRPr>
          </a:p>
        </p:txBody>
      </p:sp>
      <p:sp>
        <p:nvSpPr>
          <p:cNvPr id="15" name="TextBox 14"/>
          <p:cNvSpPr txBox="1"/>
          <p:nvPr/>
        </p:nvSpPr>
        <p:spPr>
          <a:xfrm>
            <a:off x="1327247" y="3004934"/>
            <a:ext cx="7049402" cy="1438855"/>
          </a:xfrm>
          <a:prstGeom prst="rect">
            <a:avLst/>
          </a:prstGeom>
          <a:noFill/>
          <a:ln>
            <a:solidFill>
              <a:srgbClr val="009999"/>
            </a:solidFill>
          </a:ln>
        </p:spPr>
        <p:txBody>
          <a:bodyPr wrap="square">
            <a:spAutoFit/>
          </a:bodyPr>
          <a:lstStyle/>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有效识别，台账的建立；</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dirty="0" smtClean="0">
                <a:latin typeface="微软雅黑" pitchFamily="34" charset="-122"/>
                <a:ea typeface="微软雅黑" pitchFamily="34" charset="-122"/>
              </a:rPr>
              <a:t>对违章停放的车辆制定管理措施（温馨提示便条）</a:t>
            </a:r>
            <a:r>
              <a:rPr lang="en-US" altLang="zh-CN" dirty="0" smtClean="0">
                <a:latin typeface="微软雅黑" pitchFamily="34" charset="-122"/>
                <a:ea typeface="微软雅黑" pitchFamily="34" charset="-122"/>
              </a:rPr>
              <a:t>.</a:t>
            </a:r>
          </a:p>
          <a:p>
            <a:pPr marL="342900" indent="-342900">
              <a:lnSpc>
                <a:spcPts val="3500"/>
              </a:lnSpc>
              <a:buClr>
                <a:schemeClr val="accent3">
                  <a:lumMod val="75000"/>
                </a:schemeClr>
              </a:buClr>
              <a:defRPr/>
            </a:pPr>
            <a:endParaRPr lang="en-US" altLang="zh-CN" sz="1600" b="1" dirty="0">
              <a:solidFill>
                <a:srgbClr val="C00000"/>
              </a:solidFill>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四、安全管理服务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安全管理服务内容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sz="2000" b="1" dirty="0" smtClean="0">
                <a:solidFill>
                  <a:srgbClr val="009999"/>
                </a:solidFill>
                <a:latin typeface="微软雅黑" pitchFamily="34" charset="-122"/>
                <a:ea typeface="微软雅黑" pitchFamily="34" charset="-122"/>
              </a:rPr>
              <a:t>G3—</a:t>
            </a:r>
            <a:r>
              <a:rPr lang="zh-CN" altLang="en-US" b="1" dirty="0" smtClean="0">
                <a:latin typeface="微软雅黑" pitchFamily="34" charset="-122"/>
                <a:ea typeface="微软雅黑" pitchFamily="34" charset="-122"/>
              </a:rPr>
              <a:t>巡逻管理</a:t>
            </a:r>
            <a:endParaRPr lang="en-US" altLang="zh-CN" b="1" dirty="0">
              <a:latin typeface="微软雅黑" pitchFamily="34" charset="-122"/>
              <a:ea typeface="微软雅黑" pitchFamily="34" charset="-122"/>
            </a:endParaRPr>
          </a:p>
        </p:txBody>
      </p:sp>
      <p:sp>
        <p:nvSpPr>
          <p:cNvPr id="15" name="TextBox 14"/>
          <p:cNvSpPr txBox="1"/>
          <p:nvPr/>
        </p:nvSpPr>
        <p:spPr>
          <a:xfrm>
            <a:off x="1327247" y="3004934"/>
            <a:ext cx="7049402" cy="3234219"/>
          </a:xfrm>
          <a:prstGeom prst="rect">
            <a:avLst/>
          </a:prstGeom>
          <a:noFill/>
          <a:ln>
            <a:solidFill>
              <a:srgbClr val="009999"/>
            </a:solidFill>
          </a:ln>
        </p:spPr>
        <p:txBody>
          <a:bodyPr wrap="square">
            <a:spAutoFit/>
          </a:bodyPr>
          <a:lstStyle/>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制定巡逻管理制度：</a:t>
            </a:r>
            <a:r>
              <a:rPr lang="zh-CN" altLang="en-US" dirty="0" smtClean="0">
                <a:latin typeface="微软雅黑" pitchFamily="34" charset="-122"/>
                <a:ea typeface="微软雅黑" pitchFamily="34" charset="-122"/>
              </a:rPr>
              <a:t>制定巡逻路线图，明确巡逻内容，定期调整巡逻路线</a:t>
            </a:r>
            <a:r>
              <a:rPr lang="en-US" altLang="zh-CN" dirty="0" smtClean="0">
                <a:latin typeface="微软雅黑" pitchFamily="34" charset="-122"/>
                <a:ea typeface="微软雅黑" pitchFamily="34" charset="-122"/>
              </a:rPr>
              <a:t>;</a:t>
            </a:r>
          </a:p>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签到：</a:t>
            </a:r>
            <a:r>
              <a:rPr lang="zh-CN" altLang="en-US" dirty="0" smtClean="0">
                <a:latin typeface="微软雅黑" pitchFamily="34" charset="-122"/>
                <a:ea typeface="微软雅黑" pitchFamily="34" charset="-122"/>
              </a:rPr>
              <a:t>设置巡逻签到点，覆盖死角及监控盲区，定期抽查签到表，无代签、不签、漏签、提前签到现象</a:t>
            </a:r>
            <a:r>
              <a:rPr lang="en-US" altLang="zh-CN" dirty="0" smtClean="0">
                <a:latin typeface="微软雅黑" pitchFamily="34" charset="-122"/>
                <a:ea typeface="微软雅黑" pitchFamily="34" charset="-122"/>
              </a:rPr>
              <a:t>;</a:t>
            </a:r>
          </a:p>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园区巡逻：</a:t>
            </a:r>
            <a:r>
              <a:rPr lang="zh-CN" altLang="en-US" dirty="0" smtClean="0">
                <a:latin typeface="微软雅黑" pitchFamily="34" charset="-122"/>
                <a:ea typeface="微软雅黑" pitchFamily="34" charset="-122"/>
              </a:rPr>
              <a:t>巡查公共区域设施、设备，发现问题及安全隐患及时通知前台或记录，有效进行传递。（巡查涵盖全面包括车辆、设备、环境等）</a:t>
            </a:r>
            <a:endParaRPr lang="en-US" altLang="zh-CN" dirty="0" smtClean="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一、物业服务总思路</a:t>
            </a:r>
            <a:endParaRPr lang="zh-CN" altLang="en-US" sz="2800" b="1" dirty="0">
              <a:latin typeface="黑体" pitchFamily="2" charset="-122"/>
              <a:ea typeface="黑体" pitchFamily="2" charset="-122"/>
            </a:endParaRPr>
          </a:p>
        </p:txBody>
      </p:sp>
      <p:sp>
        <p:nvSpPr>
          <p:cNvPr id="15" name="矩形 14"/>
          <p:cNvSpPr/>
          <p:nvPr/>
        </p:nvSpPr>
        <p:spPr>
          <a:xfrm>
            <a:off x="1276538" y="1355920"/>
            <a:ext cx="7620770"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物业服务总原则：追求物业服务的满意</a:t>
            </a:r>
            <a:endParaRPr kumimoji="1" lang="zh-CN" altLang="en-US" sz="2000" b="1" dirty="0">
              <a:latin typeface="微软雅黑" pitchFamily="34" charset="-122"/>
              <a:ea typeface="微软雅黑" pitchFamily="34" charset="-122"/>
            </a:endParaRPr>
          </a:p>
        </p:txBody>
      </p:sp>
      <p:sp>
        <p:nvSpPr>
          <p:cNvPr id="16" name="Text Box 5"/>
          <p:cNvSpPr txBox="1">
            <a:spLocks noChangeArrowheads="1"/>
          </p:cNvSpPr>
          <p:nvPr/>
        </p:nvSpPr>
        <p:spPr bwMode="auto">
          <a:xfrm>
            <a:off x="1536230" y="3827681"/>
            <a:ext cx="5545138" cy="2456057"/>
          </a:xfrm>
          <a:prstGeom prst="rect">
            <a:avLst/>
          </a:prstGeom>
          <a:noFill/>
          <a:ln w="9525">
            <a:noFill/>
            <a:miter lim="800000"/>
            <a:headEnd/>
            <a:tailEnd/>
          </a:ln>
        </p:spPr>
        <p:txBody>
          <a:bodyPr>
            <a:spAutoFit/>
          </a:bodyPr>
          <a:lstStyle/>
          <a:p>
            <a:pPr>
              <a:lnSpc>
                <a:spcPct val="120000"/>
              </a:lnSpc>
            </a:pPr>
            <a:r>
              <a:rPr lang="zh-CN" altLang="en-US" dirty="0" smtClean="0">
                <a:latin typeface="微软雅黑" pitchFamily="34" charset="-122"/>
                <a:ea typeface="微软雅黑" pitchFamily="34" charset="-122"/>
              </a:rPr>
              <a:t>按照这个公式，</a:t>
            </a:r>
          </a:p>
          <a:p>
            <a:pPr>
              <a:lnSpc>
                <a:spcPct val="120000"/>
              </a:lnSpc>
            </a:pPr>
            <a:r>
              <a:rPr lang="zh-CN" altLang="en-US" b="1" dirty="0" smtClean="0">
                <a:solidFill>
                  <a:srgbClr val="00B0F0"/>
                </a:solidFill>
                <a:latin typeface="微软雅黑" pitchFamily="34" charset="-122"/>
                <a:ea typeface="微软雅黑" pitchFamily="34" charset="-122"/>
              </a:rPr>
              <a:t>感受值 </a:t>
            </a:r>
            <a:r>
              <a:rPr lang="en-US" altLang="zh-CN" dirty="0" smtClean="0">
                <a:solidFill>
                  <a:srgbClr val="00B0F0"/>
                </a:solidFill>
                <a:latin typeface="微软雅黑" pitchFamily="34" charset="-122"/>
                <a:ea typeface="微软雅黑" pitchFamily="34" charset="-122"/>
              </a:rPr>
              <a:t>〉</a:t>
            </a:r>
            <a:r>
              <a:rPr lang="zh-CN" altLang="en-US" dirty="0" smtClean="0">
                <a:solidFill>
                  <a:srgbClr val="00B0F0"/>
                </a:solidFill>
                <a:latin typeface="微软雅黑" pitchFamily="34" charset="-122"/>
                <a:ea typeface="微软雅黑" pitchFamily="34" charset="-122"/>
              </a:rPr>
              <a:t>期望值 </a:t>
            </a:r>
            <a:r>
              <a:rPr lang="en-US" altLang="zh-CN" dirty="0" smtClean="0">
                <a:solidFill>
                  <a:srgbClr val="00B0F0"/>
                </a:solidFill>
                <a:latin typeface="微软雅黑" pitchFamily="34" charset="-122"/>
                <a:ea typeface="微软雅黑" pitchFamily="34" charset="-122"/>
              </a:rPr>
              <a:t>= </a:t>
            </a:r>
            <a:r>
              <a:rPr lang="zh-CN" altLang="en-US" dirty="0" smtClean="0">
                <a:solidFill>
                  <a:srgbClr val="00B0F0"/>
                </a:solidFill>
                <a:latin typeface="微软雅黑" pitchFamily="34" charset="-122"/>
                <a:ea typeface="微软雅黑" pitchFamily="34" charset="-122"/>
              </a:rPr>
              <a:t>满意</a:t>
            </a:r>
          </a:p>
          <a:p>
            <a:pPr>
              <a:lnSpc>
                <a:spcPct val="120000"/>
              </a:lnSpc>
            </a:pPr>
            <a:r>
              <a:rPr lang="zh-CN" altLang="en-US" dirty="0" smtClean="0">
                <a:latin typeface="微软雅黑" pitchFamily="34" charset="-122"/>
                <a:ea typeface="微软雅黑" pitchFamily="34" charset="-122"/>
              </a:rPr>
              <a:t>当感受值高于期望值时，客户就会满意；</a:t>
            </a:r>
          </a:p>
          <a:p>
            <a:pPr>
              <a:lnSpc>
                <a:spcPct val="120000"/>
              </a:lnSpc>
            </a:pPr>
            <a:r>
              <a:rPr lang="zh-CN" altLang="en-US" b="1" dirty="0" smtClean="0">
                <a:solidFill>
                  <a:srgbClr val="00B0F0"/>
                </a:solidFill>
                <a:latin typeface="微软雅黑" pitchFamily="34" charset="-122"/>
                <a:ea typeface="微软雅黑" pitchFamily="34" charset="-122"/>
              </a:rPr>
              <a:t>感受值 </a:t>
            </a:r>
            <a:r>
              <a:rPr lang="en-US" altLang="zh-CN" dirty="0" smtClean="0">
                <a:solidFill>
                  <a:srgbClr val="00B0F0"/>
                </a:solidFill>
                <a:latin typeface="微软雅黑" pitchFamily="34" charset="-122"/>
                <a:ea typeface="微软雅黑" pitchFamily="34" charset="-122"/>
              </a:rPr>
              <a:t>&lt; </a:t>
            </a:r>
            <a:r>
              <a:rPr lang="zh-CN" altLang="en-US" dirty="0" smtClean="0">
                <a:solidFill>
                  <a:srgbClr val="00B0F0"/>
                </a:solidFill>
                <a:latin typeface="微软雅黑" pitchFamily="34" charset="-122"/>
                <a:ea typeface="微软雅黑" pitchFamily="34" charset="-122"/>
              </a:rPr>
              <a:t>期望值 </a:t>
            </a:r>
            <a:r>
              <a:rPr lang="en-US" altLang="zh-CN" dirty="0" smtClean="0">
                <a:solidFill>
                  <a:srgbClr val="00B0F0"/>
                </a:solidFill>
                <a:latin typeface="微软雅黑" pitchFamily="34" charset="-122"/>
                <a:ea typeface="微软雅黑" pitchFamily="34" charset="-122"/>
              </a:rPr>
              <a:t>= </a:t>
            </a:r>
            <a:r>
              <a:rPr lang="zh-CN" altLang="en-US" dirty="0" smtClean="0">
                <a:solidFill>
                  <a:srgbClr val="00B0F0"/>
                </a:solidFill>
                <a:latin typeface="微软雅黑" pitchFamily="34" charset="-122"/>
                <a:ea typeface="微软雅黑" pitchFamily="34" charset="-122"/>
              </a:rPr>
              <a:t>不满意</a:t>
            </a:r>
          </a:p>
          <a:p>
            <a:pPr>
              <a:lnSpc>
                <a:spcPct val="120000"/>
              </a:lnSpc>
            </a:pPr>
            <a:r>
              <a:rPr lang="zh-CN" altLang="en-US" dirty="0" smtClean="0">
                <a:latin typeface="微软雅黑" pitchFamily="34" charset="-122"/>
                <a:ea typeface="微软雅黑" pitchFamily="34" charset="-122"/>
              </a:rPr>
              <a:t>当感受值低于期望值时，客户就会不满意；</a:t>
            </a:r>
          </a:p>
          <a:p>
            <a:pPr>
              <a:lnSpc>
                <a:spcPct val="120000"/>
              </a:lnSpc>
            </a:pPr>
            <a:r>
              <a:rPr lang="zh-CN" altLang="en-US" b="1" dirty="0" smtClean="0">
                <a:solidFill>
                  <a:srgbClr val="00B0F0"/>
                </a:solidFill>
                <a:latin typeface="微软雅黑" pitchFamily="34" charset="-122"/>
                <a:ea typeface="微软雅黑" pitchFamily="34" charset="-122"/>
              </a:rPr>
              <a:t>感受值</a:t>
            </a:r>
            <a:r>
              <a:rPr lang="zh-CN" altLang="en-US" dirty="0" smtClean="0">
                <a:solidFill>
                  <a:srgbClr val="00B0F0"/>
                </a:solidFill>
                <a:latin typeface="微软雅黑" pitchFamily="34" charset="-122"/>
                <a:ea typeface="微软雅黑" pitchFamily="34" charset="-122"/>
              </a:rPr>
              <a:t>等于期望值 </a:t>
            </a:r>
            <a:r>
              <a:rPr lang="en-US" altLang="zh-CN" dirty="0" smtClean="0">
                <a:solidFill>
                  <a:srgbClr val="00B0F0"/>
                </a:solidFill>
                <a:latin typeface="微软雅黑" pitchFamily="34" charset="-122"/>
                <a:ea typeface="微软雅黑" pitchFamily="34" charset="-122"/>
              </a:rPr>
              <a:t>= </a:t>
            </a:r>
            <a:r>
              <a:rPr lang="zh-CN" altLang="en-US" dirty="0" smtClean="0">
                <a:solidFill>
                  <a:srgbClr val="00B0F0"/>
                </a:solidFill>
                <a:latin typeface="微软雅黑" pitchFamily="34" charset="-122"/>
                <a:ea typeface="微软雅黑" pitchFamily="34" charset="-122"/>
              </a:rPr>
              <a:t>心安理得</a:t>
            </a:r>
          </a:p>
          <a:p>
            <a:pPr>
              <a:lnSpc>
                <a:spcPct val="120000"/>
              </a:lnSpc>
            </a:pPr>
            <a:r>
              <a:rPr lang="zh-CN" altLang="en-US" dirty="0" smtClean="0">
                <a:latin typeface="微软雅黑" pitchFamily="34" charset="-122"/>
                <a:ea typeface="微软雅黑" pitchFamily="34" charset="-122"/>
              </a:rPr>
              <a:t>当感受值等同于期望值时，客户就是心安理得。</a:t>
            </a:r>
          </a:p>
        </p:txBody>
      </p:sp>
      <p:sp>
        <p:nvSpPr>
          <p:cNvPr id="17" name="Text Box 6"/>
          <p:cNvSpPr txBox="1">
            <a:spLocks noChangeArrowheads="1"/>
          </p:cNvSpPr>
          <p:nvPr/>
        </p:nvSpPr>
        <p:spPr bwMode="auto">
          <a:xfrm>
            <a:off x="1557946" y="2869940"/>
            <a:ext cx="5976937" cy="757130"/>
          </a:xfrm>
          <a:prstGeom prst="rect">
            <a:avLst/>
          </a:prstGeom>
          <a:noFill/>
          <a:ln w="9525">
            <a:noFill/>
            <a:miter lim="800000"/>
            <a:headEnd/>
            <a:tailEnd/>
          </a:ln>
        </p:spPr>
        <p:txBody>
          <a:bodyPr>
            <a:spAutoFit/>
          </a:bodyPr>
          <a:lstStyle/>
          <a:p>
            <a:pPr>
              <a:lnSpc>
                <a:spcPct val="120000"/>
              </a:lnSpc>
              <a:spcBef>
                <a:spcPct val="50000"/>
              </a:spcBef>
            </a:pPr>
            <a:r>
              <a:rPr lang="zh-CN" altLang="en-US" dirty="0" smtClean="0">
                <a:latin typeface="微软雅黑" pitchFamily="34" charset="-122"/>
                <a:ea typeface="微软雅黑" pitchFamily="34" charset="-122"/>
              </a:rPr>
              <a:t>这样从心理的角度分析，我们可以得到一个客户的满意公式：</a:t>
            </a:r>
            <a:r>
              <a:rPr lang="zh-CN" altLang="en-US" dirty="0" smtClean="0">
                <a:solidFill>
                  <a:srgbClr val="00B0F0"/>
                </a:solidFill>
                <a:latin typeface="微软雅黑" pitchFamily="34" charset="-122"/>
                <a:ea typeface="微软雅黑" pitchFamily="34" charset="-122"/>
              </a:rPr>
              <a:t>满意度 </a:t>
            </a:r>
            <a:r>
              <a:rPr lang="en-US" altLang="zh-CN" dirty="0" smtClean="0">
                <a:solidFill>
                  <a:srgbClr val="00B0F0"/>
                </a:solidFill>
                <a:latin typeface="微软雅黑" pitchFamily="34" charset="-122"/>
                <a:ea typeface="微软雅黑" pitchFamily="34" charset="-122"/>
              </a:rPr>
              <a:t>= </a:t>
            </a:r>
            <a:r>
              <a:rPr lang="zh-CN" altLang="en-US" b="1" dirty="0" smtClean="0">
                <a:solidFill>
                  <a:srgbClr val="00B0F0"/>
                </a:solidFill>
                <a:latin typeface="微软雅黑" pitchFamily="34" charset="-122"/>
                <a:ea typeface="微软雅黑" pitchFamily="34" charset="-122"/>
              </a:rPr>
              <a:t>感受值 </a:t>
            </a:r>
            <a:r>
              <a:rPr lang="en-US" altLang="zh-CN" dirty="0" smtClean="0">
                <a:solidFill>
                  <a:srgbClr val="00B0F0"/>
                </a:solidFill>
                <a:latin typeface="微软雅黑" pitchFamily="34" charset="-122"/>
                <a:ea typeface="微软雅黑" pitchFamily="34" charset="-122"/>
              </a:rPr>
              <a:t>/ </a:t>
            </a:r>
            <a:r>
              <a:rPr lang="zh-CN" altLang="en-US" dirty="0" smtClean="0">
                <a:solidFill>
                  <a:srgbClr val="00B0F0"/>
                </a:solidFill>
                <a:latin typeface="微软雅黑" pitchFamily="34" charset="-122"/>
                <a:ea typeface="微软雅黑" pitchFamily="34" charset="-122"/>
              </a:rPr>
              <a:t>期望值</a:t>
            </a:r>
          </a:p>
        </p:txBody>
      </p:sp>
      <p:sp>
        <p:nvSpPr>
          <p:cNvPr id="6" name="圆角矩形 5"/>
          <p:cNvSpPr/>
          <p:nvPr/>
        </p:nvSpPr>
        <p:spPr>
          <a:xfrm>
            <a:off x="3160902" y="1887398"/>
            <a:ext cx="2771027" cy="655263"/>
          </a:xfrm>
          <a:prstGeom prst="roundRect">
            <a:avLst>
              <a:gd name="adj" fmla="val 250"/>
            </a:avLst>
          </a:prstGeom>
          <a:solidFill>
            <a:srgbClr val="0099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b="1" dirty="0" smtClean="0">
                <a:solidFill>
                  <a:schemeClr val="bg1"/>
                </a:solidFill>
                <a:latin typeface="微软雅黑" pitchFamily="34" charset="-122"/>
                <a:ea typeface="微软雅黑" pitchFamily="34" charset="-122"/>
              </a:rPr>
              <a:t>破解客户的满意公式</a:t>
            </a:r>
            <a:endParaRPr lang="zh-CN" altLang="en-US" b="1" dirty="0">
              <a:solidFill>
                <a:schemeClr val="bg1"/>
              </a:solidFill>
              <a:latin typeface="微软雅黑" pitchFamily="34" charset="-122"/>
              <a:ea typeface="微软雅黑" pitchFamily="34" charset="-122"/>
            </a:endParaRPr>
          </a:p>
        </p:txBody>
      </p:sp>
    </p:spTree>
    <p:extLst>
      <p:ext uri="{BB962C8B-B14F-4D97-AF65-F5344CB8AC3E}">
        <p14:creationId xmlns:p14="http://schemas.microsoft.com/office/powerpoint/2010/main" val="129543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385" decel="100000"/>
                                        <p:tgtEl>
                                          <p:spTgt spid="17"/>
                                        </p:tgtEl>
                                      </p:cBhvr>
                                    </p:animEffect>
                                    <p:animScale>
                                      <p:cBhvr>
                                        <p:cTn id="8" dur="385" decel="100000"/>
                                        <p:tgtEl>
                                          <p:spTgt spid="17"/>
                                        </p:tgtEl>
                                      </p:cBhvr>
                                      <p:from x="10000" y="10000"/>
                                      <p:to x="200000" y="450000"/>
                                    </p:animScale>
                                    <p:animScale>
                                      <p:cBhvr>
                                        <p:cTn id="9" dur="615" accel="100000" fill="hold">
                                          <p:stCondLst>
                                            <p:cond delay="385"/>
                                          </p:stCondLst>
                                        </p:cTn>
                                        <p:tgtEl>
                                          <p:spTgt spid="17"/>
                                        </p:tgtEl>
                                      </p:cBhvr>
                                      <p:from x="200000" y="450000"/>
                                      <p:to x="100000" y="100000"/>
                                    </p:animScale>
                                    <p:set>
                                      <p:cBhvr>
                                        <p:cTn id="10" dur="385" fill="hold"/>
                                        <p:tgtEl>
                                          <p:spTgt spid="17"/>
                                        </p:tgtEl>
                                        <p:attrNameLst>
                                          <p:attrName>ppt_x</p:attrName>
                                        </p:attrNameLst>
                                      </p:cBhvr>
                                      <p:to>
                                        <p:strVal val="(0.5)"/>
                                      </p:to>
                                    </p:set>
                                    <p:anim from="(0.5)" to="(#ppt_x)" calcmode="lin" valueType="num">
                                      <p:cBhvr>
                                        <p:cTn id="11" dur="615" accel="100000" fill="hold">
                                          <p:stCondLst>
                                            <p:cond delay="385"/>
                                          </p:stCondLst>
                                        </p:cTn>
                                        <p:tgtEl>
                                          <p:spTgt spid="17"/>
                                        </p:tgtEl>
                                        <p:attrNameLst>
                                          <p:attrName>ppt_x</p:attrName>
                                        </p:attrNameLst>
                                      </p:cBhvr>
                                    </p:anim>
                                    <p:set>
                                      <p:cBhvr>
                                        <p:cTn id="12" dur="385" fill="hold"/>
                                        <p:tgtEl>
                                          <p:spTgt spid="17"/>
                                        </p:tgtEl>
                                        <p:attrNameLst>
                                          <p:attrName>ppt_y</p:attrName>
                                        </p:attrNameLst>
                                      </p:cBhvr>
                                      <p:to>
                                        <p:strVal val="(#ppt_y+0.4)"/>
                                      </p:to>
                                    </p:set>
                                    <p:anim from="(#ppt_y+0.4)" to="(#ppt_y)" calcmode="lin" valueType="num">
                                      <p:cBhvr>
                                        <p:cTn id="13" dur="615" accel="100000" fill="hold">
                                          <p:stCondLst>
                                            <p:cond delay="385"/>
                                          </p:stCondLst>
                                        </p:cTn>
                                        <p:tgtEl>
                                          <p:spTgt spid="17"/>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5" presetClass="entr" presetSubtype="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1000"/>
                                        <p:tgtEl>
                                          <p:spTgt spid="16"/>
                                        </p:tgtEl>
                                      </p:cBhvr>
                                    </p:animEffect>
                                    <p:anim calcmode="lin" valueType="num">
                                      <p:cBhvr>
                                        <p:cTn id="19" dur="1000" fill="hold"/>
                                        <p:tgtEl>
                                          <p:spTgt spid="16"/>
                                        </p:tgtEl>
                                        <p:attrNameLst>
                                          <p:attrName>style.rotation</p:attrName>
                                        </p:attrNameLst>
                                      </p:cBhvr>
                                      <p:tavLst>
                                        <p:tav tm="0">
                                          <p:val>
                                            <p:fltVal val="720"/>
                                          </p:val>
                                        </p:tav>
                                        <p:tav tm="100000">
                                          <p:val>
                                            <p:fltVal val="0"/>
                                          </p:val>
                                        </p:tav>
                                      </p:tavLst>
                                    </p:anim>
                                    <p:anim calcmode="lin" valueType="num">
                                      <p:cBhvr>
                                        <p:cTn id="20" dur="1000" fill="hold"/>
                                        <p:tgtEl>
                                          <p:spTgt spid="16"/>
                                        </p:tgtEl>
                                        <p:attrNameLst>
                                          <p:attrName>ppt_h</p:attrName>
                                        </p:attrNameLst>
                                      </p:cBhvr>
                                      <p:tavLst>
                                        <p:tav tm="0">
                                          <p:val>
                                            <p:fltVal val="0"/>
                                          </p:val>
                                        </p:tav>
                                        <p:tav tm="100000">
                                          <p:val>
                                            <p:strVal val="#ppt_h"/>
                                          </p:val>
                                        </p:tav>
                                      </p:tavLst>
                                    </p:anim>
                                    <p:anim calcmode="lin" valueType="num">
                                      <p:cBhvr>
                                        <p:cTn id="21" dur="1000" fill="hold"/>
                                        <p:tgtEl>
                                          <p:spTgt spid="16"/>
                                        </p:tgtEl>
                                        <p:attrNameLst>
                                          <p:attrName>ppt_w</p:attrName>
                                        </p:attrNameLst>
                                      </p:cBhvr>
                                      <p:tavLst>
                                        <p:tav tm="0">
                                          <p:val>
                                            <p:fltVal val="0"/>
                                          </p:val>
                                        </p:tav>
                                        <p:tav tm="100000">
                                          <p:val>
                                            <p:strVal val="#ppt_w"/>
                                          </p:val>
                                        </p:tav>
                                      </p:tavLst>
                                    </p:anim>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lide(fromBottom)">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四、安全管理服务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安全管理服务内容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sz="2000" b="1" dirty="0" smtClean="0">
                <a:solidFill>
                  <a:srgbClr val="009999"/>
                </a:solidFill>
                <a:latin typeface="微软雅黑" pitchFamily="34" charset="-122"/>
                <a:ea typeface="微软雅黑" pitchFamily="34" charset="-122"/>
              </a:rPr>
              <a:t>G4—</a:t>
            </a:r>
            <a:r>
              <a:rPr lang="zh-CN" altLang="en-US" b="1" dirty="0" smtClean="0">
                <a:latin typeface="微软雅黑" pitchFamily="34" charset="-122"/>
                <a:ea typeface="微软雅黑" pitchFamily="34" charset="-122"/>
              </a:rPr>
              <a:t>消防管理</a:t>
            </a:r>
            <a:endParaRPr lang="en-US" altLang="zh-CN" b="1" dirty="0">
              <a:latin typeface="微软雅黑" pitchFamily="34" charset="-122"/>
              <a:ea typeface="微软雅黑" pitchFamily="34" charset="-122"/>
            </a:endParaRPr>
          </a:p>
        </p:txBody>
      </p:sp>
      <p:sp>
        <p:nvSpPr>
          <p:cNvPr id="15" name="TextBox 14"/>
          <p:cNvSpPr txBox="1"/>
          <p:nvPr/>
        </p:nvSpPr>
        <p:spPr>
          <a:xfrm>
            <a:off x="1327247" y="3004934"/>
            <a:ext cx="7049402" cy="3234219"/>
          </a:xfrm>
          <a:prstGeom prst="rect">
            <a:avLst/>
          </a:prstGeom>
          <a:noFill/>
          <a:ln>
            <a:solidFill>
              <a:srgbClr val="009999"/>
            </a:solidFill>
          </a:ln>
        </p:spPr>
        <p:txBody>
          <a:bodyPr wrap="square">
            <a:spAutoFit/>
          </a:bodyPr>
          <a:lstStyle/>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灭火器</a:t>
            </a:r>
            <a:r>
              <a:rPr lang="zh-CN" altLang="en-US" dirty="0" smtClean="0">
                <a:latin typeface="微软雅黑" pitchFamily="34" charset="-122"/>
                <a:ea typeface="微软雅黑" pitchFamily="34" charset="-122"/>
              </a:rPr>
              <a:t>：重点部位（门岗、监控室、办公室、泵房）配置灭火器</a:t>
            </a:r>
            <a:r>
              <a:rPr lang="en-US" altLang="zh-CN" dirty="0" smtClean="0">
                <a:latin typeface="微软雅黑" pitchFamily="34" charset="-122"/>
                <a:ea typeface="微软雅黑" pitchFamily="34" charset="-122"/>
              </a:rPr>
              <a:t>;</a:t>
            </a:r>
          </a:p>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消火栓：</a:t>
            </a:r>
            <a:r>
              <a:rPr lang="zh-CN" altLang="en-US" dirty="0" smtClean="0">
                <a:latin typeface="微软雅黑" pitchFamily="34" charset="-122"/>
                <a:ea typeface="微软雅黑" pitchFamily="34" charset="-122"/>
              </a:rPr>
              <a:t>定期对消防器材进行维护、点检，划分责任区域，责任到人。位置清晰</a:t>
            </a:r>
            <a:r>
              <a:rPr lang="en-US" altLang="zh-CN" dirty="0" smtClean="0">
                <a:latin typeface="微软雅黑" pitchFamily="34" charset="-122"/>
                <a:ea typeface="微软雅黑" pitchFamily="34" charset="-122"/>
              </a:rPr>
              <a:t>;</a:t>
            </a:r>
          </a:p>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其它消防设施设备：</a:t>
            </a:r>
            <a:r>
              <a:rPr lang="zh-CN" altLang="en-US" dirty="0" smtClean="0">
                <a:latin typeface="微软雅黑" pitchFamily="34" charset="-122"/>
                <a:ea typeface="微软雅黑" pitchFamily="34" charset="-122"/>
              </a:rPr>
              <a:t>安排专职消防员对设施设备定期维保</a:t>
            </a:r>
            <a:r>
              <a:rPr lang="en-US" altLang="zh-CN" dirty="0" smtClean="0">
                <a:latin typeface="微软雅黑" pitchFamily="34" charset="-122"/>
                <a:ea typeface="微软雅黑" pitchFamily="34" charset="-122"/>
              </a:rPr>
              <a:t>;</a:t>
            </a:r>
          </a:p>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培训：</a:t>
            </a:r>
            <a:r>
              <a:rPr lang="zh-CN" altLang="en-US" dirty="0" smtClean="0">
                <a:latin typeface="微软雅黑" pitchFamily="34" charset="-122"/>
                <a:ea typeface="微软雅黑" pitchFamily="34" charset="-122"/>
              </a:rPr>
              <a:t>组织全员进行消防培训，组织全员</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含业主）每年不低于</a:t>
            </a:r>
            <a:r>
              <a:rPr lang="en-US" altLang="zh-CN" dirty="0" smtClean="0">
                <a:latin typeface="微软雅黑" pitchFamily="34" charset="-122"/>
                <a:ea typeface="微软雅黑" pitchFamily="34" charset="-122"/>
              </a:rPr>
              <a:t>2</a:t>
            </a:r>
            <a:r>
              <a:rPr lang="zh-CN" altLang="en-US" dirty="0" smtClean="0">
                <a:latin typeface="微软雅黑" pitchFamily="34" charset="-122"/>
                <a:ea typeface="微软雅黑" pitchFamily="34" charset="-122"/>
              </a:rPr>
              <a:t>次的消防演练;</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b="1" dirty="0" smtClean="0">
                <a:latin typeface="微软雅黑" pitchFamily="34" charset="-122"/>
                <a:ea typeface="微软雅黑" pitchFamily="34" charset="-122"/>
              </a:rPr>
              <a:t>日常宣传：</a:t>
            </a:r>
            <a:r>
              <a:rPr lang="zh-CN" altLang="en-US" dirty="0" smtClean="0">
                <a:latin typeface="微软雅黑" pitchFamily="34" charset="-122"/>
                <a:ea typeface="微软雅黑" pitchFamily="34" charset="-122"/>
              </a:rPr>
              <a:t>加强消防宣传，提高项目消防意识</a:t>
            </a:r>
            <a:r>
              <a:rPr lang="en-US" altLang="zh-CN" dirty="0" smtClean="0">
                <a:latin typeface="微软雅黑" pitchFamily="34" charset="-122"/>
                <a:ea typeface="微软雅黑" pitchFamily="34" charset="-122"/>
              </a:rPr>
              <a:t>.</a:t>
            </a:r>
            <a:endParaRPr lang="en-US" altLang="zh-CN"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四、安全管理服务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安全管理服务内容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sz="2000" b="1" dirty="0" smtClean="0">
                <a:solidFill>
                  <a:srgbClr val="009999"/>
                </a:solidFill>
                <a:latin typeface="微软雅黑" pitchFamily="34" charset="-122"/>
                <a:ea typeface="微软雅黑" pitchFamily="34" charset="-122"/>
              </a:rPr>
              <a:t>G5—</a:t>
            </a:r>
            <a:r>
              <a:rPr lang="zh-CN" altLang="en-US" b="1" dirty="0" smtClean="0">
                <a:latin typeface="微软雅黑" pitchFamily="34" charset="-122"/>
                <a:ea typeface="微软雅黑" pitchFamily="34" charset="-122"/>
              </a:rPr>
              <a:t>突发事件管理</a:t>
            </a:r>
            <a:endParaRPr lang="en-US" altLang="zh-CN" b="1" dirty="0">
              <a:latin typeface="微软雅黑" pitchFamily="34" charset="-122"/>
              <a:ea typeface="微软雅黑" pitchFamily="34" charset="-122"/>
            </a:endParaRPr>
          </a:p>
        </p:txBody>
      </p:sp>
      <p:sp>
        <p:nvSpPr>
          <p:cNvPr id="15" name="TextBox 14"/>
          <p:cNvSpPr txBox="1"/>
          <p:nvPr/>
        </p:nvSpPr>
        <p:spPr>
          <a:xfrm>
            <a:off x="1327247" y="3004934"/>
            <a:ext cx="7049402" cy="2336537"/>
          </a:xfrm>
          <a:prstGeom prst="rect">
            <a:avLst/>
          </a:prstGeom>
          <a:noFill/>
          <a:ln>
            <a:solidFill>
              <a:srgbClr val="009999"/>
            </a:solidFill>
          </a:ln>
        </p:spPr>
        <p:txBody>
          <a:bodyPr wrap="square">
            <a:spAutoFit/>
          </a:bodyPr>
          <a:lstStyle/>
          <a:p>
            <a:pPr marL="342900" indent="-342900">
              <a:lnSpc>
                <a:spcPts val="3500"/>
              </a:lnSpc>
              <a:buClr>
                <a:schemeClr val="accent4">
                  <a:lumMod val="75000"/>
                </a:schemeClr>
              </a:buClr>
              <a:buFont typeface="Arial" pitchFamily="34" charset="0"/>
              <a:buChar char="•"/>
              <a:defRPr/>
            </a:pPr>
            <a:r>
              <a:rPr lang="zh-CN" altLang="en-US" b="1" dirty="0" smtClean="0">
                <a:latin typeface="微软雅黑" pitchFamily="34" charset="-122"/>
                <a:ea typeface="微软雅黑" pitchFamily="34" charset="-122"/>
              </a:rPr>
              <a:t>制定应急预案：</a:t>
            </a:r>
            <a:r>
              <a:rPr lang="zh-CN" altLang="en-US" dirty="0" smtClean="0">
                <a:latin typeface="微软雅黑" pitchFamily="34" charset="-122"/>
                <a:ea typeface="微软雅黑" pitchFamily="34" charset="-122"/>
              </a:rPr>
              <a:t>建立应急预案及应急处理流程，制定盗窃、电梯困人、火警火灾突发事件应急预案并上墙可视化</a:t>
            </a:r>
            <a:r>
              <a:rPr lang="en-US" altLang="zh-CN" dirty="0" smtClean="0">
                <a:latin typeface="微软雅黑" pitchFamily="34" charset="-122"/>
                <a:ea typeface="微软雅黑" pitchFamily="34" charset="-122"/>
              </a:rPr>
              <a:t>;</a:t>
            </a:r>
          </a:p>
          <a:p>
            <a:pPr marL="342900" indent="-342900">
              <a:lnSpc>
                <a:spcPts val="3500"/>
              </a:lnSpc>
              <a:buClr>
                <a:schemeClr val="accent4">
                  <a:lumMod val="75000"/>
                </a:schemeClr>
              </a:buClr>
              <a:buFont typeface="Arial" pitchFamily="34" charset="0"/>
              <a:buChar char="•"/>
              <a:defRPr/>
            </a:pPr>
            <a:r>
              <a:rPr lang="zh-CN" altLang="en-US" b="1" dirty="0" smtClean="0">
                <a:latin typeface="微软雅黑" pitchFamily="34" charset="-122"/>
                <a:ea typeface="微软雅黑" pitchFamily="34" charset="-122"/>
              </a:rPr>
              <a:t>培训：</a:t>
            </a:r>
            <a:r>
              <a:rPr lang="zh-CN" altLang="en-US" dirty="0" smtClean="0">
                <a:latin typeface="微软雅黑" pitchFamily="34" charset="-122"/>
                <a:ea typeface="微软雅黑" pitchFamily="34" charset="-122"/>
              </a:rPr>
              <a:t>组织全员进行突发事件培训，并组织进行演练</a:t>
            </a:r>
            <a:r>
              <a:rPr lang="en-US" altLang="zh-CN" dirty="0" smtClean="0">
                <a:latin typeface="微软雅黑" pitchFamily="34" charset="-122"/>
                <a:ea typeface="微软雅黑" pitchFamily="34" charset="-122"/>
              </a:rPr>
              <a:t>;</a:t>
            </a:r>
          </a:p>
          <a:p>
            <a:pPr marL="342900" indent="-342900">
              <a:lnSpc>
                <a:spcPts val="3500"/>
              </a:lnSpc>
              <a:buClr>
                <a:schemeClr val="accent4">
                  <a:lumMod val="75000"/>
                </a:schemeClr>
              </a:buClr>
              <a:buFont typeface="Arial" pitchFamily="34" charset="0"/>
              <a:buChar char="•"/>
              <a:defRPr/>
            </a:pPr>
            <a:r>
              <a:rPr lang="zh-CN" altLang="en-US" b="1" dirty="0" smtClean="0">
                <a:latin typeface="微软雅黑" pitchFamily="34" charset="-122"/>
                <a:ea typeface="微软雅黑" pitchFamily="34" charset="-122"/>
              </a:rPr>
              <a:t>班长、主管的快速反应机制。</a:t>
            </a:r>
            <a:endParaRPr lang="en-US" altLang="zh-CN" b="1" dirty="0" smtClean="0">
              <a:latin typeface="微软雅黑" pitchFamily="34" charset="-122"/>
              <a:ea typeface="微软雅黑" pitchFamily="34" charset="-122"/>
            </a:endParaRPr>
          </a:p>
          <a:p>
            <a:pPr marL="342900" indent="-342900">
              <a:lnSpc>
                <a:spcPts val="3500"/>
              </a:lnSpc>
              <a:buClr>
                <a:schemeClr val="accent4">
                  <a:lumMod val="75000"/>
                </a:schemeClr>
              </a:buClr>
              <a:defRPr/>
            </a:pPr>
            <a:endParaRPr lang="en-US" altLang="zh-CN"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四、安全管理服务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707886"/>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安全管理服务要点                  </a:t>
            </a:r>
            <a:endParaRPr kumimoji="1" lang="en-US" altLang="zh-CN" sz="2000" b="1" dirty="0" smtClean="0">
              <a:latin typeface="微软雅黑" pitchFamily="34" charset="-122"/>
              <a:ea typeface="微软雅黑" pitchFamily="34" charset="-122"/>
            </a:endParaRPr>
          </a:p>
          <a:p>
            <a:pPr>
              <a:buBlip>
                <a:blip r:embed="rId3"/>
              </a:buBlip>
            </a:pPr>
            <a:endParaRPr kumimoji="1" lang="zh-CN" altLang="en-US" sz="2000" b="1" dirty="0">
              <a:latin typeface="微软雅黑" pitchFamily="34" charset="-122"/>
              <a:ea typeface="微软雅黑" pitchFamily="34" charset="-122"/>
            </a:endParaRPr>
          </a:p>
        </p:txBody>
      </p:sp>
      <p:sp>
        <p:nvSpPr>
          <p:cNvPr id="15" name="TextBox 14"/>
          <p:cNvSpPr txBox="1"/>
          <p:nvPr/>
        </p:nvSpPr>
        <p:spPr>
          <a:xfrm>
            <a:off x="1327247" y="2063644"/>
            <a:ext cx="7049402" cy="2336537"/>
          </a:xfrm>
          <a:prstGeom prst="rect">
            <a:avLst/>
          </a:prstGeom>
          <a:noFill/>
          <a:ln>
            <a:solidFill>
              <a:srgbClr val="009999"/>
            </a:solidFill>
          </a:ln>
        </p:spPr>
        <p:txBody>
          <a:bodyPr wrap="square">
            <a:spAutoFit/>
          </a:bodyPr>
          <a:lstStyle/>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班前点名班后点评</a:t>
            </a:r>
            <a:r>
              <a:rPr lang="en-US" altLang="zh-CN" dirty="0" smtClean="0">
                <a:latin typeface="微软雅黑" pitchFamily="34" charset="-122"/>
                <a:ea typeface="微软雅黑" pitchFamily="34" charset="-122"/>
              </a:rPr>
              <a:t>;</a:t>
            </a: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精品门岗</a:t>
            </a:r>
            <a:r>
              <a:rPr lang="en-US" altLang="zh-CN" dirty="0" smtClean="0">
                <a:latin typeface="微软雅黑" pitchFamily="34" charset="-122"/>
                <a:ea typeface="微软雅黑" pitchFamily="34" charset="-122"/>
              </a:rPr>
              <a:t>;</a:t>
            </a: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班长、主管的作用</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突发事件的处理人；</a:t>
            </a:r>
            <a:endParaRPr lang="en-US" altLang="zh-CN" dirty="0" smtClean="0">
              <a:latin typeface="微软雅黑" pitchFamily="34" charset="-122"/>
              <a:ea typeface="微软雅黑" pitchFamily="34" charset="-122"/>
            </a:endParaRP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紧急集合的权限；</a:t>
            </a:r>
            <a:endParaRPr lang="en-US" altLang="zh-CN" dirty="0" smtClean="0">
              <a:latin typeface="微软雅黑" pitchFamily="34" charset="-122"/>
              <a:ea typeface="微软雅黑" pitchFamily="34" charset="-122"/>
            </a:endParaRP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标准化的实施</a:t>
            </a:r>
            <a:r>
              <a:rPr lang="en-US" altLang="zh-CN" dirty="0" smtClean="0">
                <a:latin typeface="微软雅黑" pitchFamily="34" charset="-122"/>
                <a:ea typeface="微软雅黑" pitchFamily="34" charset="-122"/>
              </a:rPr>
              <a:t>.</a:t>
            </a: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四、安全管理服务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707886"/>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落实安全管理服务采取的措施                  </a:t>
            </a:r>
            <a:endParaRPr kumimoji="1" lang="en-US" altLang="zh-CN" sz="2000" b="1" dirty="0" smtClean="0">
              <a:latin typeface="微软雅黑" pitchFamily="34" charset="-122"/>
              <a:ea typeface="微软雅黑" pitchFamily="34" charset="-122"/>
            </a:endParaRPr>
          </a:p>
          <a:p>
            <a:pPr>
              <a:buBlip>
                <a:blip r:embed="rId3"/>
              </a:buBlip>
            </a:pPr>
            <a:endParaRPr kumimoji="1" lang="zh-CN" altLang="en-US" sz="2000" b="1" dirty="0">
              <a:latin typeface="微软雅黑" pitchFamily="34" charset="-122"/>
              <a:ea typeface="微软雅黑" pitchFamily="34" charset="-122"/>
            </a:endParaRPr>
          </a:p>
        </p:txBody>
      </p:sp>
      <p:sp>
        <p:nvSpPr>
          <p:cNvPr id="15" name="TextBox 14"/>
          <p:cNvSpPr txBox="1"/>
          <p:nvPr/>
        </p:nvSpPr>
        <p:spPr>
          <a:xfrm>
            <a:off x="1327247" y="2063644"/>
            <a:ext cx="7049402" cy="1438855"/>
          </a:xfrm>
          <a:prstGeom prst="rect">
            <a:avLst/>
          </a:prstGeom>
          <a:noFill/>
          <a:ln>
            <a:solidFill>
              <a:srgbClr val="009999"/>
            </a:solidFill>
          </a:ln>
        </p:spPr>
        <p:txBody>
          <a:bodyPr wrap="square">
            <a:spAutoFit/>
          </a:bodyPr>
          <a:lstStyle/>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主管班长巡查签到机制</a:t>
            </a:r>
            <a:r>
              <a:rPr lang="en-US" altLang="zh-CN" dirty="0" smtClean="0">
                <a:latin typeface="微软雅黑" pitchFamily="34" charset="-122"/>
                <a:ea typeface="微软雅黑" pitchFamily="34" charset="-122"/>
              </a:rPr>
              <a:t>;</a:t>
            </a: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夜间呼岗</a:t>
            </a:r>
            <a:r>
              <a:rPr lang="en-US" altLang="zh-CN" dirty="0" smtClean="0">
                <a:latin typeface="微软雅黑" pitchFamily="34" charset="-122"/>
                <a:ea typeface="微软雅黑" pitchFamily="34" charset="-122"/>
              </a:rPr>
              <a:t>;</a:t>
            </a: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交接岗仪式</a:t>
            </a:r>
            <a:r>
              <a:rPr lang="en-US" altLang="zh-CN" dirty="0" smtClean="0">
                <a:latin typeface="微软雅黑" pitchFamily="34" charset="-122"/>
                <a:ea typeface="微软雅黑" pitchFamily="34" charset="-122"/>
              </a:rPr>
              <a:t>.</a:t>
            </a: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五、环境管理服务</a:t>
            </a:r>
            <a:endParaRPr lang="zh-CN" altLang="en-US" sz="2800" b="1" dirty="0">
              <a:latin typeface="黑体" pitchFamily="2" charset="-122"/>
              <a:ea typeface="黑体" pitchFamily="2" charset="-122"/>
            </a:endParaRPr>
          </a:p>
        </p:txBody>
      </p:sp>
      <p:sp>
        <p:nvSpPr>
          <p:cNvPr id="5" name="AutoShape 11"/>
          <p:cNvSpPr>
            <a:spLocks noChangeArrowheads="1"/>
          </p:cNvSpPr>
          <p:nvPr/>
        </p:nvSpPr>
        <p:spPr bwMode="auto">
          <a:xfrm>
            <a:off x="1330327" y="2043860"/>
            <a:ext cx="3486521" cy="2138176"/>
          </a:xfrm>
          <a:prstGeom prst="roundRect">
            <a:avLst>
              <a:gd name="adj" fmla="val 4690"/>
            </a:avLst>
          </a:prstGeom>
          <a:noFill/>
          <a:ln w="19050">
            <a:solidFill>
              <a:srgbClr val="009999"/>
            </a:solidFill>
            <a:round/>
            <a:headEnd/>
            <a:tailEnd/>
          </a:ln>
        </p:spPr>
        <p:txBody>
          <a:bodyPr wrap="none" anchor="ctr"/>
          <a:lstStyle/>
          <a:p>
            <a:endParaRPr lang="zh-CN" altLang="en-US"/>
          </a:p>
        </p:txBody>
      </p:sp>
      <p:sp>
        <p:nvSpPr>
          <p:cNvPr id="7" name="TextBox 34"/>
          <p:cNvSpPr txBox="1">
            <a:spLocks noChangeArrowheads="1"/>
          </p:cNvSpPr>
          <p:nvPr/>
        </p:nvSpPr>
        <p:spPr bwMode="auto">
          <a:xfrm>
            <a:off x="1330326" y="2070848"/>
            <a:ext cx="3486522" cy="1887696"/>
          </a:xfrm>
          <a:prstGeom prst="rect">
            <a:avLst/>
          </a:prstGeom>
          <a:noFill/>
          <a:ln w="9525">
            <a:noFill/>
            <a:miter lim="800000"/>
            <a:headEnd/>
            <a:tailEnd/>
          </a:ln>
        </p:spPr>
        <p:txBody>
          <a:bodyPr wrap="square">
            <a:spAutoFit/>
          </a:bodyPr>
          <a:lstStyle/>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供方管理</a:t>
            </a:r>
            <a:r>
              <a:rPr lang="en-US" altLang="zh-CN" dirty="0" smtClean="0">
                <a:latin typeface="微软雅黑" pitchFamily="34" charset="-122"/>
                <a:ea typeface="微软雅黑" pitchFamily="34" charset="-122"/>
              </a:rPr>
              <a:t>;</a:t>
            </a: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现场环境服务品质监督管理</a:t>
            </a:r>
            <a:r>
              <a:rPr lang="en-US" altLang="zh-CN" dirty="0" smtClean="0">
                <a:latin typeface="微软雅黑" pitchFamily="34" charset="-122"/>
                <a:ea typeface="微软雅黑" pitchFamily="34" charset="-122"/>
              </a:rPr>
              <a:t>.</a:t>
            </a:r>
            <a:endParaRPr lang="en-US" altLang="zh-CN" sz="1200" dirty="0">
              <a:latin typeface="微软雅黑" pitchFamily="34" charset="-122"/>
              <a:ea typeface="微软雅黑" pitchFamily="34" charset="-122"/>
            </a:endParaRPr>
          </a:p>
          <a:p>
            <a:pPr marL="342900" indent="-342900">
              <a:lnSpc>
                <a:spcPts val="3500"/>
              </a:lnSpc>
              <a:buClr>
                <a:srgbClr val="3333CC"/>
              </a:buClr>
              <a:buFont typeface="+mj-lt"/>
              <a:buAutoNum type="arabicPeriod"/>
              <a:defRPr/>
            </a:pPr>
            <a:endParaRPr lang="en-US" altLang="zh-CN" sz="1200" b="1" dirty="0">
              <a:latin typeface="微软雅黑" pitchFamily="34" charset="-122"/>
              <a:ea typeface="微软雅黑" pitchFamily="34" charset="-122"/>
            </a:endParaRPr>
          </a:p>
          <a:p>
            <a:pPr marL="342900" indent="-342900">
              <a:lnSpc>
                <a:spcPts val="3500"/>
              </a:lnSpc>
              <a:buClr>
                <a:schemeClr val="accent3">
                  <a:lumMod val="50000"/>
                </a:schemeClr>
              </a:buClr>
              <a:defRPr/>
            </a:pPr>
            <a:endParaRPr lang="en-US" altLang="zh-CN" sz="1200" b="1" dirty="0">
              <a:latin typeface="微软雅黑" pitchFamily="34" charset="-122"/>
              <a:ea typeface="微软雅黑" pitchFamily="34"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黑体" pitchFamily="2" charset="-122"/>
                <a:ea typeface="黑体" pitchFamily="2" charset="-122"/>
              </a:rPr>
              <a:t> </a:t>
            </a:r>
            <a:r>
              <a:rPr kumimoji="1" lang="zh-CN" altLang="en-US" sz="2000" b="1" dirty="0" smtClean="0">
                <a:latin typeface="微软雅黑" pitchFamily="34" charset="-122"/>
                <a:ea typeface="微软雅黑" pitchFamily="34" charset="-122"/>
              </a:rPr>
              <a:t>环境管理服务内容</a:t>
            </a:r>
            <a:endParaRPr kumimoji="1" lang="zh-CN" altLang="en-US" sz="2000" b="1"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五、环境管理服务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环境管理服务内容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3059175" cy="455123"/>
          </a:xfrm>
          <a:prstGeom prst="rect">
            <a:avLst/>
          </a:prstGeom>
          <a:noFill/>
          <a:ln w="9525">
            <a:noFill/>
            <a:miter lim="800000"/>
            <a:headEnd/>
            <a:tailEnd/>
          </a:ln>
        </p:spPr>
        <p:txBody>
          <a:bodyPr anchor="ctr"/>
          <a:lstStyle/>
          <a:p>
            <a:pPr>
              <a:lnSpc>
                <a:spcPct val="200000"/>
              </a:lnSpc>
            </a:pPr>
            <a:r>
              <a:rPr lang="en-US" altLang="zh-CN" sz="2000" b="1" dirty="0">
                <a:solidFill>
                  <a:srgbClr val="009999"/>
                </a:solidFill>
                <a:latin typeface="微软雅黑" pitchFamily="34" charset="-122"/>
                <a:ea typeface="微软雅黑" pitchFamily="34" charset="-122"/>
              </a:rPr>
              <a:t>G1</a:t>
            </a:r>
            <a:r>
              <a:rPr lang="en-US" altLang="zh-CN" sz="2000" b="1" dirty="0" smtClean="0">
                <a:solidFill>
                  <a:srgbClr val="009999"/>
                </a:solidFill>
                <a:latin typeface="微软雅黑" pitchFamily="34" charset="-122"/>
                <a:ea typeface="微软雅黑" pitchFamily="34" charset="-122"/>
              </a:rPr>
              <a:t>—</a:t>
            </a:r>
            <a:r>
              <a:rPr lang="zh-CN" altLang="en-US" b="1" dirty="0">
                <a:latin typeface="微软雅黑" pitchFamily="34" charset="-122"/>
                <a:ea typeface="微软雅黑" pitchFamily="34" charset="-122"/>
              </a:rPr>
              <a:t>供方</a:t>
            </a:r>
            <a:r>
              <a:rPr lang="zh-CN" altLang="en-US" b="1" dirty="0" smtClean="0">
                <a:latin typeface="微软雅黑" pitchFamily="34" charset="-122"/>
                <a:ea typeface="微软雅黑" pitchFamily="34" charset="-122"/>
              </a:rPr>
              <a:t>管理</a:t>
            </a:r>
            <a:endParaRPr lang="en-US" altLang="zh-CN" b="1" dirty="0">
              <a:latin typeface="微软雅黑" pitchFamily="34" charset="-122"/>
              <a:ea typeface="微软雅黑" pitchFamily="34" charset="-122"/>
            </a:endParaRPr>
          </a:p>
        </p:txBody>
      </p:sp>
      <p:sp>
        <p:nvSpPr>
          <p:cNvPr id="15" name="TextBox 14"/>
          <p:cNvSpPr txBox="1"/>
          <p:nvPr/>
        </p:nvSpPr>
        <p:spPr>
          <a:xfrm>
            <a:off x="1327247" y="3004934"/>
            <a:ext cx="7265424" cy="1887696"/>
          </a:xfrm>
          <a:prstGeom prst="rect">
            <a:avLst/>
          </a:prstGeom>
          <a:noFill/>
          <a:ln>
            <a:solidFill>
              <a:srgbClr val="009999"/>
            </a:solidFill>
          </a:ln>
        </p:spPr>
        <p:txBody>
          <a:bodyPr wrap="square">
            <a:spAutoFit/>
          </a:bodyPr>
          <a:lstStyle/>
          <a:p>
            <a:pPr marL="288000" indent="-288000">
              <a:lnSpc>
                <a:spcPts val="3500"/>
              </a:lnSpc>
              <a:buClr>
                <a:srgbClr val="006600"/>
              </a:buClr>
              <a:buFont typeface="Arial" pitchFamily="34" charset="0"/>
              <a:buChar char="•"/>
              <a:defRPr/>
            </a:pPr>
            <a:r>
              <a:rPr lang="zh-CN" altLang="en-US" dirty="0" smtClean="0">
                <a:latin typeface="微软雅黑" pitchFamily="34" charset="-122"/>
                <a:ea typeface="微软雅黑" pitchFamily="34" charset="-122"/>
              </a:rPr>
              <a:t>岗位区域划分达成</a:t>
            </a:r>
            <a:r>
              <a:rPr lang="zh-CN" altLang="en-US" dirty="0">
                <a:latin typeface="微软雅黑" pitchFamily="34" charset="-122"/>
                <a:ea typeface="微软雅黑" pitchFamily="34" charset="-122"/>
              </a:rPr>
              <a:t>一致，岗位</a:t>
            </a:r>
            <a:r>
              <a:rPr lang="zh-CN" altLang="en-US" dirty="0" smtClean="0">
                <a:latin typeface="微软雅黑" pitchFamily="34" charset="-122"/>
                <a:ea typeface="微软雅黑" pitchFamily="34" charset="-122"/>
              </a:rPr>
              <a:t>服务标准达成一致，并落实书面确认；</a:t>
            </a:r>
            <a:endParaRPr lang="en-US" altLang="zh-CN" dirty="0" smtClean="0">
              <a:latin typeface="微软雅黑" pitchFamily="34" charset="-122"/>
              <a:ea typeface="微软雅黑" pitchFamily="34" charset="-122"/>
            </a:endParaRPr>
          </a:p>
          <a:p>
            <a:pPr marL="288000" indent="-288000">
              <a:lnSpc>
                <a:spcPts val="3500"/>
              </a:lnSpc>
              <a:buClr>
                <a:srgbClr val="006600"/>
              </a:buClr>
              <a:buFont typeface="Arial" pitchFamily="34" charset="0"/>
              <a:buChar char="•"/>
              <a:defRPr/>
            </a:pPr>
            <a:r>
              <a:rPr lang="zh-CN" altLang="en-US" dirty="0" smtClean="0">
                <a:latin typeface="微软雅黑" pitchFamily="34" charset="-122"/>
                <a:ea typeface="微软雅黑" pitchFamily="34" charset="-122"/>
              </a:rPr>
              <a:t>培训，人员识别确认，相关管理要求传达；</a:t>
            </a:r>
            <a:endParaRPr lang="en-US" altLang="zh-CN" dirty="0" smtClean="0">
              <a:latin typeface="微软雅黑" pitchFamily="34" charset="-122"/>
              <a:ea typeface="微软雅黑" pitchFamily="34" charset="-122"/>
            </a:endParaRPr>
          </a:p>
          <a:p>
            <a:pPr marL="342900" indent="-342900">
              <a:lnSpc>
                <a:spcPts val="3500"/>
              </a:lnSpc>
              <a:buClr>
                <a:schemeClr val="accent3">
                  <a:lumMod val="75000"/>
                </a:schemeClr>
              </a:buClr>
              <a:buFont typeface="Arial" pitchFamily="34" charset="0"/>
              <a:buChar char="•"/>
              <a:defRPr/>
            </a:pPr>
            <a:r>
              <a:rPr lang="zh-CN" altLang="en-US" dirty="0">
                <a:latin typeface="微软雅黑" pitchFamily="34" charset="-122"/>
                <a:ea typeface="微软雅黑" pitchFamily="34" charset="-122"/>
              </a:rPr>
              <a:t>工具配置的</a:t>
            </a:r>
            <a:r>
              <a:rPr lang="zh-CN" altLang="en-US" dirty="0" smtClean="0">
                <a:latin typeface="微软雅黑" pitchFamily="34" charset="-122"/>
                <a:ea typeface="微软雅黑" pitchFamily="34" charset="-122"/>
              </a:rPr>
              <a:t>核实</a:t>
            </a:r>
            <a:r>
              <a:rPr lang="en-US" altLang="zh-CN" dirty="0" smtClean="0">
                <a:latin typeface="微软雅黑" pitchFamily="34" charset="-122"/>
                <a:ea typeface="微软雅黑" pitchFamily="34" charset="-122"/>
              </a:rPr>
              <a:t>;</a:t>
            </a:r>
          </a:p>
          <a:p>
            <a:pPr marL="342900" indent="-342900">
              <a:lnSpc>
                <a:spcPts val="3500"/>
              </a:lnSpc>
              <a:buClr>
                <a:schemeClr val="accent3">
                  <a:lumMod val="75000"/>
                </a:schemeClr>
              </a:buClr>
              <a:buFont typeface="Arial" pitchFamily="34" charset="0"/>
              <a:buChar char="•"/>
              <a:defRPr/>
            </a:pPr>
            <a:r>
              <a:rPr lang="zh-CN" altLang="en-US" dirty="0">
                <a:latin typeface="微软雅黑" pitchFamily="34" charset="-122"/>
                <a:ea typeface="微软雅黑" pitchFamily="34" charset="-122"/>
              </a:rPr>
              <a:t>消</a:t>
            </a:r>
            <a:r>
              <a:rPr lang="zh-CN" altLang="en-US" dirty="0" smtClean="0">
                <a:latin typeface="微软雅黑" pitchFamily="34" charset="-122"/>
                <a:ea typeface="微软雅黑" pitchFamily="34" charset="-122"/>
              </a:rPr>
              <a:t>杀、绿化保养计划</a:t>
            </a:r>
            <a:r>
              <a:rPr lang="en-US" altLang="zh-CN" dirty="0" smtClean="0">
                <a:latin typeface="微软雅黑" pitchFamily="34" charset="-122"/>
                <a:ea typeface="微软雅黑" pitchFamily="34" charset="-122"/>
              </a:rPr>
              <a:t>.</a:t>
            </a:r>
            <a:endParaRPr lang="en-US" altLang="zh-CN"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五、环境管理服务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环境管理服务内容</a:t>
            </a:r>
            <a:endParaRPr kumimoji="1" lang="zh-CN" altLang="en-US" sz="2000" b="1" dirty="0">
              <a:latin typeface="微软雅黑" pitchFamily="34" charset="-122"/>
              <a:ea typeface="微软雅黑" pitchFamily="34" charset="-122"/>
            </a:endParaRPr>
          </a:p>
        </p:txBody>
      </p:sp>
      <p:sp>
        <p:nvSpPr>
          <p:cNvPr id="12" name="Rectangle 27"/>
          <p:cNvSpPr>
            <a:spLocks noChangeArrowheads="1"/>
          </p:cNvSpPr>
          <p:nvPr/>
        </p:nvSpPr>
        <p:spPr bwMode="gray">
          <a:xfrm>
            <a:off x="1360583" y="2539236"/>
            <a:ext cx="2011371" cy="337312"/>
          </a:xfrm>
          <a:prstGeom prst="rect">
            <a:avLst/>
          </a:prstGeom>
          <a:solidFill>
            <a:srgbClr val="009999"/>
          </a:solidFill>
          <a:ln>
            <a:solidFill>
              <a:srgbClr val="009999"/>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a:defRPr/>
            </a:pPr>
            <a:r>
              <a:rPr lang="zh-CN" altLang="en-US" b="1" dirty="0">
                <a:solidFill>
                  <a:schemeClr val="bg1"/>
                </a:solidFill>
                <a:effectLst>
                  <a:outerShdw sx="1000" sy="1000" algn="tl">
                    <a:schemeClr val="bg1"/>
                  </a:outerShdw>
                </a:effectLst>
                <a:latin typeface="微软雅黑" pitchFamily="34" charset="-122"/>
                <a:ea typeface="微软雅黑" pitchFamily="34" charset="-122"/>
              </a:rPr>
              <a:t>管理重点及方法</a:t>
            </a:r>
            <a:endParaRPr lang="en-US" altLang="zh-CN" b="1" dirty="0">
              <a:solidFill>
                <a:schemeClr val="bg1"/>
              </a:solidFill>
              <a:effectLst>
                <a:outerShdw sx="1000" sy="1000" algn="tl">
                  <a:schemeClr val="bg1"/>
                </a:outerShdw>
              </a:effectLst>
              <a:latin typeface="微软雅黑" pitchFamily="34" charset="-122"/>
              <a:ea typeface="微软雅黑" pitchFamily="34" charset="-122"/>
            </a:endParaRPr>
          </a:p>
        </p:txBody>
      </p:sp>
      <p:sp>
        <p:nvSpPr>
          <p:cNvPr id="13" name="标题 1"/>
          <p:cNvSpPr txBox="1">
            <a:spLocks/>
          </p:cNvSpPr>
          <p:nvPr/>
        </p:nvSpPr>
        <p:spPr bwMode="auto">
          <a:xfrm>
            <a:off x="1217708" y="1927395"/>
            <a:ext cx="5474640" cy="455123"/>
          </a:xfrm>
          <a:prstGeom prst="rect">
            <a:avLst/>
          </a:prstGeom>
          <a:noFill/>
          <a:ln w="9525">
            <a:noFill/>
            <a:miter lim="800000"/>
            <a:headEnd/>
            <a:tailEnd/>
          </a:ln>
        </p:spPr>
        <p:txBody>
          <a:bodyPr anchor="ctr"/>
          <a:lstStyle/>
          <a:p>
            <a:pPr>
              <a:lnSpc>
                <a:spcPct val="200000"/>
              </a:lnSpc>
            </a:pPr>
            <a:r>
              <a:rPr lang="en-US" altLang="zh-CN" sz="2000" b="1" dirty="0" smtClean="0">
                <a:solidFill>
                  <a:srgbClr val="009999"/>
                </a:solidFill>
                <a:latin typeface="微软雅黑" pitchFamily="34" charset="-122"/>
                <a:ea typeface="微软雅黑" pitchFamily="34" charset="-122"/>
              </a:rPr>
              <a:t>G2—</a:t>
            </a:r>
            <a:r>
              <a:rPr lang="zh-CN" altLang="en-US" b="1" dirty="0">
                <a:latin typeface="微软雅黑" pitchFamily="34" charset="-122"/>
                <a:ea typeface="微软雅黑" pitchFamily="34" charset="-122"/>
              </a:rPr>
              <a:t>服务品质</a:t>
            </a:r>
            <a:r>
              <a:rPr lang="zh-CN" altLang="en-US" b="1" dirty="0" smtClean="0">
                <a:latin typeface="微软雅黑" pitchFamily="34" charset="-122"/>
                <a:ea typeface="微软雅黑" pitchFamily="34" charset="-122"/>
              </a:rPr>
              <a:t>监控</a:t>
            </a:r>
            <a:endParaRPr lang="en-US" altLang="zh-CN" b="1" dirty="0">
              <a:latin typeface="微软雅黑" pitchFamily="34" charset="-122"/>
              <a:ea typeface="微软雅黑" pitchFamily="34" charset="-122"/>
            </a:endParaRPr>
          </a:p>
        </p:txBody>
      </p:sp>
      <p:sp>
        <p:nvSpPr>
          <p:cNvPr id="15" name="TextBox 14"/>
          <p:cNvSpPr txBox="1"/>
          <p:nvPr/>
        </p:nvSpPr>
        <p:spPr>
          <a:xfrm>
            <a:off x="1327247" y="3004934"/>
            <a:ext cx="7049402" cy="1887696"/>
          </a:xfrm>
          <a:prstGeom prst="rect">
            <a:avLst/>
          </a:prstGeom>
          <a:noFill/>
          <a:ln>
            <a:solidFill>
              <a:srgbClr val="009999"/>
            </a:solidFill>
          </a:ln>
        </p:spPr>
        <p:txBody>
          <a:bodyPr wrap="square">
            <a:spAutoFit/>
          </a:bodyPr>
          <a:lstStyle/>
          <a:p>
            <a:pPr marL="288000" indent="-288000">
              <a:lnSpc>
                <a:spcPts val="3500"/>
              </a:lnSpc>
              <a:buClr>
                <a:srgbClr val="006600"/>
              </a:buClr>
              <a:buFont typeface="Arial" pitchFamily="34" charset="0"/>
              <a:buChar char="•"/>
              <a:defRPr/>
            </a:pPr>
            <a:r>
              <a:rPr lang="zh-CN" altLang="en-US" dirty="0" smtClean="0">
                <a:latin typeface="微软雅黑" pitchFamily="34" charset="-122"/>
                <a:ea typeface="微软雅黑" pitchFamily="34" charset="-122"/>
              </a:rPr>
              <a:t>对日常工作通过现场询问、每天巡检、不定期抽查的形式进行监控</a:t>
            </a:r>
            <a:r>
              <a:rPr lang="en-US" altLang="zh-CN" dirty="0" smtClean="0">
                <a:latin typeface="微软雅黑" pitchFamily="34" charset="-122"/>
                <a:ea typeface="微软雅黑" pitchFamily="34" charset="-122"/>
              </a:rPr>
              <a:t>;</a:t>
            </a:r>
          </a:p>
          <a:p>
            <a:pPr marL="288000" indent="-288000">
              <a:lnSpc>
                <a:spcPts val="3500"/>
              </a:lnSpc>
              <a:buClr>
                <a:srgbClr val="006600"/>
              </a:buClr>
              <a:buFont typeface="Arial" pitchFamily="34" charset="0"/>
              <a:buChar char="•"/>
              <a:defRPr/>
            </a:pPr>
            <a:r>
              <a:rPr lang="zh-CN" altLang="en-US" dirty="0" smtClean="0">
                <a:latin typeface="微软雅黑" pitchFamily="34" charset="-122"/>
                <a:ea typeface="微软雅黑" pitchFamily="34" charset="-122"/>
              </a:rPr>
              <a:t>保洁员个人实操考核（工具、方式、频次）。</a:t>
            </a:r>
            <a:endParaRPr lang="en-US" altLang="zh-CN" dirty="0" smtClean="0">
              <a:latin typeface="微软雅黑" pitchFamily="34" charset="-122"/>
              <a:ea typeface="微软雅黑" pitchFamily="34" charset="-122"/>
            </a:endParaRPr>
          </a:p>
          <a:p>
            <a:pPr marL="288000" indent="-288000">
              <a:lnSpc>
                <a:spcPts val="3500"/>
              </a:lnSpc>
              <a:buClr>
                <a:srgbClr val="006600"/>
              </a:buClr>
              <a:buFont typeface="Arial" pitchFamily="34" charset="0"/>
              <a:buChar char="•"/>
              <a:defRPr/>
            </a:pPr>
            <a:endParaRPr lang="en-US" altLang="zh-CN" dirty="0">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五、环境管理服务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707886"/>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环境管理服务要点</a:t>
            </a:r>
            <a:endParaRPr kumimoji="1" lang="en-US" altLang="zh-CN" sz="2000" b="1" dirty="0" smtClean="0">
              <a:latin typeface="微软雅黑" pitchFamily="34" charset="-122"/>
              <a:ea typeface="微软雅黑" pitchFamily="34" charset="-122"/>
            </a:endParaRPr>
          </a:p>
          <a:p>
            <a:pPr>
              <a:buBlip>
                <a:blip r:embed="rId3"/>
              </a:buBlip>
            </a:pPr>
            <a:endParaRPr kumimoji="1" lang="zh-CN" altLang="en-US" sz="2000" b="1" dirty="0">
              <a:latin typeface="微软雅黑" pitchFamily="34" charset="-122"/>
              <a:ea typeface="微软雅黑" pitchFamily="34" charset="-122"/>
            </a:endParaRPr>
          </a:p>
        </p:txBody>
      </p:sp>
      <p:sp>
        <p:nvSpPr>
          <p:cNvPr id="15" name="TextBox 14"/>
          <p:cNvSpPr txBox="1"/>
          <p:nvPr/>
        </p:nvSpPr>
        <p:spPr>
          <a:xfrm>
            <a:off x="1327247" y="2063644"/>
            <a:ext cx="7049402" cy="1438855"/>
          </a:xfrm>
          <a:prstGeom prst="rect">
            <a:avLst/>
          </a:prstGeom>
          <a:noFill/>
          <a:ln>
            <a:solidFill>
              <a:srgbClr val="009999"/>
            </a:solidFill>
          </a:ln>
        </p:spPr>
        <p:txBody>
          <a:bodyPr wrap="square">
            <a:spAutoFit/>
          </a:bodyPr>
          <a:lstStyle/>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见面微笑、主动打招呼</a:t>
            </a:r>
            <a:r>
              <a:rPr lang="en-US" altLang="zh-CN" dirty="0" smtClean="0">
                <a:latin typeface="微软雅黑" pitchFamily="34" charset="-122"/>
                <a:ea typeface="微软雅黑" pitchFamily="34" charset="-122"/>
              </a:rPr>
              <a:t>;</a:t>
            </a: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定岗定时定位</a:t>
            </a:r>
            <a:r>
              <a:rPr lang="en-US" altLang="zh-CN" dirty="0" smtClean="0">
                <a:latin typeface="微软雅黑" pitchFamily="34" charset="-122"/>
                <a:ea typeface="微软雅黑" pitchFamily="34" charset="-122"/>
              </a:rPr>
              <a:t>;</a:t>
            </a: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督查巡查记录</a:t>
            </a:r>
            <a:r>
              <a:rPr lang="en-US" altLang="zh-CN" dirty="0" smtClean="0">
                <a:latin typeface="微软雅黑" pitchFamily="34" charset="-122"/>
                <a:ea typeface="微软雅黑" pitchFamily="34" charset="-122"/>
              </a:rPr>
              <a:t>.</a:t>
            </a: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五、环境管理服务</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707886"/>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落实环境管理服务采取的措施                  </a:t>
            </a:r>
            <a:endParaRPr kumimoji="1" lang="en-US" altLang="zh-CN" sz="2000" b="1" dirty="0" smtClean="0">
              <a:latin typeface="微软雅黑" pitchFamily="34" charset="-122"/>
              <a:ea typeface="微软雅黑" pitchFamily="34" charset="-122"/>
            </a:endParaRPr>
          </a:p>
          <a:p>
            <a:pPr>
              <a:buBlip>
                <a:blip r:embed="rId3"/>
              </a:buBlip>
            </a:pPr>
            <a:endParaRPr kumimoji="1" lang="zh-CN" altLang="en-US" sz="2000" b="1" dirty="0">
              <a:latin typeface="微软雅黑" pitchFamily="34" charset="-122"/>
              <a:ea typeface="微软雅黑" pitchFamily="34" charset="-122"/>
            </a:endParaRPr>
          </a:p>
        </p:txBody>
      </p:sp>
      <p:sp>
        <p:nvSpPr>
          <p:cNvPr id="15" name="TextBox 14"/>
          <p:cNvSpPr txBox="1"/>
          <p:nvPr/>
        </p:nvSpPr>
        <p:spPr>
          <a:xfrm>
            <a:off x="1327247" y="2063644"/>
            <a:ext cx="7049402" cy="1438855"/>
          </a:xfrm>
          <a:prstGeom prst="rect">
            <a:avLst/>
          </a:prstGeom>
          <a:noFill/>
          <a:ln>
            <a:solidFill>
              <a:srgbClr val="009999"/>
            </a:solidFill>
          </a:ln>
        </p:spPr>
        <p:txBody>
          <a:bodyPr wrap="square">
            <a:spAutoFit/>
          </a:bodyPr>
          <a:lstStyle/>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排队入场</a:t>
            </a:r>
            <a:r>
              <a:rPr lang="en-US" altLang="zh-CN" dirty="0" smtClean="0">
                <a:latin typeface="微软雅黑" pitchFamily="34" charset="-122"/>
                <a:ea typeface="微软雅黑" pitchFamily="34" charset="-122"/>
              </a:rPr>
              <a:t>;</a:t>
            </a: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三人成队，二人成排</a:t>
            </a:r>
            <a:r>
              <a:rPr lang="en-US" altLang="zh-CN" dirty="0" smtClean="0">
                <a:latin typeface="微软雅黑" pitchFamily="34" charset="-122"/>
                <a:ea typeface="微软雅黑" pitchFamily="34" charset="-122"/>
              </a:rPr>
              <a:t>;</a:t>
            </a:r>
          </a:p>
          <a:p>
            <a:pPr marL="342900" indent="-342900">
              <a:lnSpc>
                <a:spcPts val="3500"/>
              </a:lnSpc>
              <a:buClr>
                <a:schemeClr val="accent1"/>
              </a:buClr>
              <a:buFont typeface="Arial" pitchFamily="34" charset="0"/>
              <a:buChar char="•"/>
              <a:defRPr/>
            </a:pPr>
            <a:r>
              <a:rPr lang="zh-CN" altLang="en-US" dirty="0" smtClean="0">
                <a:latin typeface="微软雅黑" pitchFamily="34" charset="-122"/>
                <a:ea typeface="微软雅黑" pitchFamily="34" charset="-122"/>
              </a:rPr>
              <a:t>保洁现场主管的作用发挥</a:t>
            </a:r>
            <a:r>
              <a:rPr lang="en-US" altLang="zh-CN" dirty="0" smtClean="0">
                <a:latin typeface="微软雅黑" pitchFamily="34" charset="-122"/>
                <a:ea typeface="微软雅黑" pitchFamily="34" charset="-122"/>
              </a:rPr>
              <a:t>.</a:t>
            </a: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a:latin typeface="黑体" pitchFamily="2" charset="-122"/>
                <a:ea typeface="黑体" pitchFamily="2" charset="-122"/>
              </a:rPr>
              <a:t> </a:t>
            </a:r>
            <a:r>
              <a:rPr lang="zh-CN" altLang="en-US" sz="2800" b="1" dirty="0" smtClean="0">
                <a:latin typeface="黑体" pitchFamily="2" charset="-122"/>
                <a:ea typeface="黑体" pitchFamily="2" charset="-122"/>
              </a:rPr>
              <a:t>  小结</a:t>
            </a:r>
            <a:endParaRPr lang="zh-CN" altLang="en-US" sz="2800" b="1" dirty="0">
              <a:latin typeface="黑体" pitchFamily="2" charset="-122"/>
              <a:ea typeface="黑体" pitchFamily="2" charset="-122"/>
            </a:endParaRPr>
          </a:p>
        </p:txBody>
      </p:sp>
      <p:sp>
        <p:nvSpPr>
          <p:cNvPr id="8" name="矩形 7"/>
          <p:cNvSpPr/>
          <p:nvPr/>
        </p:nvSpPr>
        <p:spPr>
          <a:xfrm>
            <a:off x="1209303" y="1492624"/>
            <a:ext cx="7625414"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服务要点</a:t>
            </a:r>
            <a:endParaRPr kumimoji="1" lang="zh-CN" altLang="en-US" sz="2000" b="1" dirty="0">
              <a:latin typeface="微软雅黑" pitchFamily="34" charset="-122"/>
              <a:ea typeface="微软雅黑" pitchFamily="34" charset="-122"/>
            </a:endParaRPr>
          </a:p>
        </p:txBody>
      </p:sp>
      <p:sp>
        <p:nvSpPr>
          <p:cNvPr id="7" name="内容占位符 2"/>
          <p:cNvSpPr txBox="1">
            <a:spLocks/>
          </p:cNvSpPr>
          <p:nvPr/>
        </p:nvSpPr>
        <p:spPr>
          <a:xfrm>
            <a:off x="1074832" y="1959970"/>
            <a:ext cx="7611967" cy="4387042"/>
          </a:xfrm>
          <a:prstGeom prst="rect">
            <a:avLst/>
          </a:prstGeom>
        </p:spPr>
        <p:txBody>
          <a:bodyPr>
            <a:noAutofit/>
          </a:bodyPr>
          <a:lstStyle/>
          <a:p>
            <a:pPr marL="342900" marR="0" lvl="0" indent="-342900" algn="l" defTabSz="457200" rtl="0" eaLnBrk="1" fontAlgn="auto" latinLnBrk="0" hangingPunct="1">
              <a:lnSpc>
                <a:spcPct val="100000"/>
              </a:lnSpc>
              <a:spcBef>
                <a:spcPct val="20000"/>
              </a:spcBef>
              <a:spcAft>
                <a:spcPts val="0"/>
              </a:spcAft>
              <a:buClrTx/>
              <a:buSzTx/>
              <a:buFontTx/>
              <a:buNone/>
              <a:tabLst/>
              <a:defRPr/>
            </a:pPr>
            <a:r>
              <a:rPr kumimoji="0" lang="zh-CN" altLang="en-US" sz="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endParaRPr kumimoji="0" lang="en-US" altLang="zh-CN" sz="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a:lnSpc>
                <a:spcPct val="150000"/>
              </a:lnSpc>
              <a:buFontTx/>
              <a:buNone/>
              <a:defRPr/>
            </a:pPr>
            <a:r>
              <a:rPr lang="zh-CN" altLang="en-US" sz="2000" b="1" dirty="0" smtClean="0">
                <a:latin typeface="微软雅黑" pitchFamily="34" charset="-122"/>
                <a:ea typeface="微软雅黑" pitchFamily="34" charset="-122"/>
              </a:rPr>
              <a:t>       </a:t>
            </a:r>
            <a:r>
              <a:rPr lang="zh-CN" altLang="en-US" sz="2000" b="1" dirty="0" smtClean="0">
                <a:solidFill>
                  <a:srgbClr val="0070C0"/>
                </a:solidFill>
                <a:latin typeface="微软雅黑" pitchFamily="34" charset="-122"/>
                <a:ea typeface="微软雅黑" pitchFamily="34" charset="-122"/>
              </a:rPr>
              <a:t>我们常说魔鬼藏于细节中，对于服务则更是如此，关键点的服务表现会影响客户对整个工作的评价。有事一句话就体现了关注细节的</a:t>
            </a:r>
            <a:r>
              <a:rPr lang="zh-CN" altLang="en-US" sz="2000" b="1" dirty="0">
                <a:solidFill>
                  <a:srgbClr val="0070C0"/>
                </a:solidFill>
                <a:latin typeface="微软雅黑" pitchFamily="34" charset="-122"/>
                <a:ea typeface="微软雅黑" pitchFamily="34" charset="-122"/>
              </a:rPr>
              <a:t>本</a:t>
            </a:r>
            <a:r>
              <a:rPr lang="zh-CN" altLang="en-US" sz="2000" b="1" dirty="0" smtClean="0">
                <a:solidFill>
                  <a:srgbClr val="0070C0"/>
                </a:solidFill>
                <a:latin typeface="微软雅黑" pitchFamily="34" charset="-122"/>
                <a:ea typeface="微软雅黑" pitchFamily="34" charset="-122"/>
              </a:rPr>
              <a:t>性，以及良好的服务意识。</a:t>
            </a:r>
            <a:endParaRPr kumimoji="0" lang="zh-CN" altLang="en-US" sz="2000" b="1" i="0" u="none" strike="noStrike" kern="1200" cap="none" spc="0" normalizeH="0" baseline="0" noProof="0" dirty="0">
              <a:ln>
                <a:noFill/>
              </a:ln>
              <a:solidFill>
                <a:srgbClr val="0070C0"/>
              </a:solidFill>
              <a:effectLst/>
              <a:uLnTx/>
              <a:uFillTx/>
              <a:latin typeface="微软雅黑" pitchFamily="34" charset="-122"/>
              <a:ea typeface="微软雅黑" pitchFamily="34" charset="-122"/>
            </a:endParaRPr>
          </a:p>
        </p:txBody>
      </p:sp>
      <p:sp>
        <p:nvSpPr>
          <p:cNvPr id="2" name="矩形 1"/>
          <p:cNvSpPr/>
          <p:nvPr/>
        </p:nvSpPr>
        <p:spPr>
          <a:xfrm>
            <a:off x="1221028" y="3835439"/>
            <a:ext cx="7166071" cy="2351541"/>
          </a:xfrm>
          <a:prstGeom prst="rect">
            <a:avLst/>
          </a:prstGeom>
        </p:spPr>
        <p:txBody>
          <a:bodyPr wrap="square">
            <a:spAutoFit/>
          </a:bodyPr>
          <a:lstStyle/>
          <a:p>
            <a:pPr>
              <a:lnSpc>
                <a:spcPct val="150000"/>
              </a:lnSpc>
            </a:pPr>
            <a:r>
              <a:rPr lang="zh-CN" altLang="en-US" sz="2000" b="1" dirty="0">
                <a:solidFill>
                  <a:srgbClr val="0070C0"/>
                </a:solidFill>
                <a:latin typeface="微软雅黑" pitchFamily="34" charset="-122"/>
                <a:ea typeface="微软雅黑" pitchFamily="34" charset="-122"/>
              </a:rPr>
              <a:t> </a:t>
            </a:r>
            <a:r>
              <a:rPr lang="zh-CN" altLang="en-US" sz="2000" b="1" dirty="0" smtClean="0">
                <a:solidFill>
                  <a:srgbClr val="0070C0"/>
                </a:solidFill>
                <a:latin typeface="微软雅黑" pitchFamily="34" charset="-122"/>
                <a:ea typeface="微软雅黑" pitchFamily="34" charset="-122"/>
              </a:rPr>
              <a:t>    从客户体验与感受的角度，找到服务当中的细节</a:t>
            </a:r>
            <a:r>
              <a:rPr lang="zh-CN" altLang="en-US" sz="2000" b="1" dirty="0">
                <a:solidFill>
                  <a:srgbClr val="0070C0"/>
                </a:solidFill>
                <a:latin typeface="微软雅黑" pitchFamily="34" charset="-122"/>
                <a:ea typeface="微软雅黑" pitchFamily="34" charset="-122"/>
              </a:rPr>
              <a:t>并提炼出能有效传递给客户的方法是一个需要投入精力和智慧的过程，需要我们用心去观察并发现服务的不足，去思考并找到管理这些细节的办法，并最终将这些细节串联成一个让客户满意的体验。</a:t>
            </a:r>
            <a:endParaRPr lang="zh-CN" altLang="en-US" sz="2000" b="1" dirty="0">
              <a:solidFill>
                <a:srgbClr val="0070C0"/>
              </a:solidFill>
            </a:endParaRPr>
          </a:p>
        </p:txBody>
      </p:sp>
    </p:spTree>
    <p:extLst>
      <p:ext uri="{BB962C8B-B14F-4D97-AF65-F5344CB8AC3E}">
        <p14:creationId xmlns:p14="http://schemas.microsoft.com/office/powerpoint/2010/main" val="3229700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8"/>
          <p:cNvSpPr txBox="1">
            <a:spLocks noChangeArrowheads="1"/>
          </p:cNvSpPr>
          <p:nvPr/>
        </p:nvSpPr>
        <p:spPr bwMode="auto">
          <a:xfrm>
            <a:off x="2605362" y="2702860"/>
            <a:ext cx="6135224" cy="1089529"/>
          </a:xfrm>
          <a:prstGeom prst="rect">
            <a:avLst/>
          </a:prstGeom>
          <a:noFill/>
          <a:ln w="9525">
            <a:noFill/>
            <a:miter lim="800000"/>
            <a:headEnd/>
            <a:tailEnd/>
          </a:ln>
        </p:spPr>
        <p:txBody>
          <a:bodyPr wrap="square">
            <a:spAutoFit/>
          </a:bodyPr>
          <a:lstStyle/>
          <a:p>
            <a:pPr>
              <a:lnSpc>
                <a:spcPct val="120000"/>
              </a:lnSpc>
            </a:pPr>
            <a:r>
              <a:rPr lang="zh-CN" altLang="en-US" b="1" dirty="0" smtClean="0">
                <a:latin typeface="微软雅黑" pitchFamily="34" charset="-122"/>
                <a:ea typeface="微软雅黑" pitchFamily="34" charset="-122"/>
              </a:rPr>
              <a:t>客户对满意的判断是一种心理感受和体验</a:t>
            </a:r>
            <a:r>
              <a:rPr lang="zh-CN" altLang="en-US" dirty="0" smtClean="0">
                <a:latin typeface="微软雅黑" pitchFamily="34" charset="-122"/>
                <a:ea typeface="微软雅黑" pitchFamily="34" charset="-122"/>
              </a:rPr>
              <a:t>，没有客观明确的标准。要探讨这种心理感受，有必要引入赫茨伯格的双因素理论。 </a:t>
            </a:r>
          </a:p>
        </p:txBody>
      </p:sp>
      <p:sp>
        <p:nvSpPr>
          <p:cNvPr id="12" name="矩形 1"/>
          <p:cNvSpPr>
            <a:spLocks noChangeArrowheads="1"/>
          </p:cNvSpPr>
          <p:nvPr/>
        </p:nvSpPr>
        <p:spPr bwMode="auto">
          <a:xfrm>
            <a:off x="2595931" y="3838579"/>
            <a:ext cx="6184996" cy="2419124"/>
          </a:xfrm>
          <a:prstGeom prst="rect">
            <a:avLst/>
          </a:prstGeom>
          <a:noFill/>
          <a:ln w="9525">
            <a:noFill/>
            <a:miter lim="800000"/>
            <a:headEnd/>
            <a:tailEnd/>
          </a:ln>
        </p:spPr>
        <p:txBody>
          <a:bodyPr wrap="square">
            <a:spAutoFit/>
          </a:bodyPr>
          <a:lstStyle/>
          <a:p>
            <a:pPr>
              <a:lnSpc>
                <a:spcPct val="120000"/>
              </a:lnSpc>
            </a:pPr>
            <a:r>
              <a:rPr lang="zh-CN" altLang="en-US" dirty="0" smtClean="0">
                <a:latin typeface="微软雅黑" pitchFamily="34" charset="-122"/>
                <a:ea typeface="微软雅黑" pitchFamily="34" charset="-122"/>
              </a:rPr>
              <a:t>在物业服务中，也可以将影响客户满意度的服务分成两类：</a:t>
            </a:r>
          </a:p>
          <a:p>
            <a:pPr>
              <a:lnSpc>
                <a:spcPct val="120000"/>
              </a:lnSpc>
            </a:pPr>
            <a:r>
              <a:rPr lang="zh-CN" altLang="en-US" dirty="0" smtClean="0">
                <a:latin typeface="微软雅黑" pitchFamily="34" charset="-122"/>
                <a:ea typeface="微软雅黑" pitchFamily="34" charset="-122"/>
              </a:rPr>
              <a:t>一类是</a:t>
            </a:r>
            <a:r>
              <a:rPr lang="zh-CN" altLang="en-US" b="1" dirty="0" smtClean="0">
                <a:latin typeface="微软雅黑" pitchFamily="34" charset="-122"/>
                <a:ea typeface="微软雅黑" pitchFamily="34" charset="-122"/>
              </a:rPr>
              <a:t>承诺服务</a:t>
            </a:r>
            <a:r>
              <a:rPr lang="zh-CN" altLang="en-US" dirty="0" smtClean="0">
                <a:latin typeface="微软雅黑" pitchFamily="34" charset="-122"/>
                <a:ea typeface="微软雅黑" pitchFamily="34" charset="-122"/>
              </a:rPr>
              <a:t>，合同中提供的承诺，以及市场上约定俗成的服务标准。承诺服务作用类似</a:t>
            </a:r>
            <a:r>
              <a:rPr lang="zh-CN" altLang="en-US" b="1" dirty="0">
                <a:latin typeface="微软雅黑" pitchFamily="34" charset="-122"/>
                <a:ea typeface="微软雅黑" pitchFamily="34" charset="-122"/>
              </a:rPr>
              <a:t>惩罚</a:t>
            </a:r>
            <a:r>
              <a:rPr lang="zh-CN" altLang="en-US" b="1" dirty="0" smtClean="0">
                <a:latin typeface="微软雅黑" pitchFamily="34" charset="-122"/>
                <a:ea typeface="微软雅黑" pitchFamily="34" charset="-122"/>
              </a:rPr>
              <a:t>因素</a:t>
            </a:r>
            <a:r>
              <a:rPr lang="zh-CN" altLang="en-US" dirty="0" smtClean="0">
                <a:latin typeface="微软雅黑" pitchFamily="34" charset="-122"/>
                <a:ea typeface="微软雅黑" pitchFamily="34" charset="-122"/>
              </a:rPr>
              <a:t>；</a:t>
            </a:r>
            <a:endParaRPr lang="en-US" altLang="zh-CN" dirty="0" smtClean="0">
              <a:latin typeface="微软雅黑" pitchFamily="34" charset="-122"/>
              <a:ea typeface="微软雅黑" pitchFamily="34" charset="-122"/>
            </a:endParaRPr>
          </a:p>
          <a:p>
            <a:pPr>
              <a:lnSpc>
                <a:spcPct val="120000"/>
              </a:lnSpc>
            </a:pPr>
            <a:endParaRPr lang="en-US" altLang="zh-CN" dirty="0" smtClean="0">
              <a:latin typeface="微软雅黑" pitchFamily="34" charset="-122"/>
              <a:ea typeface="微软雅黑" pitchFamily="34" charset="-122"/>
            </a:endParaRPr>
          </a:p>
          <a:p>
            <a:pPr>
              <a:lnSpc>
                <a:spcPct val="120000"/>
              </a:lnSpc>
            </a:pPr>
            <a:r>
              <a:rPr lang="zh-CN" altLang="en-US" dirty="0" smtClean="0">
                <a:latin typeface="微软雅黑" pitchFamily="34" charset="-122"/>
                <a:ea typeface="微软雅黑" pitchFamily="34" charset="-122"/>
              </a:rPr>
              <a:t>另一类是</a:t>
            </a:r>
            <a:r>
              <a:rPr lang="zh-CN" altLang="en-US" b="1" dirty="0" smtClean="0">
                <a:latin typeface="微软雅黑" pitchFamily="34" charset="-122"/>
                <a:ea typeface="微软雅黑" pitchFamily="34" charset="-122"/>
              </a:rPr>
              <a:t>额外服务</a:t>
            </a:r>
            <a:r>
              <a:rPr lang="zh-CN" altLang="en-US" dirty="0" smtClean="0">
                <a:latin typeface="微软雅黑" pitchFamily="34" charset="-122"/>
                <a:ea typeface="微软雅黑" pitchFamily="34" charset="-122"/>
              </a:rPr>
              <a:t>，没有承诺过这些服务，它们也不属于约定俗成的市场规范。额外服务作用类似</a:t>
            </a:r>
            <a:r>
              <a:rPr lang="zh-CN" altLang="en-US" b="1" dirty="0">
                <a:latin typeface="微软雅黑" pitchFamily="34" charset="-122"/>
                <a:ea typeface="微软雅黑" pitchFamily="34" charset="-122"/>
              </a:rPr>
              <a:t>奖</a:t>
            </a:r>
            <a:r>
              <a:rPr lang="zh-CN" altLang="en-US" b="1" dirty="0" smtClean="0">
                <a:latin typeface="微软雅黑" pitchFamily="34" charset="-122"/>
                <a:ea typeface="微软雅黑" pitchFamily="34" charset="-122"/>
              </a:rPr>
              <a:t>励因素</a:t>
            </a:r>
            <a:r>
              <a:rPr lang="zh-CN" altLang="en-US" dirty="0" smtClean="0">
                <a:latin typeface="微软雅黑" pitchFamily="34" charset="-122"/>
                <a:ea typeface="微软雅黑" pitchFamily="34" charset="-122"/>
              </a:rPr>
              <a:t>。</a:t>
            </a:r>
          </a:p>
          <a:p>
            <a:pPr>
              <a:lnSpc>
                <a:spcPct val="120000"/>
              </a:lnSpc>
            </a:pPr>
            <a:endParaRPr lang="zh-CN" altLang="en-US" dirty="0" smtClean="0">
              <a:latin typeface="微软雅黑" pitchFamily="34" charset="-122"/>
              <a:ea typeface="微软雅黑" pitchFamily="34" charset="-122"/>
            </a:endParaRPr>
          </a:p>
        </p:txBody>
      </p:sp>
      <p:sp>
        <p:nvSpPr>
          <p:cNvPr id="13" name="圆角矩形 12"/>
          <p:cNvSpPr/>
          <p:nvPr/>
        </p:nvSpPr>
        <p:spPr>
          <a:xfrm>
            <a:off x="3160902" y="1887398"/>
            <a:ext cx="2771027" cy="655263"/>
          </a:xfrm>
          <a:prstGeom prst="roundRect">
            <a:avLst>
              <a:gd name="adj" fmla="val 250"/>
            </a:avLst>
          </a:prstGeom>
          <a:solidFill>
            <a:srgbClr val="0099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b="1" dirty="0" smtClean="0">
                <a:solidFill>
                  <a:schemeClr val="bg1"/>
                </a:solidFill>
                <a:latin typeface="微软雅黑" pitchFamily="34" charset="-122"/>
                <a:ea typeface="微软雅黑" pitchFamily="34" charset="-122"/>
              </a:rPr>
              <a:t>破解客户的满意公式</a:t>
            </a:r>
            <a:endParaRPr lang="zh-CN" altLang="en-US" b="1" dirty="0">
              <a:solidFill>
                <a:schemeClr val="bg1"/>
              </a:solidFill>
              <a:latin typeface="微软雅黑" pitchFamily="34" charset="-122"/>
              <a:ea typeface="微软雅黑" pitchFamily="34" charset="-122"/>
            </a:endParaRPr>
          </a:p>
        </p:txBody>
      </p:sp>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一、物业服务总思路</a:t>
            </a:r>
            <a:endParaRPr lang="zh-CN" altLang="en-US" sz="2800" b="1" dirty="0">
              <a:latin typeface="黑体" pitchFamily="2" charset="-122"/>
              <a:ea typeface="黑体" pitchFamily="2" charset="-122"/>
            </a:endParaRPr>
          </a:p>
        </p:txBody>
      </p:sp>
      <p:sp>
        <p:nvSpPr>
          <p:cNvPr id="15" name="矩形 14"/>
          <p:cNvSpPr/>
          <p:nvPr/>
        </p:nvSpPr>
        <p:spPr>
          <a:xfrm>
            <a:off x="1276538" y="1355920"/>
            <a:ext cx="7620770"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物业服务总原则：追求物业服务的满意</a:t>
            </a:r>
            <a:endParaRPr kumimoji="1" lang="zh-CN" altLang="en-US" sz="2000" b="1" dirty="0">
              <a:latin typeface="微软雅黑" pitchFamily="34" charset="-122"/>
              <a:ea typeface="微软雅黑" pitchFamily="34" charset="-122"/>
            </a:endParaRPr>
          </a:p>
        </p:txBody>
      </p:sp>
      <p:sp>
        <p:nvSpPr>
          <p:cNvPr id="10" name="PubOvalCallout"/>
          <p:cNvSpPr>
            <a:spLocks noEditPoints="1" noChangeArrowheads="1"/>
          </p:cNvSpPr>
          <p:nvPr/>
        </p:nvSpPr>
        <p:spPr bwMode="auto">
          <a:xfrm>
            <a:off x="536949" y="3213379"/>
            <a:ext cx="1828800" cy="1210701"/>
          </a:xfrm>
          <a:custGeom>
            <a:avLst/>
            <a:gdLst>
              <a:gd name="T0" fmla="*/ 914400 w 21600"/>
              <a:gd name="T1" fmla="*/ 0 h 21600"/>
              <a:gd name="T2" fmla="*/ 0 w 21600"/>
              <a:gd name="T3" fmla="*/ 600445 h 21600"/>
              <a:gd name="T4" fmla="*/ 911521 w 21600"/>
              <a:gd name="T5" fmla="*/ 1600200 h 21600"/>
              <a:gd name="T6" fmla="*/ 914400 w 21600"/>
              <a:gd name="T7" fmla="*/ 1200891 h 21600"/>
              <a:gd name="T8" fmla="*/ 1828800 w 21600"/>
              <a:gd name="T9" fmla="*/ 600445 h 21600"/>
              <a:gd name="T10" fmla="*/ 17694720 60000 65536"/>
              <a:gd name="T11" fmla="*/ 11796480 60000 65536"/>
              <a:gd name="T12" fmla="*/ 5898240 60000 65536"/>
              <a:gd name="T13" fmla="*/ 5898240 60000 65536"/>
              <a:gd name="T14" fmla="*/ 0 60000 65536"/>
              <a:gd name="T15" fmla="*/ 3163 w 21600"/>
              <a:gd name="T16" fmla="*/ 2374 h 21600"/>
              <a:gd name="T17" fmla="*/ 18437 w 21600"/>
              <a:gd name="T18" fmla="*/ 13836 h 21600"/>
            </a:gdLst>
            <a:ahLst/>
            <a:cxnLst>
              <a:cxn ang="T10">
                <a:pos x="T0" y="T1"/>
              </a:cxn>
              <a:cxn ang="T11">
                <a:pos x="T2" y="T3"/>
              </a:cxn>
              <a:cxn ang="T12">
                <a:pos x="T4" y="T5"/>
              </a:cxn>
              <a:cxn ang="T13">
                <a:pos x="T6" y="T7"/>
              </a:cxn>
              <a:cxn ang="T14">
                <a:pos x="T8" y="T9"/>
              </a:cxn>
            </a:cxnLst>
            <a:rect l="T15" t="T16" r="T17" b="T18"/>
            <a:pathLst>
              <a:path w="21600" h="21600">
                <a:moveTo>
                  <a:pt x="10766" y="21600"/>
                </a:moveTo>
                <a:lnTo>
                  <a:pt x="9590" y="16158"/>
                </a:lnTo>
                <a:cubicBezTo>
                  <a:pt x="9991" y="16192"/>
                  <a:pt x="10395" y="16210"/>
                  <a:pt x="10800" y="16210"/>
                </a:cubicBezTo>
                <a:cubicBezTo>
                  <a:pt x="16764" y="16210"/>
                  <a:pt x="21600" y="12581"/>
                  <a:pt x="21600" y="8105"/>
                </a:cubicBezTo>
                <a:cubicBezTo>
                  <a:pt x="21600" y="3628"/>
                  <a:pt x="16764" y="0"/>
                  <a:pt x="10800" y="0"/>
                </a:cubicBezTo>
                <a:cubicBezTo>
                  <a:pt x="4835" y="0"/>
                  <a:pt x="0" y="3628"/>
                  <a:pt x="0" y="8105"/>
                </a:cubicBezTo>
                <a:cubicBezTo>
                  <a:pt x="-1" y="10568"/>
                  <a:pt x="1493" y="12898"/>
                  <a:pt x="4057" y="14436"/>
                </a:cubicBezTo>
                <a:lnTo>
                  <a:pt x="10766" y="21600"/>
                </a:lnTo>
                <a:close/>
              </a:path>
            </a:pathLst>
          </a:custGeom>
          <a:solidFill>
            <a:srgbClr val="0099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zh-CN" altLang="en-US" b="1" dirty="0">
                <a:solidFill>
                  <a:schemeClr val="bg1"/>
                </a:solidFill>
                <a:latin typeface="微软雅黑" pitchFamily="34" charset="-122"/>
                <a:ea typeface="微软雅黑" pitchFamily="34" charset="-122"/>
              </a:rPr>
              <a:t>承诺服务</a:t>
            </a:r>
          </a:p>
          <a:p>
            <a:r>
              <a:rPr lang="zh-CN" altLang="en-US" b="1" dirty="0" smtClean="0">
                <a:solidFill>
                  <a:schemeClr val="bg1"/>
                </a:solidFill>
                <a:latin typeface="微软雅黑" pitchFamily="34" charset="-122"/>
                <a:ea typeface="微软雅黑" pitchFamily="34" charset="-122"/>
              </a:rPr>
              <a:t>惩罚因素</a:t>
            </a:r>
            <a:endParaRPr lang="zh-CN" altLang="en-US" b="1" dirty="0">
              <a:solidFill>
                <a:schemeClr val="bg1"/>
              </a:solidFill>
              <a:latin typeface="微软雅黑" pitchFamily="34" charset="-122"/>
              <a:ea typeface="微软雅黑" pitchFamily="34" charset="-122"/>
            </a:endParaRPr>
          </a:p>
          <a:p>
            <a:endParaRPr lang="en-US" altLang="zh-CN" b="1" dirty="0">
              <a:solidFill>
                <a:schemeClr val="bg1"/>
              </a:solidFill>
              <a:ea typeface="幼圆" pitchFamily="49" charset="-122"/>
            </a:endParaRPr>
          </a:p>
        </p:txBody>
      </p:sp>
      <p:sp>
        <p:nvSpPr>
          <p:cNvPr id="16" name="PubOvalCallout"/>
          <p:cNvSpPr>
            <a:spLocks noEditPoints="1" noChangeArrowheads="1"/>
          </p:cNvSpPr>
          <p:nvPr/>
        </p:nvSpPr>
        <p:spPr bwMode="auto">
          <a:xfrm>
            <a:off x="543858" y="4613649"/>
            <a:ext cx="1828800" cy="1210701"/>
          </a:xfrm>
          <a:custGeom>
            <a:avLst/>
            <a:gdLst>
              <a:gd name="T0" fmla="*/ 914400 w 21600"/>
              <a:gd name="T1" fmla="*/ 0 h 21600"/>
              <a:gd name="T2" fmla="*/ 0 w 21600"/>
              <a:gd name="T3" fmla="*/ 600445 h 21600"/>
              <a:gd name="T4" fmla="*/ 911521 w 21600"/>
              <a:gd name="T5" fmla="*/ 1600200 h 21600"/>
              <a:gd name="T6" fmla="*/ 914400 w 21600"/>
              <a:gd name="T7" fmla="*/ 1200891 h 21600"/>
              <a:gd name="T8" fmla="*/ 1828800 w 21600"/>
              <a:gd name="T9" fmla="*/ 600445 h 21600"/>
              <a:gd name="T10" fmla="*/ 17694720 60000 65536"/>
              <a:gd name="T11" fmla="*/ 11796480 60000 65536"/>
              <a:gd name="T12" fmla="*/ 5898240 60000 65536"/>
              <a:gd name="T13" fmla="*/ 5898240 60000 65536"/>
              <a:gd name="T14" fmla="*/ 0 60000 65536"/>
              <a:gd name="T15" fmla="*/ 3163 w 21600"/>
              <a:gd name="T16" fmla="*/ 2374 h 21600"/>
              <a:gd name="T17" fmla="*/ 18437 w 21600"/>
              <a:gd name="T18" fmla="*/ 13836 h 21600"/>
            </a:gdLst>
            <a:ahLst/>
            <a:cxnLst>
              <a:cxn ang="T10">
                <a:pos x="T0" y="T1"/>
              </a:cxn>
              <a:cxn ang="T11">
                <a:pos x="T2" y="T3"/>
              </a:cxn>
              <a:cxn ang="T12">
                <a:pos x="T4" y="T5"/>
              </a:cxn>
              <a:cxn ang="T13">
                <a:pos x="T6" y="T7"/>
              </a:cxn>
              <a:cxn ang="T14">
                <a:pos x="T8" y="T9"/>
              </a:cxn>
            </a:cxnLst>
            <a:rect l="T15" t="T16" r="T17" b="T18"/>
            <a:pathLst>
              <a:path w="21600" h="21600">
                <a:moveTo>
                  <a:pt x="10766" y="21600"/>
                </a:moveTo>
                <a:lnTo>
                  <a:pt x="9590" y="16158"/>
                </a:lnTo>
                <a:cubicBezTo>
                  <a:pt x="9991" y="16192"/>
                  <a:pt x="10395" y="16210"/>
                  <a:pt x="10800" y="16210"/>
                </a:cubicBezTo>
                <a:cubicBezTo>
                  <a:pt x="16764" y="16210"/>
                  <a:pt x="21600" y="12581"/>
                  <a:pt x="21600" y="8105"/>
                </a:cubicBezTo>
                <a:cubicBezTo>
                  <a:pt x="21600" y="3628"/>
                  <a:pt x="16764" y="0"/>
                  <a:pt x="10800" y="0"/>
                </a:cubicBezTo>
                <a:cubicBezTo>
                  <a:pt x="4835" y="0"/>
                  <a:pt x="0" y="3628"/>
                  <a:pt x="0" y="8105"/>
                </a:cubicBezTo>
                <a:cubicBezTo>
                  <a:pt x="-1" y="10568"/>
                  <a:pt x="1493" y="12898"/>
                  <a:pt x="4057" y="14436"/>
                </a:cubicBezTo>
                <a:lnTo>
                  <a:pt x="10766" y="21600"/>
                </a:lnTo>
                <a:close/>
              </a:path>
            </a:pathLst>
          </a:custGeom>
          <a:solidFill>
            <a:srgbClr val="0099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zh-CN" altLang="en-US" b="1" dirty="0">
                <a:solidFill>
                  <a:schemeClr val="bg1"/>
                </a:solidFill>
                <a:latin typeface="微软雅黑" pitchFamily="34" charset="-122"/>
                <a:ea typeface="微软雅黑" pitchFamily="34" charset="-122"/>
              </a:rPr>
              <a:t>额外服务</a:t>
            </a:r>
          </a:p>
          <a:p>
            <a:r>
              <a:rPr lang="zh-CN" altLang="en-US" b="1" dirty="0" smtClean="0">
                <a:solidFill>
                  <a:schemeClr val="bg1"/>
                </a:solidFill>
                <a:latin typeface="微软雅黑" pitchFamily="34" charset="-122"/>
                <a:ea typeface="微软雅黑" pitchFamily="34" charset="-122"/>
              </a:rPr>
              <a:t>奖励</a:t>
            </a:r>
            <a:r>
              <a:rPr lang="zh-CN" altLang="en-US" b="1" dirty="0">
                <a:solidFill>
                  <a:schemeClr val="bg1"/>
                </a:solidFill>
                <a:latin typeface="微软雅黑" pitchFamily="34" charset="-122"/>
                <a:ea typeface="微软雅黑" pitchFamily="34" charset="-122"/>
              </a:rPr>
              <a:t>因素</a:t>
            </a:r>
          </a:p>
          <a:p>
            <a:endParaRPr lang="en-US" altLang="zh-CN" b="1" dirty="0">
              <a:solidFill>
                <a:schemeClr val="bg1"/>
              </a:solidFill>
              <a:latin typeface="微软雅黑" pitchFamily="34" charset="-122"/>
              <a:ea typeface="微软雅黑" pitchFamily="34" charset="-122"/>
            </a:endParaRP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1"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slide(fromBottom)">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lide(fromBottom)">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slide(fromBottom)">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10"/>
                                        </p:tgtEl>
                                        <p:attrNameLst>
                                          <p:attrName>style.visibility</p:attrName>
                                        </p:attrNameLst>
                                      </p:cBhvr>
                                      <p:to>
                                        <p:strVal val="visible"/>
                                      </p:to>
                                    </p:set>
                                    <p:anim calcmode="discrete" valueType="clr">
                                      <p:cBhvr override="childStyle">
                                        <p:cTn id="22" dur="100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23" dur="1000"/>
                                        <p:tgtEl>
                                          <p:spTgt spid="10"/>
                                        </p:tgtEl>
                                        <p:attrNameLst>
                                          <p:attrName>fillcolor</p:attrName>
                                        </p:attrNameLst>
                                      </p:cBhvr>
                                      <p:tavLst>
                                        <p:tav tm="0">
                                          <p:val>
                                            <p:clrVal>
                                              <a:schemeClr val="accent2"/>
                                            </p:clrVal>
                                          </p:val>
                                        </p:tav>
                                        <p:tav tm="50000">
                                          <p:val>
                                            <p:clrVal>
                                              <a:schemeClr val="hlink"/>
                                            </p:clrVal>
                                          </p:val>
                                        </p:tav>
                                      </p:tavLst>
                                    </p:anim>
                                    <p:set>
                                      <p:cBhvr>
                                        <p:cTn id="24" dur="1000"/>
                                        <p:tgtEl>
                                          <p:spTgt spid="10"/>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16"/>
                                        </p:tgtEl>
                                        <p:attrNameLst>
                                          <p:attrName>style.visibility</p:attrName>
                                        </p:attrNameLst>
                                      </p:cBhvr>
                                      <p:to>
                                        <p:strVal val="visible"/>
                                      </p:to>
                                    </p:set>
                                    <p:anim calcmode="discrete" valueType="clr">
                                      <p:cBhvr override="childStyle">
                                        <p:cTn id="29" dur="1000"/>
                                        <p:tgtEl>
                                          <p:spTgt spid="16"/>
                                        </p:tgtEl>
                                        <p:attrNameLst>
                                          <p:attrName>style.color</p:attrName>
                                        </p:attrNameLst>
                                      </p:cBhvr>
                                      <p:tavLst>
                                        <p:tav tm="0">
                                          <p:val>
                                            <p:clrVal>
                                              <a:schemeClr val="accent2"/>
                                            </p:clrVal>
                                          </p:val>
                                        </p:tav>
                                        <p:tav tm="50000">
                                          <p:val>
                                            <p:clrVal>
                                              <a:schemeClr val="hlink"/>
                                            </p:clrVal>
                                          </p:val>
                                        </p:tav>
                                      </p:tavLst>
                                    </p:anim>
                                    <p:anim calcmode="discrete" valueType="clr">
                                      <p:cBhvr>
                                        <p:cTn id="30" dur="1000"/>
                                        <p:tgtEl>
                                          <p:spTgt spid="16"/>
                                        </p:tgtEl>
                                        <p:attrNameLst>
                                          <p:attrName>fillcolor</p:attrName>
                                        </p:attrNameLst>
                                      </p:cBhvr>
                                      <p:tavLst>
                                        <p:tav tm="0">
                                          <p:val>
                                            <p:clrVal>
                                              <a:schemeClr val="accent2"/>
                                            </p:clrVal>
                                          </p:val>
                                        </p:tav>
                                        <p:tav tm="50000">
                                          <p:val>
                                            <p:clrVal>
                                              <a:schemeClr val="hlink"/>
                                            </p:clrVal>
                                          </p:val>
                                        </p:tav>
                                      </p:tavLst>
                                    </p:anim>
                                    <p:set>
                                      <p:cBhvr>
                                        <p:cTn id="31" dur="1000"/>
                                        <p:tgtEl>
                                          <p:spTgt spid="1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3" grpId="1" animBg="1"/>
      <p:bldP spid="10"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
          <p:cNvSpPr>
            <a:spLocks noChangeArrowheads="1"/>
          </p:cNvSpPr>
          <p:nvPr/>
        </p:nvSpPr>
        <p:spPr bwMode="auto">
          <a:xfrm>
            <a:off x="2595931" y="3213379"/>
            <a:ext cx="6184996" cy="2086725"/>
          </a:xfrm>
          <a:prstGeom prst="rect">
            <a:avLst/>
          </a:prstGeom>
          <a:noFill/>
          <a:ln w="9525">
            <a:noFill/>
            <a:miter lim="800000"/>
            <a:headEnd/>
            <a:tailEnd/>
          </a:ln>
        </p:spPr>
        <p:txBody>
          <a:bodyPr wrap="square">
            <a:spAutoFit/>
          </a:bodyPr>
          <a:lstStyle/>
          <a:p>
            <a:pPr>
              <a:lnSpc>
                <a:spcPct val="120000"/>
              </a:lnSpc>
            </a:pPr>
            <a:r>
              <a:rPr lang="zh-CN" altLang="en-US" b="1" dirty="0" smtClean="0">
                <a:latin typeface="微软雅黑" pitchFamily="34" charset="-122"/>
                <a:ea typeface="微软雅黑" pitchFamily="34" charset="-122"/>
              </a:rPr>
              <a:t>惩罚因素（惩罚因子）</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包括合同</a:t>
            </a:r>
            <a:r>
              <a:rPr lang="zh-CN" altLang="en-US" dirty="0">
                <a:latin typeface="微软雅黑" pitchFamily="34" charset="-122"/>
                <a:ea typeface="微软雅黑" pitchFamily="34" charset="-122"/>
              </a:rPr>
              <a:t>中提供的承诺，以及市场上约定俗成的服务</a:t>
            </a:r>
            <a:r>
              <a:rPr lang="zh-CN" altLang="en-US" dirty="0" smtClean="0">
                <a:latin typeface="微软雅黑" pitchFamily="34" charset="-122"/>
                <a:ea typeface="微软雅黑" pitchFamily="34" charset="-122"/>
              </a:rPr>
              <a:t>标准外，还包括客户自身理解的服务标准，现阶段已经包括以前的所做的一些奖励因子变成了惩罚因子，如前台摆花和糖果（枯萎、档次）。</a:t>
            </a:r>
          </a:p>
          <a:p>
            <a:pPr>
              <a:lnSpc>
                <a:spcPct val="120000"/>
              </a:lnSpc>
            </a:pPr>
            <a:r>
              <a:rPr lang="zh-CN" altLang="en-US" b="1" dirty="0" smtClean="0">
                <a:latin typeface="微软雅黑" pitchFamily="34" charset="-122"/>
                <a:ea typeface="微软雅黑" pitchFamily="34" charset="-122"/>
              </a:rPr>
              <a:t>惩罚因子</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只能做好或得到客户认同，否则就不满意。</a:t>
            </a:r>
            <a:endParaRPr lang="en-US" altLang="zh-CN" b="1" dirty="0">
              <a:latin typeface="微软雅黑" pitchFamily="34" charset="-122"/>
              <a:ea typeface="微软雅黑" pitchFamily="34" charset="-122"/>
            </a:endParaRPr>
          </a:p>
          <a:p>
            <a:pPr>
              <a:lnSpc>
                <a:spcPct val="120000"/>
              </a:lnSpc>
            </a:pPr>
            <a:endParaRPr lang="zh-CN" altLang="en-US" dirty="0" smtClean="0">
              <a:latin typeface="微软雅黑" pitchFamily="34" charset="-122"/>
              <a:ea typeface="微软雅黑" pitchFamily="34" charset="-122"/>
            </a:endParaRPr>
          </a:p>
        </p:txBody>
      </p:sp>
      <p:sp>
        <p:nvSpPr>
          <p:cNvPr id="13" name="圆角矩形 12"/>
          <p:cNvSpPr/>
          <p:nvPr/>
        </p:nvSpPr>
        <p:spPr>
          <a:xfrm>
            <a:off x="3160902" y="1887398"/>
            <a:ext cx="2771027" cy="655263"/>
          </a:xfrm>
          <a:prstGeom prst="roundRect">
            <a:avLst>
              <a:gd name="adj" fmla="val 250"/>
            </a:avLst>
          </a:prstGeom>
          <a:solidFill>
            <a:srgbClr val="0099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b="1" dirty="0" smtClean="0">
                <a:solidFill>
                  <a:schemeClr val="bg1"/>
                </a:solidFill>
                <a:latin typeface="微软雅黑" pitchFamily="34" charset="-122"/>
                <a:ea typeface="微软雅黑" pitchFamily="34" charset="-122"/>
              </a:rPr>
              <a:t>破解客户的满意公式</a:t>
            </a:r>
            <a:endParaRPr lang="zh-CN" altLang="en-US" b="1" dirty="0">
              <a:solidFill>
                <a:schemeClr val="bg1"/>
              </a:solidFill>
              <a:latin typeface="微软雅黑" pitchFamily="34" charset="-122"/>
              <a:ea typeface="微软雅黑" pitchFamily="34" charset="-122"/>
            </a:endParaRPr>
          </a:p>
        </p:txBody>
      </p:sp>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一、物业服务总思路</a:t>
            </a:r>
            <a:endParaRPr lang="zh-CN" altLang="en-US" sz="2800" b="1" dirty="0">
              <a:latin typeface="黑体" pitchFamily="2" charset="-122"/>
              <a:ea typeface="黑体" pitchFamily="2" charset="-122"/>
            </a:endParaRPr>
          </a:p>
        </p:txBody>
      </p:sp>
      <p:sp>
        <p:nvSpPr>
          <p:cNvPr id="15" name="矩形 14"/>
          <p:cNvSpPr/>
          <p:nvPr/>
        </p:nvSpPr>
        <p:spPr>
          <a:xfrm>
            <a:off x="1276538" y="1355920"/>
            <a:ext cx="7620770"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物业服务总原则：追求物业服务的满意</a:t>
            </a:r>
            <a:endParaRPr kumimoji="1" lang="zh-CN" altLang="en-US" sz="2000" b="1" dirty="0">
              <a:latin typeface="微软雅黑" pitchFamily="34" charset="-122"/>
              <a:ea typeface="微软雅黑" pitchFamily="34" charset="-122"/>
            </a:endParaRPr>
          </a:p>
        </p:txBody>
      </p:sp>
      <p:sp>
        <p:nvSpPr>
          <p:cNvPr id="10" name="PubOvalCallout"/>
          <p:cNvSpPr>
            <a:spLocks noEditPoints="1" noChangeArrowheads="1"/>
          </p:cNvSpPr>
          <p:nvPr/>
        </p:nvSpPr>
        <p:spPr bwMode="auto">
          <a:xfrm>
            <a:off x="536949" y="3213379"/>
            <a:ext cx="1828800" cy="1210701"/>
          </a:xfrm>
          <a:custGeom>
            <a:avLst/>
            <a:gdLst>
              <a:gd name="T0" fmla="*/ 914400 w 21600"/>
              <a:gd name="T1" fmla="*/ 0 h 21600"/>
              <a:gd name="T2" fmla="*/ 0 w 21600"/>
              <a:gd name="T3" fmla="*/ 600445 h 21600"/>
              <a:gd name="T4" fmla="*/ 911521 w 21600"/>
              <a:gd name="T5" fmla="*/ 1600200 h 21600"/>
              <a:gd name="T6" fmla="*/ 914400 w 21600"/>
              <a:gd name="T7" fmla="*/ 1200891 h 21600"/>
              <a:gd name="T8" fmla="*/ 1828800 w 21600"/>
              <a:gd name="T9" fmla="*/ 600445 h 21600"/>
              <a:gd name="T10" fmla="*/ 17694720 60000 65536"/>
              <a:gd name="T11" fmla="*/ 11796480 60000 65536"/>
              <a:gd name="T12" fmla="*/ 5898240 60000 65536"/>
              <a:gd name="T13" fmla="*/ 5898240 60000 65536"/>
              <a:gd name="T14" fmla="*/ 0 60000 65536"/>
              <a:gd name="T15" fmla="*/ 3163 w 21600"/>
              <a:gd name="T16" fmla="*/ 2374 h 21600"/>
              <a:gd name="T17" fmla="*/ 18437 w 21600"/>
              <a:gd name="T18" fmla="*/ 13836 h 21600"/>
            </a:gdLst>
            <a:ahLst/>
            <a:cxnLst>
              <a:cxn ang="T10">
                <a:pos x="T0" y="T1"/>
              </a:cxn>
              <a:cxn ang="T11">
                <a:pos x="T2" y="T3"/>
              </a:cxn>
              <a:cxn ang="T12">
                <a:pos x="T4" y="T5"/>
              </a:cxn>
              <a:cxn ang="T13">
                <a:pos x="T6" y="T7"/>
              </a:cxn>
              <a:cxn ang="T14">
                <a:pos x="T8" y="T9"/>
              </a:cxn>
            </a:cxnLst>
            <a:rect l="T15" t="T16" r="T17" b="T18"/>
            <a:pathLst>
              <a:path w="21600" h="21600">
                <a:moveTo>
                  <a:pt x="10766" y="21600"/>
                </a:moveTo>
                <a:lnTo>
                  <a:pt x="9590" y="16158"/>
                </a:lnTo>
                <a:cubicBezTo>
                  <a:pt x="9991" y="16192"/>
                  <a:pt x="10395" y="16210"/>
                  <a:pt x="10800" y="16210"/>
                </a:cubicBezTo>
                <a:cubicBezTo>
                  <a:pt x="16764" y="16210"/>
                  <a:pt x="21600" y="12581"/>
                  <a:pt x="21600" y="8105"/>
                </a:cubicBezTo>
                <a:cubicBezTo>
                  <a:pt x="21600" y="3628"/>
                  <a:pt x="16764" y="0"/>
                  <a:pt x="10800" y="0"/>
                </a:cubicBezTo>
                <a:cubicBezTo>
                  <a:pt x="4835" y="0"/>
                  <a:pt x="0" y="3628"/>
                  <a:pt x="0" y="8105"/>
                </a:cubicBezTo>
                <a:cubicBezTo>
                  <a:pt x="-1" y="10568"/>
                  <a:pt x="1493" y="12898"/>
                  <a:pt x="4057" y="14436"/>
                </a:cubicBezTo>
                <a:lnTo>
                  <a:pt x="10766" y="21600"/>
                </a:lnTo>
                <a:close/>
              </a:path>
            </a:pathLst>
          </a:custGeom>
          <a:solidFill>
            <a:srgbClr val="0099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zh-CN" altLang="en-US" b="1" dirty="0">
                <a:solidFill>
                  <a:schemeClr val="bg1"/>
                </a:solidFill>
                <a:latin typeface="微软雅黑" pitchFamily="34" charset="-122"/>
                <a:ea typeface="微软雅黑" pitchFamily="34" charset="-122"/>
              </a:rPr>
              <a:t>承诺服务</a:t>
            </a:r>
          </a:p>
          <a:p>
            <a:r>
              <a:rPr lang="zh-CN" altLang="en-US" b="1" dirty="0" smtClean="0">
                <a:solidFill>
                  <a:schemeClr val="bg1"/>
                </a:solidFill>
                <a:latin typeface="微软雅黑" pitchFamily="34" charset="-122"/>
                <a:ea typeface="微软雅黑" pitchFamily="34" charset="-122"/>
              </a:rPr>
              <a:t>惩罚因素</a:t>
            </a:r>
            <a:endParaRPr lang="zh-CN" altLang="en-US" b="1" dirty="0">
              <a:solidFill>
                <a:schemeClr val="bg1"/>
              </a:solidFill>
              <a:latin typeface="微软雅黑" pitchFamily="34" charset="-122"/>
              <a:ea typeface="微软雅黑" pitchFamily="34" charset="-122"/>
            </a:endParaRPr>
          </a:p>
          <a:p>
            <a:endParaRPr lang="en-US" altLang="zh-CN" b="1" dirty="0">
              <a:solidFill>
                <a:schemeClr val="bg1"/>
              </a:solidFill>
              <a:ea typeface="幼圆" pitchFamily="49" charset="-122"/>
            </a:endParaRPr>
          </a:p>
        </p:txBody>
      </p:sp>
    </p:spTree>
    <p:extLst>
      <p:ext uri="{BB962C8B-B14F-4D97-AF65-F5344CB8AC3E}">
        <p14:creationId xmlns:p14="http://schemas.microsoft.com/office/powerpoint/2010/main" val="127478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slide(fromBottom)">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lide(fromBottom)">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10"/>
                                        </p:tgtEl>
                                        <p:attrNameLst>
                                          <p:attrName>style.visibility</p:attrName>
                                        </p:attrNameLst>
                                      </p:cBhvr>
                                      <p:to>
                                        <p:strVal val="visible"/>
                                      </p:to>
                                    </p:set>
                                    <p:anim calcmode="discrete" valueType="clr">
                                      <p:cBhvr override="childStyle">
                                        <p:cTn id="17" dur="100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18" dur="1000"/>
                                        <p:tgtEl>
                                          <p:spTgt spid="10"/>
                                        </p:tgtEl>
                                        <p:attrNameLst>
                                          <p:attrName>fillcolor</p:attrName>
                                        </p:attrNameLst>
                                      </p:cBhvr>
                                      <p:tavLst>
                                        <p:tav tm="0">
                                          <p:val>
                                            <p:clrVal>
                                              <a:schemeClr val="accent2"/>
                                            </p:clrVal>
                                          </p:val>
                                        </p:tav>
                                        <p:tav tm="50000">
                                          <p:val>
                                            <p:clrVal>
                                              <a:schemeClr val="hlink"/>
                                            </p:clrVal>
                                          </p:val>
                                        </p:tav>
                                      </p:tavLst>
                                    </p:anim>
                                    <p:set>
                                      <p:cBhvr>
                                        <p:cTn id="19" dur="100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
          <p:cNvSpPr>
            <a:spLocks noChangeArrowheads="1"/>
          </p:cNvSpPr>
          <p:nvPr/>
        </p:nvSpPr>
        <p:spPr bwMode="auto">
          <a:xfrm>
            <a:off x="2595931" y="3213379"/>
            <a:ext cx="6184996" cy="1754326"/>
          </a:xfrm>
          <a:prstGeom prst="rect">
            <a:avLst/>
          </a:prstGeom>
          <a:noFill/>
          <a:ln w="9525">
            <a:noFill/>
            <a:miter lim="800000"/>
            <a:headEnd/>
            <a:tailEnd/>
          </a:ln>
        </p:spPr>
        <p:txBody>
          <a:bodyPr wrap="square">
            <a:spAutoFit/>
          </a:bodyPr>
          <a:lstStyle/>
          <a:p>
            <a:pPr>
              <a:lnSpc>
                <a:spcPct val="120000"/>
              </a:lnSpc>
            </a:pPr>
            <a:r>
              <a:rPr lang="zh-CN" altLang="en-US" b="1" dirty="0">
                <a:latin typeface="微软雅黑" pitchFamily="34" charset="-122"/>
                <a:ea typeface="微软雅黑" pitchFamily="34" charset="-122"/>
              </a:rPr>
              <a:t>奖励</a:t>
            </a:r>
            <a:r>
              <a:rPr lang="zh-CN" altLang="en-US" b="1" dirty="0" smtClean="0">
                <a:latin typeface="微软雅黑" pitchFamily="34" charset="-122"/>
                <a:ea typeface="微软雅黑" pitchFamily="34" charset="-122"/>
              </a:rPr>
              <a:t>因素（奖励因子）</a:t>
            </a:r>
            <a:r>
              <a:rPr lang="en-US" altLang="zh-CN" dirty="0" smtClean="0">
                <a:latin typeface="微软雅黑" pitchFamily="34" charset="-122"/>
                <a:ea typeface="微软雅黑" pitchFamily="34" charset="-122"/>
              </a:rPr>
              <a:t>----</a:t>
            </a:r>
            <a:r>
              <a:rPr lang="zh-CN" altLang="en-US" dirty="0">
                <a:latin typeface="微软雅黑" pitchFamily="34" charset="-122"/>
                <a:ea typeface="微软雅黑" pitchFamily="34" charset="-122"/>
              </a:rPr>
              <a:t>没有承诺过这些服务，它们也不属于约定俗成的市场规范</a:t>
            </a:r>
            <a:r>
              <a:rPr lang="zh-CN" altLang="en-US" dirty="0" smtClean="0">
                <a:latin typeface="微软雅黑" pitchFamily="34" charset="-122"/>
                <a:ea typeface="微软雅黑" pitchFamily="34" charset="-122"/>
              </a:rPr>
              <a:t>。</a:t>
            </a:r>
          </a:p>
          <a:p>
            <a:pPr>
              <a:lnSpc>
                <a:spcPct val="120000"/>
              </a:lnSpc>
            </a:pPr>
            <a:r>
              <a:rPr lang="zh-CN" altLang="en-US" b="1" dirty="0">
                <a:latin typeface="微软雅黑" pitchFamily="34" charset="-122"/>
                <a:ea typeface="微软雅黑" pitchFamily="34" charset="-122"/>
              </a:rPr>
              <a:t>奖励</a:t>
            </a:r>
            <a:r>
              <a:rPr lang="zh-CN" altLang="en-US" b="1" dirty="0" smtClean="0">
                <a:latin typeface="微软雅黑" pitchFamily="34" charset="-122"/>
                <a:ea typeface="微软雅黑" pitchFamily="34" charset="-122"/>
              </a:rPr>
              <a:t>因子</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做了就一定得到客户认同，就会加分，不做也不会减分。</a:t>
            </a:r>
            <a:endParaRPr lang="en-US" altLang="zh-CN" b="1" dirty="0">
              <a:latin typeface="微软雅黑" pitchFamily="34" charset="-122"/>
              <a:ea typeface="微软雅黑" pitchFamily="34" charset="-122"/>
            </a:endParaRPr>
          </a:p>
          <a:p>
            <a:pPr>
              <a:lnSpc>
                <a:spcPct val="120000"/>
              </a:lnSpc>
            </a:pPr>
            <a:endParaRPr lang="zh-CN" altLang="en-US" dirty="0" smtClean="0">
              <a:latin typeface="微软雅黑" pitchFamily="34" charset="-122"/>
              <a:ea typeface="微软雅黑" pitchFamily="34" charset="-122"/>
            </a:endParaRPr>
          </a:p>
        </p:txBody>
      </p:sp>
      <p:sp>
        <p:nvSpPr>
          <p:cNvPr id="13" name="圆角矩形 12"/>
          <p:cNvSpPr/>
          <p:nvPr/>
        </p:nvSpPr>
        <p:spPr>
          <a:xfrm>
            <a:off x="3160902" y="1887398"/>
            <a:ext cx="2771027" cy="655263"/>
          </a:xfrm>
          <a:prstGeom prst="roundRect">
            <a:avLst>
              <a:gd name="adj" fmla="val 250"/>
            </a:avLst>
          </a:prstGeom>
          <a:solidFill>
            <a:srgbClr val="0099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b="1" dirty="0" smtClean="0">
                <a:solidFill>
                  <a:schemeClr val="bg1"/>
                </a:solidFill>
                <a:latin typeface="微软雅黑" pitchFamily="34" charset="-122"/>
                <a:ea typeface="微软雅黑" pitchFamily="34" charset="-122"/>
              </a:rPr>
              <a:t>破解客户的满意公式</a:t>
            </a:r>
            <a:endParaRPr lang="zh-CN" altLang="en-US" b="1" dirty="0">
              <a:solidFill>
                <a:schemeClr val="bg1"/>
              </a:solidFill>
              <a:latin typeface="微软雅黑" pitchFamily="34" charset="-122"/>
              <a:ea typeface="微软雅黑" pitchFamily="34" charset="-122"/>
            </a:endParaRPr>
          </a:p>
        </p:txBody>
      </p:sp>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一、物业服务总思路</a:t>
            </a:r>
            <a:endParaRPr lang="zh-CN" altLang="en-US" sz="2800" b="1" dirty="0">
              <a:latin typeface="黑体" pitchFamily="2" charset="-122"/>
              <a:ea typeface="黑体" pitchFamily="2" charset="-122"/>
            </a:endParaRPr>
          </a:p>
        </p:txBody>
      </p:sp>
      <p:sp>
        <p:nvSpPr>
          <p:cNvPr id="15" name="矩形 14"/>
          <p:cNvSpPr/>
          <p:nvPr/>
        </p:nvSpPr>
        <p:spPr>
          <a:xfrm>
            <a:off x="1276538" y="1355920"/>
            <a:ext cx="7620770"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物业服务总原则：追求物业服务的满意</a:t>
            </a:r>
            <a:endParaRPr kumimoji="1" lang="zh-CN" altLang="en-US" sz="2000" b="1" dirty="0">
              <a:latin typeface="微软雅黑" pitchFamily="34" charset="-122"/>
              <a:ea typeface="微软雅黑" pitchFamily="34" charset="-122"/>
            </a:endParaRPr>
          </a:p>
        </p:txBody>
      </p:sp>
      <p:sp>
        <p:nvSpPr>
          <p:cNvPr id="7" name="PubOvalCallout"/>
          <p:cNvSpPr>
            <a:spLocks noEditPoints="1" noChangeArrowheads="1"/>
          </p:cNvSpPr>
          <p:nvPr/>
        </p:nvSpPr>
        <p:spPr bwMode="auto">
          <a:xfrm>
            <a:off x="543858" y="3212240"/>
            <a:ext cx="1828800" cy="1210701"/>
          </a:xfrm>
          <a:custGeom>
            <a:avLst/>
            <a:gdLst>
              <a:gd name="T0" fmla="*/ 914400 w 21600"/>
              <a:gd name="T1" fmla="*/ 0 h 21600"/>
              <a:gd name="T2" fmla="*/ 0 w 21600"/>
              <a:gd name="T3" fmla="*/ 600445 h 21600"/>
              <a:gd name="T4" fmla="*/ 911521 w 21600"/>
              <a:gd name="T5" fmla="*/ 1600200 h 21600"/>
              <a:gd name="T6" fmla="*/ 914400 w 21600"/>
              <a:gd name="T7" fmla="*/ 1200891 h 21600"/>
              <a:gd name="T8" fmla="*/ 1828800 w 21600"/>
              <a:gd name="T9" fmla="*/ 600445 h 21600"/>
              <a:gd name="T10" fmla="*/ 17694720 60000 65536"/>
              <a:gd name="T11" fmla="*/ 11796480 60000 65536"/>
              <a:gd name="T12" fmla="*/ 5898240 60000 65536"/>
              <a:gd name="T13" fmla="*/ 5898240 60000 65536"/>
              <a:gd name="T14" fmla="*/ 0 60000 65536"/>
              <a:gd name="T15" fmla="*/ 3163 w 21600"/>
              <a:gd name="T16" fmla="*/ 2374 h 21600"/>
              <a:gd name="T17" fmla="*/ 18437 w 21600"/>
              <a:gd name="T18" fmla="*/ 13836 h 21600"/>
            </a:gdLst>
            <a:ahLst/>
            <a:cxnLst>
              <a:cxn ang="T10">
                <a:pos x="T0" y="T1"/>
              </a:cxn>
              <a:cxn ang="T11">
                <a:pos x="T2" y="T3"/>
              </a:cxn>
              <a:cxn ang="T12">
                <a:pos x="T4" y="T5"/>
              </a:cxn>
              <a:cxn ang="T13">
                <a:pos x="T6" y="T7"/>
              </a:cxn>
              <a:cxn ang="T14">
                <a:pos x="T8" y="T9"/>
              </a:cxn>
            </a:cxnLst>
            <a:rect l="T15" t="T16" r="T17" b="T18"/>
            <a:pathLst>
              <a:path w="21600" h="21600">
                <a:moveTo>
                  <a:pt x="10766" y="21600"/>
                </a:moveTo>
                <a:lnTo>
                  <a:pt x="9590" y="16158"/>
                </a:lnTo>
                <a:cubicBezTo>
                  <a:pt x="9991" y="16192"/>
                  <a:pt x="10395" y="16210"/>
                  <a:pt x="10800" y="16210"/>
                </a:cubicBezTo>
                <a:cubicBezTo>
                  <a:pt x="16764" y="16210"/>
                  <a:pt x="21600" y="12581"/>
                  <a:pt x="21600" y="8105"/>
                </a:cubicBezTo>
                <a:cubicBezTo>
                  <a:pt x="21600" y="3628"/>
                  <a:pt x="16764" y="0"/>
                  <a:pt x="10800" y="0"/>
                </a:cubicBezTo>
                <a:cubicBezTo>
                  <a:pt x="4835" y="0"/>
                  <a:pt x="0" y="3628"/>
                  <a:pt x="0" y="8105"/>
                </a:cubicBezTo>
                <a:cubicBezTo>
                  <a:pt x="-1" y="10568"/>
                  <a:pt x="1493" y="12898"/>
                  <a:pt x="4057" y="14436"/>
                </a:cubicBezTo>
                <a:lnTo>
                  <a:pt x="10766" y="21600"/>
                </a:lnTo>
                <a:close/>
              </a:path>
            </a:pathLst>
          </a:custGeom>
          <a:solidFill>
            <a:srgbClr val="0099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zh-CN" altLang="en-US" b="1" dirty="0">
                <a:solidFill>
                  <a:schemeClr val="bg1"/>
                </a:solidFill>
                <a:latin typeface="微软雅黑" pitchFamily="34" charset="-122"/>
                <a:ea typeface="微软雅黑" pitchFamily="34" charset="-122"/>
              </a:rPr>
              <a:t>额外服务</a:t>
            </a:r>
          </a:p>
          <a:p>
            <a:r>
              <a:rPr lang="zh-CN" altLang="en-US" b="1" dirty="0" smtClean="0">
                <a:solidFill>
                  <a:schemeClr val="bg1"/>
                </a:solidFill>
                <a:latin typeface="微软雅黑" pitchFamily="34" charset="-122"/>
                <a:ea typeface="微软雅黑" pitchFamily="34" charset="-122"/>
              </a:rPr>
              <a:t>奖励</a:t>
            </a:r>
            <a:r>
              <a:rPr lang="zh-CN" altLang="en-US" b="1" dirty="0">
                <a:solidFill>
                  <a:schemeClr val="bg1"/>
                </a:solidFill>
                <a:latin typeface="微软雅黑" pitchFamily="34" charset="-122"/>
                <a:ea typeface="微软雅黑" pitchFamily="34" charset="-122"/>
              </a:rPr>
              <a:t>因素</a:t>
            </a:r>
          </a:p>
          <a:p>
            <a:endParaRPr lang="en-US" altLang="zh-CN" b="1" dirty="0">
              <a:solidFill>
                <a:schemeClr val="bg1"/>
              </a:solidFill>
              <a:latin typeface="微软雅黑" pitchFamily="34" charset="-122"/>
              <a:ea typeface="微软雅黑" pitchFamily="34" charset="-122"/>
            </a:endParaRPr>
          </a:p>
        </p:txBody>
      </p:sp>
    </p:spTree>
    <p:extLst>
      <p:ext uri="{BB962C8B-B14F-4D97-AF65-F5344CB8AC3E}">
        <p14:creationId xmlns:p14="http://schemas.microsoft.com/office/powerpoint/2010/main" val="80073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slide(fromBottom)">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lide(fromBottom)">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7"/>
                                        </p:tgtEl>
                                        <p:attrNameLst>
                                          <p:attrName>style.visibility</p:attrName>
                                        </p:attrNameLst>
                                      </p:cBhvr>
                                      <p:to>
                                        <p:strVal val="visible"/>
                                      </p:to>
                                    </p:set>
                                    <p:anim calcmode="discrete" valueType="clr">
                                      <p:cBhvr override="childStyle">
                                        <p:cTn id="17" dur="100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18" dur="1000"/>
                                        <p:tgtEl>
                                          <p:spTgt spid="7"/>
                                        </p:tgtEl>
                                        <p:attrNameLst>
                                          <p:attrName>fillcolor</p:attrName>
                                        </p:attrNameLst>
                                      </p:cBhvr>
                                      <p:tavLst>
                                        <p:tav tm="0">
                                          <p:val>
                                            <p:clrVal>
                                              <a:schemeClr val="accent2"/>
                                            </p:clrVal>
                                          </p:val>
                                        </p:tav>
                                        <p:tav tm="50000">
                                          <p:val>
                                            <p:clrVal>
                                              <a:schemeClr val="hlink"/>
                                            </p:clrVal>
                                          </p:val>
                                        </p:tav>
                                      </p:tavLst>
                                    </p:anim>
                                    <p:set>
                                      <p:cBhvr>
                                        <p:cTn id="19" dur="100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一、物业服务总思路</a:t>
            </a:r>
            <a:endParaRPr lang="zh-CN" altLang="en-US" sz="2800" b="1" dirty="0">
              <a:latin typeface="黑体" pitchFamily="2" charset="-122"/>
              <a:ea typeface="黑体" pitchFamily="2" charset="-122"/>
            </a:endParaRPr>
          </a:p>
        </p:txBody>
      </p:sp>
      <p:sp>
        <p:nvSpPr>
          <p:cNvPr id="15" name="矩形 14"/>
          <p:cNvSpPr/>
          <p:nvPr/>
        </p:nvSpPr>
        <p:spPr>
          <a:xfrm>
            <a:off x="1276538" y="1355920"/>
            <a:ext cx="7620770"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物业服务总原则：追求物业服务的满意</a:t>
            </a:r>
            <a:endParaRPr kumimoji="1" lang="zh-CN" altLang="en-US" sz="2000" b="1" dirty="0">
              <a:latin typeface="微软雅黑" pitchFamily="34" charset="-122"/>
              <a:ea typeface="微软雅黑" pitchFamily="34" charset="-122"/>
            </a:endParaRPr>
          </a:p>
        </p:txBody>
      </p:sp>
      <p:sp>
        <p:nvSpPr>
          <p:cNvPr id="9" name="Text Box 4"/>
          <p:cNvSpPr txBox="1">
            <a:spLocks noChangeArrowheads="1"/>
          </p:cNvSpPr>
          <p:nvPr/>
        </p:nvSpPr>
        <p:spPr bwMode="auto">
          <a:xfrm>
            <a:off x="1276538" y="1898262"/>
            <a:ext cx="6840537" cy="1089529"/>
          </a:xfrm>
          <a:prstGeom prst="rect">
            <a:avLst/>
          </a:prstGeom>
          <a:noFill/>
          <a:ln w="9525">
            <a:noFill/>
            <a:miter lim="800000"/>
            <a:headEnd/>
            <a:tailEnd/>
          </a:ln>
        </p:spPr>
        <p:txBody>
          <a:bodyPr>
            <a:spAutoFit/>
          </a:bodyPr>
          <a:lstStyle/>
          <a:p>
            <a:pPr>
              <a:lnSpc>
                <a:spcPct val="120000"/>
              </a:lnSpc>
              <a:spcBef>
                <a:spcPct val="50000"/>
              </a:spcBef>
            </a:pPr>
            <a:r>
              <a:rPr lang="zh-CN" altLang="en-US" dirty="0" smtClean="0">
                <a:latin typeface="微软雅黑" pitchFamily="34" charset="-122"/>
                <a:ea typeface="微软雅黑" pitchFamily="34" charset="-122"/>
              </a:rPr>
              <a:t>在满意公式中，满意度是由感受值与期望值共同决定的。要提高客户的满意度，无非两个办法：第一、提高客户的感受值，第二、降低客户的期望值。当然也可以同时采用这两个办法。</a:t>
            </a:r>
          </a:p>
        </p:txBody>
      </p:sp>
      <p:sp>
        <p:nvSpPr>
          <p:cNvPr id="11" name="Text Box 5"/>
          <p:cNvSpPr txBox="1">
            <a:spLocks noChangeArrowheads="1"/>
          </p:cNvSpPr>
          <p:nvPr/>
        </p:nvSpPr>
        <p:spPr bwMode="auto">
          <a:xfrm>
            <a:off x="2605461" y="3091530"/>
            <a:ext cx="5832475" cy="728982"/>
          </a:xfrm>
          <a:prstGeom prst="rect">
            <a:avLst/>
          </a:prstGeom>
          <a:noFill/>
          <a:ln w="9525">
            <a:noFill/>
            <a:miter lim="800000"/>
            <a:headEnd/>
            <a:tailEnd/>
          </a:ln>
        </p:spPr>
        <p:txBody>
          <a:bodyPr>
            <a:spAutoFit/>
          </a:bodyPr>
          <a:lstStyle/>
          <a:p>
            <a:pPr>
              <a:lnSpc>
                <a:spcPct val="120000"/>
              </a:lnSpc>
              <a:spcBef>
                <a:spcPct val="50000"/>
              </a:spcBef>
            </a:pPr>
            <a:r>
              <a:rPr lang="zh-CN" altLang="en-US" dirty="0" smtClean="0">
                <a:latin typeface="微软雅黑" pitchFamily="34" charset="-122"/>
                <a:ea typeface="微软雅黑" pitchFamily="34" charset="-122"/>
              </a:rPr>
              <a:t>降低客户的期望值是有限度的，其底线就是约定俗成的市场规矩，</a:t>
            </a:r>
            <a:r>
              <a:rPr lang="zh-CN" altLang="en-US" dirty="0">
                <a:latin typeface="微软雅黑" pitchFamily="34" charset="-122"/>
                <a:ea typeface="微软雅黑" pitchFamily="34" charset="-122"/>
              </a:rPr>
              <a:t> </a:t>
            </a:r>
          </a:p>
        </p:txBody>
      </p:sp>
      <p:sp>
        <p:nvSpPr>
          <p:cNvPr id="12" name="Text Box 6"/>
          <p:cNvSpPr txBox="1">
            <a:spLocks noChangeArrowheads="1"/>
          </p:cNvSpPr>
          <p:nvPr/>
        </p:nvSpPr>
        <p:spPr bwMode="auto">
          <a:xfrm>
            <a:off x="3779838" y="4065212"/>
            <a:ext cx="5184775" cy="2086725"/>
          </a:xfrm>
          <a:prstGeom prst="rect">
            <a:avLst/>
          </a:prstGeom>
          <a:noFill/>
          <a:ln w="9525">
            <a:noFill/>
            <a:miter lim="800000"/>
            <a:headEnd/>
            <a:tailEnd/>
          </a:ln>
        </p:spPr>
        <p:txBody>
          <a:bodyPr>
            <a:spAutoFit/>
          </a:bodyPr>
          <a:lstStyle/>
          <a:p>
            <a:pPr>
              <a:lnSpc>
                <a:spcPct val="120000"/>
              </a:lnSpc>
            </a:pPr>
            <a:r>
              <a:rPr lang="zh-CN" altLang="en-US" dirty="0" smtClean="0">
                <a:latin typeface="微软雅黑" pitchFamily="34" charset="-122"/>
                <a:ea typeface="微软雅黑" pitchFamily="34" charset="-122"/>
              </a:rPr>
              <a:t>另一方面，</a:t>
            </a:r>
            <a:r>
              <a:rPr lang="zh-CN" altLang="en-US" b="1" dirty="0" smtClean="0">
                <a:latin typeface="微软雅黑" pitchFamily="34" charset="-122"/>
                <a:ea typeface="微软雅黑" pitchFamily="34" charset="-122"/>
              </a:rPr>
              <a:t>提高客户的感受值则是没有限度</a:t>
            </a:r>
            <a:r>
              <a:rPr lang="zh-CN" altLang="en-US" dirty="0" smtClean="0">
                <a:latin typeface="微软雅黑" pitchFamily="34" charset="-122"/>
                <a:ea typeface="微软雅黑" pitchFamily="34" charset="-122"/>
              </a:rPr>
              <a:t>，</a:t>
            </a:r>
            <a:endParaRPr lang="en-US" altLang="zh-CN" dirty="0" smtClean="0">
              <a:latin typeface="微软雅黑" pitchFamily="34" charset="-122"/>
              <a:ea typeface="微软雅黑" pitchFamily="34" charset="-122"/>
            </a:endParaRPr>
          </a:p>
          <a:p>
            <a:pPr>
              <a:lnSpc>
                <a:spcPct val="120000"/>
              </a:lnSpc>
            </a:pPr>
            <a:r>
              <a:rPr lang="zh-CN" altLang="en-US" dirty="0" smtClean="0">
                <a:latin typeface="微软雅黑" pitchFamily="34" charset="-122"/>
                <a:ea typeface="微软雅黑" pitchFamily="34" charset="-122"/>
              </a:rPr>
              <a:t>物业可以从以下三个方面采取</a:t>
            </a:r>
            <a:r>
              <a:rPr lang="zh-CN" altLang="en-US" b="1" dirty="0" smtClean="0">
                <a:latin typeface="微软雅黑" pitchFamily="34" charset="-122"/>
                <a:ea typeface="微软雅黑" pitchFamily="34" charset="-122"/>
              </a:rPr>
              <a:t>措施</a:t>
            </a:r>
            <a:r>
              <a:rPr lang="zh-CN" altLang="en-US" dirty="0" smtClean="0">
                <a:latin typeface="微软雅黑" pitchFamily="34" charset="-122"/>
                <a:ea typeface="微软雅黑" pitchFamily="34" charset="-122"/>
              </a:rPr>
              <a:t>：</a:t>
            </a:r>
          </a:p>
          <a:p>
            <a:pPr>
              <a:lnSpc>
                <a:spcPct val="120000"/>
              </a:lnSpc>
            </a:pPr>
            <a:r>
              <a:rPr lang="zh-CN" altLang="en-US" dirty="0">
                <a:latin typeface="微软雅黑" pitchFamily="34" charset="-122"/>
                <a:ea typeface="微软雅黑" pitchFamily="34" charset="-122"/>
              </a:rPr>
              <a:t>                                           </a:t>
            </a:r>
          </a:p>
          <a:p>
            <a:pPr>
              <a:lnSpc>
                <a:spcPct val="120000"/>
              </a:lnSpc>
            </a:pPr>
            <a:r>
              <a:rPr lang="zh-CN" altLang="en-US" dirty="0">
                <a:latin typeface="微软雅黑" pitchFamily="34" charset="-122"/>
                <a:ea typeface="微软雅黑" pitchFamily="34" charset="-122"/>
              </a:rPr>
              <a:t>          </a:t>
            </a:r>
            <a:r>
              <a:rPr lang="zh-CN" altLang="en-US" dirty="0" smtClean="0">
                <a:latin typeface="微软雅黑" pitchFamily="34" charset="-122"/>
                <a:ea typeface="微软雅黑" pitchFamily="34" charset="-122"/>
              </a:rPr>
              <a:t> </a:t>
            </a:r>
            <a:r>
              <a:rPr lang="zh-CN" altLang="en-US" b="1" dirty="0">
                <a:latin typeface="微软雅黑" pitchFamily="34" charset="-122"/>
                <a:ea typeface="微软雅黑" pitchFamily="34" charset="-122"/>
              </a:rPr>
              <a:t>增加额外服务</a:t>
            </a:r>
          </a:p>
          <a:p>
            <a:pPr>
              <a:lnSpc>
                <a:spcPct val="120000"/>
              </a:lnSpc>
            </a:pPr>
            <a:r>
              <a:rPr lang="zh-CN" altLang="en-US" b="1" dirty="0">
                <a:latin typeface="微软雅黑" pitchFamily="34" charset="-122"/>
                <a:ea typeface="微软雅黑" pitchFamily="34" charset="-122"/>
              </a:rPr>
              <a:t>          </a:t>
            </a:r>
            <a:r>
              <a:rPr lang="zh-CN" altLang="en-US" b="1" dirty="0" smtClean="0">
                <a:latin typeface="微软雅黑" pitchFamily="34" charset="-122"/>
                <a:ea typeface="微软雅黑" pitchFamily="34" charset="-122"/>
              </a:rPr>
              <a:t> 提供</a:t>
            </a:r>
            <a:r>
              <a:rPr lang="zh-CN" altLang="en-US" b="1" dirty="0">
                <a:latin typeface="微软雅黑" pitchFamily="34" charset="-122"/>
                <a:ea typeface="微软雅黑" pitchFamily="34" charset="-122"/>
              </a:rPr>
              <a:t>更多便利</a:t>
            </a:r>
          </a:p>
          <a:p>
            <a:pPr>
              <a:lnSpc>
                <a:spcPct val="120000"/>
              </a:lnSpc>
            </a:pPr>
            <a:r>
              <a:rPr lang="zh-CN" altLang="en-US" b="1" dirty="0">
                <a:latin typeface="微软雅黑" pitchFamily="34" charset="-122"/>
                <a:ea typeface="微软雅黑" pitchFamily="34" charset="-122"/>
              </a:rPr>
              <a:t>           </a:t>
            </a:r>
            <a:r>
              <a:rPr lang="zh-CN" altLang="en-US" b="1" dirty="0" smtClean="0">
                <a:latin typeface="微软雅黑" pitchFamily="34" charset="-122"/>
                <a:ea typeface="微软雅黑" pitchFamily="34" charset="-122"/>
              </a:rPr>
              <a:t>增强</a:t>
            </a:r>
            <a:r>
              <a:rPr lang="zh-CN" altLang="en-US" b="1" dirty="0">
                <a:latin typeface="微软雅黑" pitchFamily="34" charset="-122"/>
                <a:ea typeface="微软雅黑" pitchFamily="34" charset="-122"/>
              </a:rPr>
              <a:t>客户体验</a:t>
            </a:r>
          </a:p>
        </p:txBody>
      </p:sp>
      <p:pic>
        <p:nvPicPr>
          <p:cNvPr id="13" name="Picture 7" descr="j0137007"/>
          <p:cNvPicPr>
            <a:picLocks noChangeAspect="1" noChangeArrowheads="1"/>
          </p:cNvPicPr>
          <p:nvPr/>
        </p:nvPicPr>
        <p:blipFill>
          <a:blip r:embed="rId4"/>
          <a:srcRect/>
          <a:stretch>
            <a:fillRect/>
          </a:stretch>
        </p:blipFill>
        <p:spPr bwMode="auto">
          <a:xfrm>
            <a:off x="827088" y="4005263"/>
            <a:ext cx="2913062" cy="2320925"/>
          </a:xfrm>
          <a:prstGeom prst="rect">
            <a:avLst/>
          </a:prstGeom>
          <a:noFill/>
          <a:ln w="9525">
            <a:noFill/>
            <a:miter lim="800000"/>
            <a:headEnd/>
            <a:tailEnd/>
          </a:ln>
        </p:spPr>
      </p:pic>
    </p:spTree>
    <p:extLst>
      <p:ext uri="{BB962C8B-B14F-4D97-AF65-F5344CB8AC3E}">
        <p14:creationId xmlns:p14="http://schemas.microsoft.com/office/powerpoint/2010/main" val="36456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1000" fill="hold"/>
                                        <p:tgtEl>
                                          <p:spTgt spid="11"/>
                                        </p:tgtEl>
                                        <p:attrNameLst>
                                          <p:attrName>ppt_x</p:attrName>
                                        </p:attrNameLst>
                                      </p:cBhvr>
                                      <p:tavLst>
                                        <p:tav tm="0">
                                          <p:val>
                                            <p:strVal val="0-#ppt_w/2"/>
                                          </p:val>
                                        </p:tav>
                                        <p:tav tm="100000">
                                          <p:val>
                                            <p:strVal val="#ppt_x"/>
                                          </p:val>
                                        </p:tav>
                                      </p:tavLst>
                                    </p:anim>
                                    <p:anim calcmode="lin" valueType="num">
                                      <p:cBhvr additive="base">
                                        <p:cTn id="13"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8" presetClass="entr" presetSubtype="0" accel="10000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1000" fill="hold"/>
                                        <p:tgtEl>
                                          <p:spTgt spid="12"/>
                                        </p:tgtEl>
                                        <p:attrNameLst>
                                          <p:attrName>ppt_w</p:attrName>
                                        </p:attrNameLst>
                                      </p:cBhvr>
                                      <p:tavLst>
                                        <p:tav tm="0">
                                          <p:val>
                                            <p:strVal val="#ppt_w*2.5"/>
                                          </p:val>
                                        </p:tav>
                                        <p:tav tm="100000">
                                          <p:val>
                                            <p:strVal val="#ppt_w"/>
                                          </p:val>
                                        </p:tav>
                                      </p:tavLst>
                                    </p:anim>
                                    <p:anim calcmode="lin" valueType="num">
                                      <p:cBhvr>
                                        <p:cTn id="19" dur="1000" fill="hold"/>
                                        <p:tgtEl>
                                          <p:spTgt spid="12"/>
                                        </p:tgtEl>
                                        <p:attrNameLst>
                                          <p:attrName>ppt_h</p:attrName>
                                        </p:attrNameLst>
                                      </p:cBhvr>
                                      <p:tavLst>
                                        <p:tav tm="0">
                                          <p:val>
                                            <p:strVal val="#ppt_h*0.01"/>
                                          </p:val>
                                        </p:tav>
                                        <p:tav tm="100000">
                                          <p:val>
                                            <p:strVal val="#ppt_h"/>
                                          </p:val>
                                        </p:tav>
                                      </p:tavLst>
                                    </p:anim>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h+1"/>
                                          </p:val>
                                        </p:tav>
                                        <p:tav tm="100000">
                                          <p:val>
                                            <p:strVal val="#ppt_y"/>
                                          </p:val>
                                        </p:tav>
                                      </p:tavLst>
                                    </p:anim>
                                    <p:animEffect transition="in" filter="fade">
                                      <p:cBhvr>
                                        <p:cTn id="22" dur="1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800" decel="100000"/>
                                        <p:tgtEl>
                                          <p:spTgt spid="13"/>
                                        </p:tgtEl>
                                      </p:cBhvr>
                                    </p:animEffect>
                                    <p:anim calcmode="lin" valueType="num">
                                      <p:cBhvr>
                                        <p:cTn id="28" dur="800" decel="100000" fill="hold"/>
                                        <p:tgtEl>
                                          <p:spTgt spid="13"/>
                                        </p:tgtEl>
                                        <p:attrNameLst>
                                          <p:attrName>style.rotation</p:attrName>
                                        </p:attrNameLst>
                                      </p:cBhvr>
                                      <p:tavLst>
                                        <p:tav tm="0">
                                          <p:val>
                                            <p:fltVal val="-90"/>
                                          </p:val>
                                        </p:tav>
                                        <p:tav tm="100000">
                                          <p:val>
                                            <p:fltVal val="0"/>
                                          </p:val>
                                        </p:tav>
                                      </p:tavLst>
                                    </p:anim>
                                    <p:anim calcmode="lin" valueType="num">
                                      <p:cBhvr>
                                        <p:cTn id="29" dur="800" decel="100000" fill="hold"/>
                                        <p:tgtEl>
                                          <p:spTgt spid="13"/>
                                        </p:tgtEl>
                                        <p:attrNameLst>
                                          <p:attrName>ppt_x</p:attrName>
                                        </p:attrNameLst>
                                      </p:cBhvr>
                                      <p:tavLst>
                                        <p:tav tm="0">
                                          <p:val>
                                            <p:strVal val="#ppt_x+0.4"/>
                                          </p:val>
                                        </p:tav>
                                        <p:tav tm="100000">
                                          <p:val>
                                            <p:strVal val="#ppt_x-0.05"/>
                                          </p:val>
                                        </p:tav>
                                      </p:tavLst>
                                    </p:anim>
                                    <p:anim calcmode="lin" valueType="num">
                                      <p:cBhvr>
                                        <p:cTn id="30" dur="800" decel="100000" fill="hold"/>
                                        <p:tgtEl>
                                          <p:spTgt spid="13"/>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一、物业服务总思路</a:t>
            </a:r>
            <a:endParaRPr lang="zh-CN" altLang="en-US" sz="2800" b="1" dirty="0">
              <a:latin typeface="黑体" pitchFamily="2" charset="-122"/>
              <a:ea typeface="黑体" pitchFamily="2" charset="-122"/>
            </a:endParaRPr>
          </a:p>
        </p:txBody>
      </p:sp>
      <p:sp>
        <p:nvSpPr>
          <p:cNvPr id="15" name="矩形 14"/>
          <p:cNvSpPr/>
          <p:nvPr/>
        </p:nvSpPr>
        <p:spPr>
          <a:xfrm>
            <a:off x="1276538" y="1355920"/>
            <a:ext cx="7620770"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物业服务总原则：追求物业服务的满意</a:t>
            </a:r>
            <a:endParaRPr kumimoji="1" lang="zh-CN" altLang="en-US" sz="2000" b="1" dirty="0">
              <a:latin typeface="微软雅黑" pitchFamily="34" charset="-122"/>
              <a:ea typeface="微软雅黑" pitchFamily="34" charset="-122"/>
            </a:endParaRPr>
          </a:p>
        </p:txBody>
      </p:sp>
      <p:sp>
        <p:nvSpPr>
          <p:cNvPr id="8" name="Text Box 4"/>
          <p:cNvSpPr txBox="1">
            <a:spLocks noChangeArrowheads="1"/>
          </p:cNvSpPr>
          <p:nvPr/>
        </p:nvSpPr>
        <p:spPr bwMode="auto">
          <a:xfrm>
            <a:off x="4037970" y="2010630"/>
            <a:ext cx="4859338" cy="1727652"/>
          </a:xfrm>
          <a:prstGeom prst="rect">
            <a:avLst/>
          </a:prstGeom>
          <a:noFill/>
          <a:ln w="9525">
            <a:noFill/>
            <a:miter lim="800000"/>
            <a:headEnd/>
            <a:tailEnd/>
          </a:ln>
        </p:spPr>
        <p:txBody>
          <a:bodyPr>
            <a:spAutoFit/>
          </a:bodyPr>
          <a:lstStyle/>
          <a:p>
            <a:pPr>
              <a:lnSpc>
                <a:spcPct val="120000"/>
              </a:lnSpc>
              <a:spcBef>
                <a:spcPct val="50000"/>
              </a:spcBef>
            </a:pPr>
            <a:r>
              <a:rPr lang="zh-CN" altLang="en-US" dirty="0" smtClean="0">
                <a:latin typeface="微软雅黑" pitchFamily="34" charset="-122"/>
                <a:ea typeface="微软雅黑" pitchFamily="34" charset="-122"/>
              </a:rPr>
              <a:t>额外服务是提高客户满意度的诀窍。物业可以提供的额外服务几乎不受限制，关键要看是否具备这个意识。额外服务也不用多，只要比客户的心理预期多一点点，就可以使他们喜出望外。</a:t>
            </a:r>
          </a:p>
        </p:txBody>
      </p:sp>
      <p:sp>
        <p:nvSpPr>
          <p:cNvPr id="16" name="Oval 6">
            <a:hlinkClick r:id="rId4" action="ppaction://hlinkfile"/>
          </p:cNvPr>
          <p:cNvSpPr>
            <a:spLocks noChangeArrowheads="1"/>
          </p:cNvSpPr>
          <p:nvPr/>
        </p:nvSpPr>
        <p:spPr bwMode="auto">
          <a:xfrm>
            <a:off x="699247" y="2381344"/>
            <a:ext cx="2952750" cy="792162"/>
          </a:xfrm>
          <a:prstGeom prst="ellipse">
            <a:avLst/>
          </a:prstGeom>
          <a:solidFill>
            <a:srgbClr val="009999"/>
          </a:solidFill>
          <a:ln w="9525">
            <a:solidFill>
              <a:srgbClr val="009999"/>
            </a:solidFill>
            <a:round/>
            <a:headEnd/>
            <a:tailEnd/>
          </a:ln>
          <a:effectLst/>
        </p:spPr>
        <p:txBody>
          <a:bodyPr wrap="none" anchor="ctr"/>
          <a:lstStyle/>
          <a:p>
            <a:pPr algn="ctr">
              <a:defRPr/>
            </a:pPr>
            <a:r>
              <a:rPr lang="zh-CN" altLang="en-US" b="1" dirty="0">
                <a:solidFill>
                  <a:schemeClr val="bg1"/>
                </a:solidFill>
                <a:latin typeface="微软雅黑" pitchFamily="34" charset="-122"/>
                <a:ea typeface="微软雅黑" pitchFamily="34" charset="-122"/>
              </a:rPr>
              <a:t>额外服务</a:t>
            </a:r>
          </a:p>
        </p:txBody>
      </p:sp>
      <p:sp>
        <p:nvSpPr>
          <p:cNvPr id="9" name="Text Box 4"/>
          <p:cNvSpPr txBox="1">
            <a:spLocks noChangeArrowheads="1"/>
          </p:cNvSpPr>
          <p:nvPr/>
        </p:nvSpPr>
        <p:spPr bwMode="auto">
          <a:xfrm>
            <a:off x="827001" y="3933364"/>
            <a:ext cx="4859338" cy="867482"/>
          </a:xfrm>
          <a:prstGeom prst="rect">
            <a:avLst/>
          </a:prstGeom>
          <a:noFill/>
          <a:ln w="9525">
            <a:noFill/>
            <a:miter lim="800000"/>
            <a:headEnd/>
            <a:tailEnd/>
          </a:ln>
        </p:spPr>
        <p:txBody>
          <a:bodyPr>
            <a:spAutoFit/>
          </a:bodyPr>
          <a:lstStyle/>
          <a:p>
            <a:pPr>
              <a:lnSpc>
                <a:spcPct val="120000"/>
              </a:lnSpc>
              <a:spcBef>
                <a:spcPct val="50000"/>
              </a:spcBef>
            </a:pPr>
            <a:r>
              <a:rPr lang="zh-CN" altLang="en-US" dirty="0" smtClean="0">
                <a:latin typeface="微软雅黑" pitchFamily="34" charset="-122"/>
                <a:ea typeface="微软雅黑" pitchFamily="34" charset="-122"/>
              </a:rPr>
              <a:t>案例：</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、准妈妈俱乐部</a:t>
            </a:r>
            <a:endParaRPr lang="en-US" altLang="zh-CN" dirty="0" smtClean="0">
              <a:latin typeface="微软雅黑" pitchFamily="34" charset="-122"/>
              <a:ea typeface="微软雅黑" pitchFamily="34" charset="-122"/>
            </a:endParaRPr>
          </a:p>
          <a:p>
            <a:pPr>
              <a:lnSpc>
                <a:spcPct val="120000"/>
              </a:lnSpc>
              <a:spcBef>
                <a:spcPct val="50000"/>
              </a:spcBef>
            </a:pPr>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2</a:t>
            </a:r>
            <a:r>
              <a:rPr lang="zh-CN" altLang="en-US" dirty="0" smtClean="0">
                <a:latin typeface="微软雅黑" pitchFamily="34" charset="-122"/>
                <a:ea typeface="微软雅黑" pitchFamily="34" charset="-122"/>
              </a:rPr>
              <a:t>、定期孤寡老人看望</a:t>
            </a:r>
          </a:p>
        </p:txBody>
      </p:sp>
      <p:sp>
        <p:nvSpPr>
          <p:cNvPr id="11" name="Text Box 4"/>
          <p:cNvSpPr txBox="1">
            <a:spLocks noChangeArrowheads="1"/>
          </p:cNvSpPr>
          <p:nvPr/>
        </p:nvSpPr>
        <p:spPr bwMode="auto">
          <a:xfrm>
            <a:off x="3542601" y="5053172"/>
            <a:ext cx="4859338" cy="396583"/>
          </a:xfrm>
          <a:prstGeom prst="rect">
            <a:avLst/>
          </a:prstGeom>
          <a:noFill/>
          <a:ln w="9525">
            <a:noFill/>
            <a:miter lim="800000"/>
            <a:headEnd/>
            <a:tailEnd/>
          </a:ln>
        </p:spPr>
        <p:txBody>
          <a:bodyPr>
            <a:spAutoFit/>
          </a:bodyPr>
          <a:lstStyle/>
          <a:p>
            <a:pPr>
              <a:lnSpc>
                <a:spcPct val="120000"/>
              </a:lnSpc>
              <a:spcBef>
                <a:spcPct val="50000"/>
              </a:spcBef>
            </a:pPr>
            <a:r>
              <a:rPr lang="zh-CN" altLang="en-US" dirty="0" smtClean="0">
                <a:latin typeface="微软雅黑" pitchFamily="34" charset="-122"/>
                <a:ea typeface="微软雅黑" pitchFamily="34" charset="-122"/>
              </a:rPr>
              <a:t>额外的服务并不是增加成本。</a:t>
            </a:r>
          </a:p>
        </p:txBody>
      </p:sp>
    </p:spTree>
    <p:extLst>
      <p:ext uri="{BB962C8B-B14F-4D97-AF65-F5344CB8AC3E}">
        <p14:creationId xmlns:p14="http://schemas.microsoft.com/office/powerpoint/2010/main" val="36456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6"/>
                                        </p:tgtEl>
                                        <p:attrNameLst>
                                          <p:attrName>style.visibility</p:attrName>
                                        </p:attrNameLst>
                                      </p:cBhvr>
                                      <p:to>
                                        <p:strVal val="visible"/>
                                      </p:to>
                                    </p:set>
                                    <p:anim by="(-#ppt_w*2)" calcmode="lin" valueType="num">
                                      <p:cBhvr rctx="PPT">
                                        <p:cTn id="7" dur="500" autoRev="1" fill="hold">
                                          <p:stCondLst>
                                            <p:cond delay="0"/>
                                          </p:stCondLst>
                                        </p:cTn>
                                        <p:tgtEl>
                                          <p:spTgt spid="16"/>
                                        </p:tgtEl>
                                        <p:attrNameLst>
                                          <p:attrName>ppt_w</p:attrName>
                                        </p:attrNameLst>
                                      </p:cBhvr>
                                    </p:anim>
                                    <p:anim by="(#ppt_w*0.50)" calcmode="lin" valueType="num">
                                      <p:cBhvr>
                                        <p:cTn id="8" dur="500" decel="50000" autoRev="1" fill="hold">
                                          <p:stCondLst>
                                            <p:cond delay="0"/>
                                          </p:stCondLst>
                                        </p:cTn>
                                        <p:tgtEl>
                                          <p:spTgt spid="16"/>
                                        </p:tgtEl>
                                        <p:attrNameLst>
                                          <p:attrName>ppt_x</p:attrName>
                                        </p:attrNameLst>
                                      </p:cBhvr>
                                    </p:anim>
                                    <p:anim from="(-#ppt_h/2)" to="(#ppt_y)" calcmode="lin" valueType="num">
                                      <p:cBhvr>
                                        <p:cTn id="9" dur="1000" fill="hold">
                                          <p:stCondLst>
                                            <p:cond delay="0"/>
                                          </p:stCondLst>
                                        </p:cTn>
                                        <p:tgtEl>
                                          <p:spTgt spid="16"/>
                                        </p:tgtEl>
                                        <p:attrNameLst>
                                          <p:attrName>ppt_y</p:attrName>
                                        </p:attrNameLst>
                                      </p:cBhvr>
                                    </p:anim>
                                    <p:animRot by="21600000">
                                      <p:cBhvr>
                                        <p:cTn id="10" dur="1000" fill="hold">
                                          <p:stCondLst>
                                            <p:cond delay="0"/>
                                          </p:stCondLst>
                                        </p:cTn>
                                        <p:tgtEl>
                                          <p:spTgt spid="16"/>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vertical)">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vertical)">
                                      <p:cBhvr>
                                        <p:cTn id="20" dur="1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5"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vertical)">
                                      <p:cBhvr>
                                        <p:cTn id="2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1074833" y="715123"/>
            <a:ext cx="4897437" cy="523220"/>
          </a:xfrm>
          <a:prstGeom prst="rect">
            <a:avLst/>
          </a:prstGeom>
          <a:noFill/>
          <a:ln w="9525" algn="ctr">
            <a:noFill/>
            <a:miter lim="800000"/>
            <a:headEnd/>
            <a:tailEnd/>
          </a:ln>
          <a:effectLst/>
        </p:spPr>
        <p:txBody>
          <a:bodyPr>
            <a:spAutoFit/>
          </a:bodyPr>
          <a:lstStyle/>
          <a:p>
            <a:pPr>
              <a:spcBef>
                <a:spcPct val="50000"/>
              </a:spcBef>
              <a:buClr>
                <a:srgbClr val="FF0000"/>
              </a:buClr>
              <a:buFont typeface="Wingdings" pitchFamily="2" charset="2"/>
              <a:buNone/>
            </a:pPr>
            <a:r>
              <a:rPr lang="zh-CN" altLang="en-US" sz="2800" b="1" dirty="0" smtClean="0">
                <a:latin typeface="黑体" pitchFamily="2" charset="-122"/>
                <a:ea typeface="黑体" pitchFamily="2" charset="-122"/>
              </a:rPr>
              <a:t>一、物业服务总思路</a:t>
            </a:r>
            <a:endParaRPr lang="zh-CN" altLang="en-US" sz="2800" b="1" dirty="0">
              <a:latin typeface="黑体" pitchFamily="2" charset="-122"/>
              <a:ea typeface="黑体" pitchFamily="2" charset="-122"/>
            </a:endParaRPr>
          </a:p>
        </p:txBody>
      </p:sp>
      <p:sp>
        <p:nvSpPr>
          <p:cNvPr id="15" name="矩形 14"/>
          <p:cNvSpPr/>
          <p:nvPr/>
        </p:nvSpPr>
        <p:spPr>
          <a:xfrm>
            <a:off x="1276538" y="1355920"/>
            <a:ext cx="7620770" cy="400110"/>
          </a:xfrm>
          <a:prstGeom prst="rect">
            <a:avLst/>
          </a:prstGeom>
        </p:spPr>
        <p:txBody>
          <a:bodyPr wrap="square">
            <a:spAutoFit/>
          </a:bodyPr>
          <a:lstStyle/>
          <a:p>
            <a:pPr>
              <a:buBlip>
                <a:blip r:embed="rId3"/>
              </a:buBlip>
            </a:pPr>
            <a:r>
              <a:rPr kumimoji="1" lang="zh-CN" altLang="en-US" sz="2000" b="1" dirty="0" smtClean="0">
                <a:latin typeface="微软雅黑" pitchFamily="34" charset="-122"/>
                <a:ea typeface="微软雅黑" pitchFamily="34" charset="-122"/>
              </a:rPr>
              <a:t> 物业服务总原则：追求物业服务的满意</a:t>
            </a:r>
            <a:endParaRPr kumimoji="1" lang="zh-CN" altLang="en-US" sz="2000" b="1" dirty="0">
              <a:latin typeface="微软雅黑" pitchFamily="34" charset="-122"/>
              <a:ea typeface="微软雅黑" pitchFamily="34" charset="-122"/>
            </a:endParaRPr>
          </a:p>
        </p:txBody>
      </p:sp>
      <p:sp>
        <p:nvSpPr>
          <p:cNvPr id="10" name="Text Box 5"/>
          <p:cNvSpPr txBox="1">
            <a:spLocks noChangeArrowheads="1"/>
          </p:cNvSpPr>
          <p:nvPr/>
        </p:nvSpPr>
        <p:spPr bwMode="auto">
          <a:xfrm>
            <a:off x="4330342" y="2231130"/>
            <a:ext cx="3887787" cy="1710148"/>
          </a:xfrm>
          <a:prstGeom prst="rect">
            <a:avLst/>
          </a:prstGeom>
          <a:noFill/>
          <a:ln w="9525">
            <a:noFill/>
            <a:miter lim="800000"/>
            <a:headEnd/>
            <a:tailEnd/>
          </a:ln>
        </p:spPr>
        <p:txBody>
          <a:bodyPr>
            <a:spAutoFit/>
          </a:bodyPr>
          <a:lstStyle/>
          <a:p>
            <a:pPr>
              <a:lnSpc>
                <a:spcPct val="120000"/>
              </a:lnSpc>
              <a:spcBef>
                <a:spcPct val="50000"/>
              </a:spcBef>
            </a:pPr>
            <a:r>
              <a:rPr lang="zh-CN" altLang="en-US" dirty="0" smtClean="0">
                <a:latin typeface="微软雅黑" pitchFamily="34" charset="-122"/>
                <a:ea typeface="微软雅黑" pitchFamily="34" charset="-122"/>
              </a:rPr>
              <a:t>为客户提供便利，就是减少他们的时间、精力等投入成本，这就加大了客户的感受值，增加了客户的满意度。物业公司为客户提供便利是没有止境的。</a:t>
            </a:r>
          </a:p>
        </p:txBody>
      </p:sp>
      <p:sp>
        <p:nvSpPr>
          <p:cNvPr id="17" name="Oval 7">
            <a:hlinkClick r:id="rId4" action="ppaction://hlinkfile"/>
          </p:cNvPr>
          <p:cNvSpPr>
            <a:spLocks noChangeArrowheads="1"/>
          </p:cNvSpPr>
          <p:nvPr/>
        </p:nvSpPr>
        <p:spPr bwMode="auto">
          <a:xfrm>
            <a:off x="528724" y="2417555"/>
            <a:ext cx="2702952" cy="792163"/>
          </a:xfrm>
          <a:prstGeom prst="ellipse">
            <a:avLst/>
          </a:prstGeom>
          <a:solidFill>
            <a:srgbClr val="009999"/>
          </a:solidFill>
          <a:ln w="9525">
            <a:solidFill>
              <a:srgbClr val="009999"/>
            </a:solidFill>
            <a:round/>
            <a:headEnd/>
            <a:tailEnd/>
          </a:ln>
          <a:effectLst/>
        </p:spPr>
        <p:txBody>
          <a:bodyPr wrap="none" anchor="ctr"/>
          <a:lstStyle/>
          <a:p>
            <a:pPr algn="ctr">
              <a:defRPr/>
            </a:pPr>
            <a:r>
              <a:rPr lang="zh-CN" altLang="en-US" b="1" dirty="0">
                <a:solidFill>
                  <a:schemeClr val="bg1"/>
                </a:solidFill>
                <a:latin typeface="微软雅黑" pitchFamily="34" charset="-122"/>
                <a:ea typeface="微软雅黑" pitchFamily="34" charset="-122"/>
              </a:rPr>
              <a:t>可以</a:t>
            </a:r>
          </a:p>
          <a:p>
            <a:pPr algn="ctr">
              <a:defRPr/>
            </a:pPr>
            <a:r>
              <a:rPr lang="zh-CN" altLang="en-US" b="1" dirty="0">
                <a:solidFill>
                  <a:schemeClr val="bg1"/>
                </a:solidFill>
                <a:latin typeface="微软雅黑" pitchFamily="34" charset="-122"/>
                <a:ea typeface="微软雅黑" pitchFamily="34" charset="-122"/>
              </a:rPr>
              <a:t>提供的便利</a:t>
            </a:r>
          </a:p>
        </p:txBody>
      </p:sp>
      <p:sp>
        <p:nvSpPr>
          <p:cNvPr id="9" name="Text Box 5"/>
          <p:cNvSpPr txBox="1">
            <a:spLocks noChangeArrowheads="1"/>
          </p:cNvSpPr>
          <p:nvPr/>
        </p:nvSpPr>
        <p:spPr bwMode="auto">
          <a:xfrm>
            <a:off x="878150" y="4066556"/>
            <a:ext cx="3887787" cy="2779222"/>
          </a:xfrm>
          <a:prstGeom prst="rect">
            <a:avLst/>
          </a:prstGeom>
          <a:noFill/>
          <a:ln w="9525">
            <a:noFill/>
            <a:miter lim="800000"/>
            <a:headEnd/>
            <a:tailEnd/>
          </a:ln>
        </p:spPr>
        <p:txBody>
          <a:bodyPr>
            <a:spAutoFit/>
          </a:bodyPr>
          <a:lstStyle/>
          <a:p>
            <a:pPr>
              <a:lnSpc>
                <a:spcPct val="120000"/>
              </a:lnSpc>
              <a:spcBef>
                <a:spcPct val="50000"/>
              </a:spcBef>
            </a:pPr>
            <a:r>
              <a:rPr lang="zh-CN" altLang="en-US" dirty="0" smtClean="0">
                <a:latin typeface="微软雅黑" pitchFamily="34" charset="-122"/>
                <a:ea typeface="微软雅黑" pitchFamily="34" charset="-122"/>
              </a:rPr>
              <a:t>案例：</a:t>
            </a:r>
            <a:endParaRPr lang="en-US" altLang="zh-CN" dirty="0" smtClean="0">
              <a:latin typeface="微软雅黑" pitchFamily="34" charset="-122"/>
              <a:ea typeface="微软雅黑" pitchFamily="34" charset="-122"/>
            </a:endParaRPr>
          </a:p>
          <a:p>
            <a:pPr>
              <a:lnSpc>
                <a:spcPct val="120000"/>
              </a:lnSpc>
              <a:spcBef>
                <a:spcPct val="50000"/>
              </a:spcBef>
            </a:pP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、信件的上门</a:t>
            </a:r>
            <a:endParaRPr lang="en-US" altLang="zh-CN" dirty="0" smtClean="0">
              <a:latin typeface="微软雅黑" pitchFamily="34" charset="-122"/>
              <a:ea typeface="微软雅黑" pitchFamily="34" charset="-122"/>
            </a:endParaRPr>
          </a:p>
          <a:p>
            <a:pPr>
              <a:lnSpc>
                <a:spcPct val="120000"/>
              </a:lnSpc>
              <a:spcBef>
                <a:spcPct val="50000"/>
              </a:spcBef>
            </a:pPr>
            <a:r>
              <a:rPr lang="en-US" altLang="zh-CN" dirty="0" smtClean="0">
                <a:latin typeface="微软雅黑" pitchFamily="34" charset="-122"/>
                <a:ea typeface="微软雅黑" pitchFamily="34" charset="-122"/>
              </a:rPr>
              <a:t>2</a:t>
            </a:r>
            <a:r>
              <a:rPr lang="zh-CN" altLang="en-US" dirty="0" smtClean="0">
                <a:latin typeface="微软雅黑" pitchFamily="34" charset="-122"/>
                <a:ea typeface="微软雅黑" pitchFamily="34" charset="-122"/>
              </a:rPr>
              <a:t>、水电表的提示</a:t>
            </a:r>
            <a:endParaRPr lang="en-US" altLang="zh-CN" dirty="0" smtClean="0">
              <a:latin typeface="微软雅黑" pitchFamily="34" charset="-122"/>
              <a:ea typeface="微软雅黑" pitchFamily="34" charset="-122"/>
            </a:endParaRPr>
          </a:p>
          <a:p>
            <a:pPr>
              <a:lnSpc>
                <a:spcPct val="120000"/>
              </a:lnSpc>
              <a:spcBef>
                <a:spcPct val="50000"/>
              </a:spcBef>
            </a:pP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、小院的维护与绿化</a:t>
            </a:r>
            <a:endParaRPr lang="en-US" altLang="zh-CN" dirty="0" smtClean="0">
              <a:latin typeface="微软雅黑" pitchFamily="34" charset="-122"/>
              <a:ea typeface="微软雅黑" pitchFamily="34" charset="-122"/>
            </a:endParaRPr>
          </a:p>
          <a:p>
            <a:pPr>
              <a:lnSpc>
                <a:spcPct val="120000"/>
              </a:lnSpc>
              <a:spcBef>
                <a:spcPct val="50000"/>
              </a:spcBef>
            </a:pP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、打气筒配置</a:t>
            </a:r>
            <a:endParaRPr lang="en-US" altLang="zh-CN" dirty="0" smtClean="0">
              <a:latin typeface="微软雅黑" pitchFamily="34" charset="-122"/>
              <a:ea typeface="微软雅黑" pitchFamily="34" charset="-122"/>
            </a:endParaRPr>
          </a:p>
          <a:p>
            <a:pPr>
              <a:lnSpc>
                <a:spcPct val="120000"/>
              </a:lnSpc>
              <a:spcBef>
                <a:spcPct val="50000"/>
              </a:spcBef>
            </a:pPr>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endParaRPr lang="zh-CN" altLang="en-US" dirty="0" smtClean="0">
              <a:latin typeface="微软雅黑" pitchFamily="34" charset="-122"/>
              <a:ea typeface="微软雅黑" pitchFamily="34" charset="-122"/>
            </a:endParaRPr>
          </a:p>
        </p:txBody>
      </p:sp>
    </p:spTree>
    <p:extLst>
      <p:ext uri="{BB962C8B-B14F-4D97-AF65-F5344CB8AC3E}">
        <p14:creationId xmlns:p14="http://schemas.microsoft.com/office/powerpoint/2010/main" val="346927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7"/>
                                        </p:tgtEl>
                                        <p:attrNameLst>
                                          <p:attrName>style.visibility</p:attrName>
                                        </p:attrNameLst>
                                      </p:cBhvr>
                                      <p:to>
                                        <p:strVal val="visible"/>
                                      </p:to>
                                    </p:set>
                                    <p:anim by="(-#ppt_w*2)" calcmode="lin" valueType="num">
                                      <p:cBhvr rctx="PPT">
                                        <p:cTn id="7" dur="500" autoRev="1" fill="hold">
                                          <p:stCondLst>
                                            <p:cond delay="0"/>
                                          </p:stCondLst>
                                        </p:cTn>
                                        <p:tgtEl>
                                          <p:spTgt spid="17"/>
                                        </p:tgtEl>
                                        <p:attrNameLst>
                                          <p:attrName>ppt_w</p:attrName>
                                        </p:attrNameLst>
                                      </p:cBhvr>
                                    </p:anim>
                                    <p:anim by="(#ppt_w*0.50)" calcmode="lin" valueType="num">
                                      <p:cBhvr>
                                        <p:cTn id="8" dur="500" decel="50000" autoRev="1" fill="hold">
                                          <p:stCondLst>
                                            <p:cond delay="0"/>
                                          </p:stCondLst>
                                        </p:cTn>
                                        <p:tgtEl>
                                          <p:spTgt spid="17"/>
                                        </p:tgtEl>
                                        <p:attrNameLst>
                                          <p:attrName>ppt_x</p:attrName>
                                        </p:attrNameLst>
                                      </p:cBhvr>
                                    </p:anim>
                                    <p:anim from="(-#ppt_h/2)" to="(#ppt_y)" calcmode="lin" valueType="num">
                                      <p:cBhvr>
                                        <p:cTn id="9" dur="1000" fill="hold">
                                          <p:stCondLst>
                                            <p:cond delay="0"/>
                                          </p:stCondLst>
                                        </p:cTn>
                                        <p:tgtEl>
                                          <p:spTgt spid="17"/>
                                        </p:tgtEl>
                                        <p:attrNameLst>
                                          <p:attrName>ppt_y</p:attrName>
                                        </p:attrNameLst>
                                      </p:cBhvr>
                                    </p:anim>
                                    <p:animRot by="21600000">
                                      <p:cBhvr>
                                        <p:cTn id="10" dur="1000" fill="hold">
                                          <p:stCondLst>
                                            <p:cond delay="0"/>
                                          </p:stCondLst>
                                        </p:cTn>
                                        <p:tgtEl>
                                          <p:spTgt spid="17"/>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10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7" grpId="0" animBg="1"/>
      <p:bldP spid="9" grpId="0"/>
    </p:bldLst>
  </p:timing>
</p:sld>
</file>

<file path=ppt/theme/theme1.xml><?xml version="1.0" encoding="utf-8"?>
<a:theme xmlns:a="http://schemas.openxmlformats.org/drawingml/2006/main" name="Office Theme">
  <a:themeElements>
    <a:clrScheme name="公司ppt标准模板">
      <a:dk1>
        <a:srgbClr val="000000"/>
      </a:dk1>
      <a:lt1>
        <a:srgbClr val="FFFFFF"/>
      </a:lt1>
      <a:dk2>
        <a:srgbClr val="7D0000"/>
      </a:dk2>
      <a:lt2>
        <a:srgbClr val="BF0008"/>
      </a:lt2>
      <a:accent1>
        <a:srgbClr val="9B9EA4"/>
      </a:accent1>
      <a:accent2>
        <a:srgbClr val="73797C"/>
      </a:accent2>
      <a:accent3>
        <a:srgbClr val="89887F"/>
      </a:accent3>
      <a:accent4>
        <a:srgbClr val="7D0000"/>
      </a:accent4>
      <a:accent5>
        <a:srgbClr val="BF0008"/>
      </a:accent5>
      <a:accent6>
        <a:srgbClr val="000000"/>
      </a:accent6>
      <a:hlink>
        <a:srgbClr val="73797C"/>
      </a:hlink>
      <a:folHlink>
        <a:srgbClr val="73797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1990</TotalTime>
  <Words>2850</Words>
  <Application>Microsoft Office PowerPoint</Application>
  <PresentationFormat>全屏显示(4:3)</PresentationFormat>
  <Paragraphs>330</Paragraphs>
  <Slides>39</Slides>
  <Notes>39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39</vt:i4>
      </vt:variant>
    </vt:vector>
  </HeadingPairs>
  <TitlesOfParts>
    <vt:vector size="48" baseType="lpstr">
      <vt:lpstr>GothamBook</vt:lpstr>
      <vt:lpstr>黑体</vt:lpstr>
      <vt:lpstr>宋体</vt:lpstr>
      <vt:lpstr>微软雅黑</vt:lpstr>
      <vt:lpstr>幼圆</vt:lpstr>
      <vt:lpstr>Arial</vt:lpstr>
      <vt:lpstr>Calibri</vt:lpstr>
      <vt:lpstr>Wingdings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 Hoan Chuan</dc:creator>
  <cp:lastModifiedBy>Administrator</cp:lastModifiedBy>
  <cp:revision>767</cp:revision>
  <dcterms:created xsi:type="dcterms:W3CDTF">2013-11-13T08:15:04Z</dcterms:created>
  <dcterms:modified xsi:type="dcterms:W3CDTF">2023-08-18T09:10:13Z</dcterms:modified>
</cp:coreProperties>
</file>