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4"/>
  </p:notesMasterIdLst>
  <p:handoutMasterIdLst>
    <p:handoutMasterId r:id="rId105"/>
  </p:handoutMasterIdLst>
  <p:sldIdLst>
    <p:sldId id="256" r:id="rId2"/>
    <p:sldId id="421" r:id="rId3"/>
    <p:sldId id="422" r:id="rId4"/>
    <p:sldId id="423" r:id="rId5"/>
    <p:sldId id="424" r:id="rId6"/>
    <p:sldId id="555" r:id="rId7"/>
    <p:sldId id="556" r:id="rId8"/>
    <p:sldId id="561" r:id="rId9"/>
    <p:sldId id="491" r:id="rId10"/>
    <p:sldId id="477" r:id="rId11"/>
    <p:sldId id="478" r:id="rId12"/>
    <p:sldId id="479" r:id="rId13"/>
    <p:sldId id="480" r:id="rId14"/>
    <p:sldId id="481" r:id="rId15"/>
    <p:sldId id="482" r:id="rId16"/>
    <p:sldId id="483" r:id="rId17"/>
    <p:sldId id="484" r:id="rId18"/>
    <p:sldId id="485" r:id="rId19"/>
    <p:sldId id="492" r:id="rId20"/>
    <p:sldId id="493" r:id="rId21"/>
    <p:sldId id="494" r:id="rId22"/>
    <p:sldId id="495" r:id="rId23"/>
    <p:sldId id="496" r:id="rId24"/>
    <p:sldId id="497" r:id="rId25"/>
    <p:sldId id="498" r:id="rId26"/>
    <p:sldId id="499" r:id="rId27"/>
    <p:sldId id="563" r:id="rId28"/>
    <p:sldId id="501" r:id="rId29"/>
    <p:sldId id="502" r:id="rId30"/>
    <p:sldId id="503" r:id="rId31"/>
    <p:sldId id="504" r:id="rId32"/>
    <p:sldId id="505" r:id="rId33"/>
    <p:sldId id="506" r:id="rId34"/>
    <p:sldId id="507" r:id="rId35"/>
    <p:sldId id="508" r:id="rId36"/>
    <p:sldId id="553" r:id="rId37"/>
    <p:sldId id="554" r:id="rId38"/>
    <p:sldId id="564" r:id="rId39"/>
    <p:sldId id="520" r:id="rId40"/>
    <p:sldId id="521" r:id="rId41"/>
    <p:sldId id="522" r:id="rId42"/>
    <p:sldId id="523" r:id="rId43"/>
    <p:sldId id="557" r:id="rId44"/>
    <p:sldId id="558" r:id="rId45"/>
    <p:sldId id="565" r:id="rId46"/>
    <p:sldId id="524" r:id="rId47"/>
    <p:sldId id="525" r:id="rId48"/>
    <p:sldId id="526" r:id="rId49"/>
    <p:sldId id="527" r:id="rId50"/>
    <p:sldId id="529" r:id="rId51"/>
    <p:sldId id="559" r:id="rId52"/>
    <p:sldId id="560" r:id="rId53"/>
    <p:sldId id="518" r:id="rId54"/>
    <p:sldId id="511" r:id="rId55"/>
    <p:sldId id="512" r:id="rId56"/>
    <p:sldId id="513" r:id="rId57"/>
    <p:sldId id="514" r:id="rId58"/>
    <p:sldId id="515" r:id="rId59"/>
    <p:sldId id="430" r:id="rId60"/>
    <p:sldId id="431" r:id="rId61"/>
    <p:sldId id="432" r:id="rId62"/>
    <p:sldId id="433" r:id="rId63"/>
    <p:sldId id="434" r:id="rId64"/>
    <p:sldId id="435" r:id="rId65"/>
    <p:sldId id="438" r:id="rId66"/>
    <p:sldId id="439" r:id="rId67"/>
    <p:sldId id="440" r:id="rId68"/>
    <p:sldId id="441" r:id="rId69"/>
    <p:sldId id="442" r:id="rId70"/>
    <p:sldId id="443" r:id="rId71"/>
    <p:sldId id="444" r:id="rId72"/>
    <p:sldId id="445" r:id="rId73"/>
    <p:sldId id="446" r:id="rId74"/>
    <p:sldId id="447" r:id="rId75"/>
    <p:sldId id="448" r:id="rId76"/>
    <p:sldId id="449" r:id="rId77"/>
    <p:sldId id="450" r:id="rId78"/>
    <p:sldId id="451" r:id="rId79"/>
    <p:sldId id="452" r:id="rId80"/>
    <p:sldId id="453" r:id="rId81"/>
    <p:sldId id="454" r:id="rId82"/>
    <p:sldId id="455" r:id="rId83"/>
    <p:sldId id="456" r:id="rId84"/>
    <p:sldId id="457" r:id="rId85"/>
    <p:sldId id="458" r:id="rId86"/>
    <p:sldId id="459" r:id="rId87"/>
    <p:sldId id="460" r:id="rId88"/>
    <p:sldId id="461" r:id="rId89"/>
    <p:sldId id="462" r:id="rId90"/>
    <p:sldId id="463" r:id="rId91"/>
    <p:sldId id="464" r:id="rId92"/>
    <p:sldId id="468" r:id="rId93"/>
    <p:sldId id="566" r:id="rId94"/>
    <p:sldId id="567" r:id="rId95"/>
    <p:sldId id="568" r:id="rId96"/>
    <p:sldId id="569" r:id="rId97"/>
    <p:sldId id="570" r:id="rId98"/>
    <p:sldId id="476" r:id="rId99"/>
    <p:sldId id="471" r:id="rId100"/>
    <p:sldId id="472" r:id="rId101"/>
    <p:sldId id="473" r:id="rId102"/>
    <p:sldId id="530" r:id="rId103"/>
  </p:sldIdLst>
  <p:sldSz cx="9144000" cy="6858000" type="screen4x3"/>
  <p:notesSz cx="6805613" cy="9939338"/>
  <p:defaultTextStyle>
    <a:defPPr>
      <a:defRPr lang="zh-CN"/>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FF"/>
    <a:srgbClr val="FF00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中度样式 3 - 强调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29" autoAdjust="0"/>
    <p:restoredTop sz="89051" autoAdjust="0"/>
  </p:normalViewPr>
  <p:slideViewPr>
    <p:cSldViewPr>
      <p:cViewPr varScale="1">
        <p:scale>
          <a:sx n="78" d="100"/>
          <a:sy n="78" d="100"/>
        </p:scale>
        <p:origin x="1349"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a:defRPr sz="1200"/>
            </a:lvl1pPr>
          </a:lstStyle>
          <a:p>
            <a:pPr>
              <a:defRPr/>
            </a:pPr>
            <a:fld id="{602A5C43-C75F-44B8-83F5-742D25D13006}" type="datetimeFigureOut">
              <a:rPr lang="zh-CN" altLang="en-US"/>
              <a:pPr>
                <a:defRPr/>
              </a:pPr>
              <a:t>2023-05-21</a:t>
            </a:fld>
            <a:endParaRPr lang="zh-CN" altLang="en-US"/>
          </a:p>
        </p:txBody>
      </p:sp>
      <p:sp>
        <p:nvSpPr>
          <p:cNvPr id="4" name="页脚占位符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a:defRPr sz="1200"/>
            </a:lvl1pPr>
          </a:lstStyle>
          <a:p>
            <a:pPr>
              <a:defRPr/>
            </a:pPr>
            <a:endParaRPr lang="zh-CN" altLang="en-US"/>
          </a:p>
        </p:txBody>
      </p:sp>
      <p:sp>
        <p:nvSpPr>
          <p:cNvPr id="5" name="灯片编号占位符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a:defRPr sz="1200"/>
            </a:lvl1pPr>
          </a:lstStyle>
          <a:p>
            <a:pPr>
              <a:defRPr/>
            </a:pPr>
            <a:fld id="{BD7D834A-98D6-42E9-8255-992CD696E49B}"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ea typeface="宋体" charset="-122"/>
              </a:defRPr>
            </a:lvl1pPr>
          </a:lstStyle>
          <a:p>
            <a:pPr>
              <a:defRPr/>
            </a:pPr>
            <a:endParaRPr lang="zh-CN" altLang="en-US"/>
          </a:p>
        </p:txBody>
      </p:sp>
      <p:sp>
        <p:nvSpPr>
          <p:cNvPr id="3" name="日期占位符 2"/>
          <p:cNvSpPr>
            <a:spLocks noGrp="1"/>
          </p:cNvSpPr>
          <p:nvPr>
            <p:ph type="dt" idx="1"/>
          </p:nvPr>
        </p:nvSpPr>
        <p:spPr>
          <a:xfrm>
            <a:off x="3854450" y="0"/>
            <a:ext cx="2949575" cy="496888"/>
          </a:xfrm>
          <a:prstGeom prst="rect">
            <a:avLst/>
          </a:prstGeom>
        </p:spPr>
        <p:txBody>
          <a:bodyPr vert="horz" lIns="91440" tIns="45720" rIns="91440" bIns="45720" rtlCol="0"/>
          <a:lstStyle>
            <a:lvl1pPr algn="r">
              <a:defRPr sz="1200">
                <a:ea typeface="宋体" charset="-122"/>
              </a:defRPr>
            </a:lvl1pPr>
          </a:lstStyle>
          <a:p>
            <a:pPr>
              <a:defRPr/>
            </a:pPr>
            <a:fld id="{9603D23C-7A78-4553-9313-9C8FF7B1BD50}" type="datetimeFigureOut">
              <a:rPr lang="zh-CN" altLang="en-US"/>
              <a:pPr>
                <a:defRPr/>
              </a:pPr>
              <a:t>2023-05-21</a:t>
            </a:fld>
            <a:endParaRPr lang="zh-CN" altLang="en-US"/>
          </a:p>
        </p:txBody>
      </p:sp>
      <p:sp>
        <p:nvSpPr>
          <p:cNvPr id="4" name="幻灯片图像占位符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1038" y="4721225"/>
            <a:ext cx="5443537" cy="4471988"/>
          </a:xfrm>
          <a:prstGeom prst="rect">
            <a:avLst/>
          </a:prstGeom>
        </p:spPr>
        <p:txBody>
          <a:bodyPr vert="horz" lIns="91440" tIns="45720" rIns="91440" bIns="45720" rtlCol="0">
            <a:normAutofit/>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ea typeface="宋体" charset="-122"/>
              </a:defRPr>
            </a:lvl1pPr>
          </a:lstStyle>
          <a:p>
            <a:pPr>
              <a:defRPr/>
            </a:pPr>
            <a:endParaRPr lang="zh-CN" altLang="en-US"/>
          </a:p>
        </p:txBody>
      </p:sp>
      <p:sp>
        <p:nvSpPr>
          <p:cNvPr id="7" name="灯片编号占位符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a:defRPr sz="1200">
                <a:ea typeface="宋体" charset="-122"/>
              </a:defRPr>
            </a:lvl1pPr>
          </a:lstStyle>
          <a:p>
            <a:pPr>
              <a:defRPr/>
            </a:pPr>
            <a:fld id="{BE599F10-D968-416E-913E-E8A1CCCED335}"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BE599F10-D968-416E-913E-E8A1CCCED335}" type="slidenum">
              <a:rPr lang="zh-CN" altLang="en-US" smtClean="0"/>
              <a:pPr>
                <a:defRPr/>
              </a:pPr>
              <a:t>1</a:t>
            </a:fld>
            <a:endParaRPr lang="zh-CN" altLang="en-US"/>
          </a:p>
        </p:txBody>
      </p:sp>
      <p:sp>
        <p:nvSpPr>
          <p:cNvPr id="5" name="日期占位符 4"/>
          <p:cNvSpPr>
            <a:spLocks noGrp="1"/>
          </p:cNvSpPr>
          <p:nvPr>
            <p:ph type="dt" idx="11"/>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B5C4C9EF-A426-4B0B-8CF2-C2FC8CB7211B}" type="slidenum">
              <a:rPr lang="en-US" altLang="zh-CN" smtClean="0"/>
              <a:pPr>
                <a:defRPr/>
              </a:pPr>
              <a:t>40</a:t>
            </a:fld>
            <a:endParaRPr lang="en-US" altLang="zh-CN" smtClean="0"/>
          </a:p>
        </p:txBody>
      </p:sp>
      <p:sp>
        <p:nvSpPr>
          <p:cNvPr id="235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CN" altLang="zh-CN"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p:txBody>
          <a:bodyPr/>
          <a:lstStyle/>
          <a:p>
            <a:pPr>
              <a:defRPr/>
            </a:pPr>
            <a:fld id="{2FB8602B-B71E-4032-9C0A-EA5C59EC38C3}" type="slidenum">
              <a:rPr lang="en-US" altLang="zh-CN" smtClean="0"/>
              <a:pPr>
                <a:defRPr/>
              </a:pPr>
              <a:t>41</a:t>
            </a:fld>
            <a:endParaRPr lang="en-US" altLang="zh-CN" smtClean="0"/>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CN" altLang="zh-CN"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p:txBody>
          <a:bodyPr/>
          <a:lstStyle/>
          <a:p>
            <a:pPr>
              <a:defRPr/>
            </a:pPr>
            <a:fld id="{C8619B25-EE02-442F-90BB-CB2094694EBC}" type="slidenum">
              <a:rPr lang="en-US" altLang="zh-CN" smtClean="0"/>
              <a:pPr>
                <a:defRPr/>
              </a:pPr>
              <a:t>42</a:t>
            </a:fld>
            <a:endParaRPr lang="en-US" altLang="zh-CN" smtClean="0"/>
          </a:p>
        </p:txBody>
      </p:sp>
      <p:sp>
        <p:nvSpPr>
          <p:cNvPr id="256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CN" altLang="zh-CN"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p:txBody>
          <a:bodyPr/>
          <a:lstStyle/>
          <a:p>
            <a:pPr>
              <a:defRPr/>
            </a:pPr>
            <a:fld id="{1168C1C4-ED48-4156-8623-50396E182745}" type="slidenum">
              <a:rPr lang="en-US" altLang="zh-CN" smtClean="0"/>
              <a:pPr>
                <a:defRPr/>
              </a:pPr>
              <a:t>47</a:t>
            </a:fld>
            <a:endParaRPr lang="en-US" altLang="zh-CN" smtClean="0"/>
          </a:p>
        </p:txBody>
      </p:sp>
      <p:sp>
        <p:nvSpPr>
          <p:cNvPr id="26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CN" altLang="zh-CN"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p:txBody>
          <a:bodyPr/>
          <a:lstStyle/>
          <a:p>
            <a:pPr>
              <a:defRPr/>
            </a:pPr>
            <a:fld id="{BB07DFE6-FF49-4C0D-B2CD-B673F34C19FE}" type="slidenum">
              <a:rPr lang="en-US" altLang="zh-CN" smtClean="0"/>
              <a:pPr>
                <a:defRPr/>
              </a:pPr>
              <a:t>48</a:t>
            </a:fld>
            <a:endParaRPr lang="en-US" altLang="zh-CN" smtClean="0"/>
          </a:p>
        </p:txBody>
      </p:sp>
      <p:sp>
        <p:nvSpPr>
          <p:cNvPr id="28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CN" altLang="zh-CN"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4D2FC99A-98AE-4692-9E40-A5DB4220E92C}" type="slidenum">
              <a:rPr lang="en-US" altLang="zh-CN" smtClean="0"/>
              <a:pPr/>
              <a:t>54</a:t>
            </a:fld>
            <a:endParaRPr lang="en-US" altLang="zh-CN"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zh-CN" altLang="en-US" b="1" dirty="0" smtClean="0"/>
              <a:t>在我们的日常工作中，怎样通过自己规范的礼仪和工作行为给客户带来良好的感受？下面就和大家一起分享。</a:t>
            </a:r>
          </a:p>
          <a:p>
            <a:pPr eaLnBrk="1" hangingPunct="1"/>
            <a:r>
              <a:rPr lang="zh-CN" altLang="en-US" b="1" dirty="0" smtClean="0"/>
              <a:t>先看看基本的仪容仪表有哪些要求。</a:t>
            </a:r>
          </a:p>
          <a:p>
            <a:pPr eaLnBrk="1" hangingPunct="1"/>
            <a:r>
              <a:rPr lang="en-US" altLang="zh-CN" dirty="0" smtClean="0"/>
              <a:t>1</a:t>
            </a:r>
            <a:r>
              <a:rPr lang="zh-CN" altLang="en-US" dirty="0" smtClean="0"/>
              <a:t>、</a:t>
            </a:r>
            <a:r>
              <a:rPr lang="zh-CN" altLang="zh-CN" dirty="0" smtClean="0"/>
              <a:t>工作时间内一律着本岗位规定制服及相关胸牌，并保持干净、平整，无明显污迹、破损。正确佩戴工牌。</a:t>
            </a:r>
            <a:endParaRPr lang="zh-CN" altLang="en-US" dirty="0" smtClean="0"/>
          </a:p>
          <a:p>
            <a:pPr eaLnBrk="1" hangingPunct="1"/>
            <a:r>
              <a:rPr lang="en-US" altLang="zh-CN" dirty="0" smtClean="0"/>
              <a:t>2</a:t>
            </a:r>
            <a:r>
              <a:rPr lang="zh-CN" altLang="en-US" dirty="0" smtClean="0"/>
              <a:t>、表情要求自然大方，客户面前保持微笑。 </a:t>
            </a:r>
          </a:p>
          <a:p>
            <a:pPr eaLnBrk="1" hangingPunct="1"/>
            <a:r>
              <a:rPr lang="en-US" altLang="zh-CN" dirty="0" smtClean="0"/>
              <a:t>3</a:t>
            </a:r>
            <a:r>
              <a:rPr lang="zh-CN" altLang="en-US" dirty="0" smtClean="0"/>
              <a:t>、头发保持整齐清洁、自然色泽。</a:t>
            </a:r>
            <a:r>
              <a:rPr lang="zh-CN" altLang="en-US" b="1" dirty="0" smtClean="0"/>
              <a:t>男性：</a:t>
            </a:r>
            <a:r>
              <a:rPr lang="zh-CN" altLang="en-US" dirty="0" smtClean="0"/>
              <a:t>前发不过眉，侧发不盖耳，后发不触后衣领，无烫发。</a:t>
            </a:r>
            <a:r>
              <a:rPr lang="zh-CN" altLang="en-US" b="1" dirty="0" smtClean="0"/>
              <a:t>女性：</a:t>
            </a:r>
            <a:r>
              <a:rPr lang="zh-CN" altLang="en-US" dirty="0" smtClean="0"/>
              <a:t>发长不过肩，如留长发须束起或使用发髻。 </a:t>
            </a:r>
          </a:p>
          <a:p>
            <a:pPr eaLnBrk="1" hangingPunct="1"/>
            <a:r>
              <a:rPr lang="en-US" altLang="zh-CN" dirty="0" smtClean="0"/>
              <a:t>4</a:t>
            </a:r>
            <a:r>
              <a:rPr lang="zh-CN" altLang="en-US" dirty="0" smtClean="0"/>
              <a:t>、保持个人卫生清洁，身体、面部、手部保持清洁。保持指甲干净，指甲长不超过指尖</a:t>
            </a:r>
            <a:r>
              <a:rPr lang="en-US" altLang="zh-CN" dirty="0" smtClean="0"/>
              <a:t>2</a:t>
            </a:r>
            <a:r>
              <a:rPr lang="zh-CN" altLang="en-US" dirty="0" smtClean="0"/>
              <a:t>毫米。</a:t>
            </a:r>
            <a:r>
              <a:rPr lang="zh-CN" altLang="en-US" b="1" dirty="0" smtClean="0"/>
              <a:t>男性：</a:t>
            </a:r>
            <a:r>
              <a:rPr lang="zh-CN" altLang="en-US" dirty="0" smtClean="0"/>
              <a:t>脸、颈及耳朵保持干净，每日剃刮胡须。</a:t>
            </a:r>
            <a:r>
              <a:rPr lang="zh-CN" altLang="en-US" b="1" dirty="0" smtClean="0"/>
              <a:t>女性：</a:t>
            </a:r>
            <a:r>
              <a:rPr lang="zh-CN" altLang="en-US" dirty="0" smtClean="0"/>
              <a:t>脸、颈及耳朵保持干净。统一穿着同色平底鞋。</a:t>
            </a:r>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77653FE6-C47F-4B83-A8E6-46C3D2A56E7A}" type="slidenum">
              <a:rPr lang="en-US" altLang="zh-CN" smtClean="0"/>
              <a:pPr/>
              <a:t>55</a:t>
            </a:fld>
            <a:endParaRPr lang="en-US" altLang="zh-CN"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altLang="zh-CN" b="1" dirty="0"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143EDF25-F4C7-4E91-B756-A0C431A90DCE}" type="slidenum">
              <a:rPr lang="en-US" altLang="zh-CN" smtClean="0"/>
              <a:pPr/>
              <a:t>56</a:t>
            </a:fld>
            <a:endParaRPr lang="en-US" altLang="zh-CN" smtClean="0"/>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en-US" altLang="zh-CN" b="1" smtClean="0"/>
              <a:t>5</a:t>
            </a:r>
            <a:r>
              <a:rPr lang="zh-CN" altLang="en-US" b="1" smtClean="0"/>
              <a:t>、对讲机佩带在身体右侧腰带上，对讲时统一用左手持对讲机。 </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CC93298D-06A2-4657-BE7A-BFD1E3ED9F4F}" type="slidenum">
              <a:rPr lang="en-US" altLang="zh-CN" smtClean="0"/>
              <a:pPr/>
              <a:t>57</a:t>
            </a:fld>
            <a:endParaRPr lang="en-US" altLang="zh-CN"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en-US" altLang="zh-CN" b="1" smtClean="0"/>
              <a:t>5</a:t>
            </a:r>
            <a:r>
              <a:rPr lang="zh-CN" altLang="en-US" b="1" smtClean="0"/>
              <a:t>、对讲机佩带在身体右侧腰带上，对讲时统一用左手持对讲机。 </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3B96BF69-1687-44F8-80B5-BCF8D4F7756D}" type="slidenum">
              <a:rPr lang="en-US" altLang="zh-CN" smtClean="0"/>
              <a:pPr/>
              <a:t>58</a:t>
            </a:fld>
            <a:endParaRPr lang="en-US" altLang="zh-CN"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zh-CN" altLang="en-US" b="1" smtClean="0"/>
              <a:t>结合前面这几张照片来看，其实我们关于基本着装和仪容仪表的要求非常简单。</a:t>
            </a:r>
          </a:p>
          <a:p>
            <a:pPr eaLnBrk="1" hangingPunct="1"/>
            <a:r>
              <a:rPr lang="zh-CN" altLang="en-US" b="1" smtClean="0"/>
              <a:t>总结一下可以用两句话概括， “工装平整又干净，客户面前展笑容 ”。</a:t>
            </a:r>
          </a:p>
          <a:p>
            <a:pPr eaLnBrk="1" hangingPunct="1"/>
            <a:endParaRPr lang="zh-CN" altLang="en-US" smtClean="0"/>
          </a:p>
          <a:p>
            <a:pPr eaLnBrk="1" hangingPunct="1"/>
            <a:endParaRPr lang="en-US" altLang="zh-CN"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A821CC07-9A62-4404-BE29-717A1D6EFCEF}" type="slidenum">
              <a:rPr lang="en-US" altLang="zh-CN" smtClean="0"/>
              <a:pPr/>
              <a:t>2</a:t>
            </a:fld>
            <a:endParaRPr lang="en-US" altLang="zh-CN"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spcBef>
                <a:spcPct val="50000"/>
              </a:spcBef>
            </a:pPr>
            <a:r>
              <a:rPr lang="zh-CN" altLang="en-US" b="1" dirty="0" smtClean="0"/>
              <a:t>大</a:t>
            </a:r>
            <a:r>
              <a:rPr kumimoji="1" lang="zh-CN" altLang="en-US" b="1" dirty="0" smtClean="0"/>
              <a:t>家好：欢迎来大家来到友邻有爱物业有限公司，祝大家在这里工作愉快</a:t>
            </a:r>
            <a:r>
              <a:rPr kumimoji="1" lang="en-US" altLang="zh-CN" b="1" dirty="0" smtClean="0"/>
              <a:t>!</a:t>
            </a:r>
          </a:p>
          <a:p>
            <a:pPr eaLnBrk="1" hangingPunct="1">
              <a:spcBef>
                <a:spcPct val="50000"/>
              </a:spcBef>
            </a:pPr>
            <a:r>
              <a:rPr kumimoji="1" lang="zh-CN" altLang="en-US" b="1" dirty="0" smtClean="0"/>
              <a:t>说起工作愉快，我们都希望每天快乐的工作，毕竟谁也不愿意天天生气。但在我们的日常工作中，难免有时会发生一些不愉快的事情，例如客户投诉。</a:t>
            </a:r>
          </a:p>
          <a:p>
            <a:pPr eaLnBrk="1" hangingPunct="1">
              <a:spcBef>
                <a:spcPct val="50000"/>
              </a:spcBef>
            </a:pPr>
            <a:r>
              <a:rPr kumimoji="1" lang="zh-CN" altLang="en-US" b="1" dirty="0" smtClean="0"/>
              <a:t>其实很多投诉往往是由于我们在服务礼仪方面的不到位，或者是一些不经意的小事、行为</a:t>
            </a:r>
            <a:r>
              <a:rPr kumimoji="1" lang="zh-CN" altLang="en-US" b="1" dirty="0" smtClean="0">
                <a:solidFill>
                  <a:srgbClr val="FF0000"/>
                </a:solidFill>
              </a:rPr>
              <a:t>给客户带来不好的感受</a:t>
            </a:r>
            <a:r>
              <a:rPr kumimoji="1" lang="zh-CN" altLang="en-US" b="1" dirty="0" smtClean="0"/>
              <a:t>导致。</a:t>
            </a:r>
          </a:p>
          <a:p>
            <a:pPr eaLnBrk="1" hangingPunct="1">
              <a:spcBef>
                <a:spcPct val="50000"/>
              </a:spcBef>
            </a:pPr>
            <a:r>
              <a:rPr kumimoji="1" lang="zh-CN" altLang="en-US" b="1" dirty="0" smtClean="0">
                <a:solidFill>
                  <a:srgbClr val="FF0000"/>
                </a:solidFill>
              </a:rPr>
              <a:t>下面我们先看一些客户投诉的案例。</a:t>
            </a:r>
          </a:p>
          <a:p>
            <a:pPr eaLnBrk="1" hangingPunct="1"/>
            <a:r>
              <a:rPr kumimoji="1" lang="zh-CN" altLang="en-US" b="1" dirty="0" smtClean="0">
                <a:solidFill>
                  <a:srgbClr val="000000"/>
                </a:solidFill>
              </a:rPr>
              <a:t>	</a:t>
            </a:r>
          </a:p>
          <a:p>
            <a:pPr eaLnBrk="1" hangingPunct="1"/>
            <a:endParaRPr lang="en-US" altLang="zh-CN" dirty="0"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2DFFFF0D-9DEE-43ED-90E0-F4D4E4165238}" type="slidenum">
              <a:rPr lang="en-US" altLang="zh-CN" smtClean="0"/>
              <a:pPr/>
              <a:t>59</a:t>
            </a:fld>
            <a:endParaRPr lang="en-US" altLang="zh-CN"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zh-CN" altLang="en-US" b="1" smtClean="0"/>
              <a:t>除了基本的仪容仪表之外，提示标识是我们现场作业时必不可少的装备，但日常工作中，因为提示标识的不到位等细节问题，也会给客户带来不好的感受。那么在这方面有哪些要求呢？下面我们一起看看。</a:t>
            </a:r>
          </a:p>
          <a:p>
            <a:pPr eaLnBrk="1" hangingPunct="1"/>
            <a:r>
              <a:rPr lang="zh-CN" altLang="en-US" b="1" smtClean="0"/>
              <a:t>先看保洁，在走道、楼道、大堂等区域进行清洁服务时，应放置或悬挂相关的标识，以提醒和知会客户。</a:t>
            </a:r>
          </a:p>
          <a:p>
            <a:pPr eaLnBrk="1" hangingPunct="1"/>
            <a:endParaRPr lang="zh-CN" altLang="en-US" b="1" smtClean="0"/>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EBC55C41-ABC6-4318-97F0-A6498EF959E8}" type="slidenum">
              <a:rPr lang="en-US" altLang="zh-CN" smtClean="0"/>
              <a:pPr/>
              <a:t>60</a:t>
            </a:fld>
            <a:endParaRPr lang="en-US" altLang="zh-CN"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zh-CN" altLang="en-US" b="1" smtClean="0"/>
              <a:t>电梯等设施维护时应放置“电梯维护、暂停作业”或“危险请勿靠近”等相关字样的标识。</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68813B00-E9E3-47D0-9FB2-97FD9BB25B82}" type="slidenum">
              <a:rPr lang="en-US" altLang="zh-CN" smtClean="0"/>
              <a:pPr/>
              <a:t>61</a:t>
            </a:fld>
            <a:endParaRPr lang="en-US" altLang="zh-CN"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zh-CN" altLang="en-US" b="1" smtClean="0"/>
              <a:t>其实现场作业的标识摆放也不复杂，同样可以用两句话概括，就是“作业时候须告知，提示标识别忘记 ”。</a:t>
            </a:r>
          </a:p>
          <a:p>
            <a:pPr eaLnBrk="1" hangingPunct="1"/>
            <a:endParaRPr lang="zh-CN" altLang="en-US" smtClean="0"/>
          </a:p>
          <a:p>
            <a:pPr eaLnBrk="1" hangingPunct="1"/>
            <a:endParaRPr lang="en-US" altLang="zh-CN"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DD352A81-1A9D-4B42-805A-545C94A1C4A0}" type="slidenum">
              <a:rPr lang="en-US" altLang="zh-CN" smtClean="0"/>
              <a:pPr/>
              <a:t>62</a:t>
            </a:fld>
            <a:endParaRPr lang="en-US" altLang="zh-CN"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zh-CN" altLang="en-US" b="1" smtClean="0"/>
              <a:t>前面我们一起看了仪容仪表和作业时的提示标识，除此之外，在日常工作中又有哪些基本的要求呢？</a:t>
            </a:r>
          </a:p>
          <a:p>
            <a:pPr eaLnBrk="1" hangingPunct="1"/>
            <a:endParaRPr lang="zh-CN" altLang="en-US" b="1" smtClean="0"/>
          </a:p>
          <a:p>
            <a:pPr eaLnBrk="1" hangingPunct="1"/>
            <a:r>
              <a:rPr lang="zh-CN" altLang="en-US" b="1" smtClean="0"/>
              <a:t>假如遇到客户询问，应停止手头的工作，耐心回答客户的问题（自己不清楚或把握不准的问题，请将客户指引到相关部门或提供相关部门的电话给客户，切忌随便回答或承诺客户）。</a:t>
            </a:r>
          </a:p>
          <a:p>
            <a:pPr eaLnBrk="1" hangingPunct="1"/>
            <a:r>
              <a:rPr lang="zh-CN" altLang="en-US" b="1" smtClean="0"/>
              <a:t>和客户交谈过程中要面带微笑、使用文明礼貌用语：“您好”、“谢谢”、“不客气”、“再见”等。</a:t>
            </a:r>
            <a:r>
              <a:rPr lang="zh-CN" altLang="en-US" smtClean="0"/>
              <a:t> </a:t>
            </a:r>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54154535-E9C0-4D23-AA1F-EE6985A73234}" type="slidenum">
              <a:rPr lang="en-US" altLang="zh-CN" smtClean="0"/>
              <a:pPr/>
              <a:t>63</a:t>
            </a:fld>
            <a:endParaRPr lang="en-US" altLang="zh-CN"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zh-CN" altLang="en-US" b="1" dirty="0" smtClean="0"/>
              <a:t>如果客户问路，在为客人指引方向或指点位置时手势得当，手指自然并拢，手臂微曲、低于肩部，身体向所指示方向微微前倾，手掌向上以肘关节为轴，指向目标，同时眼睛看着目标并兼顾对方是否看到指示的目标。 </a:t>
            </a:r>
          </a:p>
          <a:p>
            <a:pPr eaLnBrk="1" hangingPunct="1"/>
            <a:endParaRPr lang="en-US" altLang="zh-CN" b="1" dirty="0"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DF776075-F29C-445E-870F-87F1CEBB5485}" type="slidenum">
              <a:rPr lang="en-US" altLang="zh-CN" smtClean="0"/>
              <a:pPr/>
              <a:t>64</a:t>
            </a:fld>
            <a:endParaRPr lang="en-US" altLang="zh-CN"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zh-CN" altLang="en-US" b="1" u="sng" smtClean="0"/>
              <a:t>（在任何工作场所，见到客人应主动点头</a:t>
            </a:r>
            <a:r>
              <a:rPr lang="en-US" altLang="zh-CN" b="1" u="sng" smtClean="0"/>
              <a:t>/</a:t>
            </a:r>
            <a:r>
              <a:rPr lang="zh-CN" altLang="en-US" b="1" u="sng" smtClean="0"/>
              <a:t>微笑</a:t>
            </a:r>
            <a:r>
              <a:rPr lang="en-US" altLang="zh-CN" b="1" u="sng" smtClean="0"/>
              <a:t>/</a:t>
            </a:r>
            <a:r>
              <a:rPr lang="zh-CN" altLang="en-US" b="1" u="sng" smtClean="0"/>
              <a:t>致意</a:t>
            </a:r>
            <a:r>
              <a:rPr lang="en-US" altLang="zh-CN" b="1" u="sng" smtClean="0"/>
              <a:t>/</a:t>
            </a:r>
            <a:r>
              <a:rPr lang="zh-CN" altLang="en-US" b="1" u="sng" smtClean="0"/>
              <a:t>问好。作业时有客户经过，应停止作业，主动向客户点头</a:t>
            </a:r>
            <a:r>
              <a:rPr lang="en-US" altLang="zh-CN" b="1" u="sng" smtClean="0"/>
              <a:t>/</a:t>
            </a:r>
            <a:r>
              <a:rPr lang="zh-CN" altLang="en-US" b="1" u="sng" smtClean="0"/>
              <a:t>问好，面带微笑。）</a:t>
            </a:r>
            <a:endParaRPr lang="zh-CN" altLang="en-US" b="1" smtClean="0"/>
          </a:p>
          <a:p>
            <a:pPr eaLnBrk="1" hangingPunct="1"/>
            <a:r>
              <a:rPr lang="zh-CN" altLang="en-US" b="1" smtClean="0"/>
              <a:t>在道路保洁过程中，如遇客户迎面而来，应暂时停止清洁，主动让路，并向客户点头</a:t>
            </a:r>
            <a:r>
              <a:rPr lang="en-US" altLang="zh-CN" b="1" smtClean="0"/>
              <a:t>/</a:t>
            </a:r>
            <a:r>
              <a:rPr lang="zh-CN" altLang="en-US" b="1" smtClean="0"/>
              <a:t>问好，面带微笑。 </a:t>
            </a:r>
          </a:p>
          <a:p>
            <a:pPr eaLnBrk="1" hangingPunct="1"/>
            <a:endParaRPr lang="zh-CN" altLang="en-US" smtClean="0"/>
          </a:p>
          <a:p>
            <a:pPr eaLnBrk="1" hangingPunct="1"/>
            <a:endParaRPr lang="en-US" altLang="zh-CN"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E7388EB1-4C2C-4D4A-AE66-8853D1CBBD6B}" type="slidenum">
              <a:rPr lang="en-US" altLang="zh-CN" smtClean="0"/>
              <a:pPr/>
              <a:t>65</a:t>
            </a:fld>
            <a:endParaRPr lang="en-US" altLang="zh-CN"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zh-CN" altLang="en-US" b="1" u="sng" smtClean="0"/>
              <a:t>（在任何工作场所，见到客人应主动点头</a:t>
            </a:r>
            <a:r>
              <a:rPr lang="en-US" altLang="zh-CN" b="1" u="sng" smtClean="0"/>
              <a:t>/</a:t>
            </a:r>
            <a:r>
              <a:rPr lang="zh-CN" altLang="en-US" b="1" u="sng" smtClean="0"/>
              <a:t>微笑</a:t>
            </a:r>
            <a:r>
              <a:rPr lang="en-US" altLang="zh-CN" b="1" u="sng" smtClean="0"/>
              <a:t>/</a:t>
            </a:r>
            <a:r>
              <a:rPr lang="zh-CN" altLang="en-US" b="1" u="sng" smtClean="0"/>
              <a:t>致意</a:t>
            </a:r>
            <a:r>
              <a:rPr lang="en-US" altLang="zh-CN" b="1" u="sng" smtClean="0"/>
              <a:t>/</a:t>
            </a:r>
            <a:r>
              <a:rPr lang="zh-CN" altLang="en-US" b="1" u="sng" smtClean="0"/>
              <a:t>问好。作业时有客户经过，应停止作业，主动向客户点头</a:t>
            </a:r>
            <a:r>
              <a:rPr lang="en-US" altLang="zh-CN" b="1" u="sng" smtClean="0"/>
              <a:t>/</a:t>
            </a:r>
            <a:r>
              <a:rPr lang="zh-CN" altLang="en-US" b="1" u="sng" smtClean="0"/>
              <a:t>问好，面带微笑。）</a:t>
            </a:r>
          </a:p>
          <a:p>
            <a:pPr eaLnBrk="1" hangingPunct="1"/>
            <a:r>
              <a:rPr lang="zh-CN" altLang="en-US" b="1" smtClean="0"/>
              <a:t>使用机械修剪灌木、草地时，除了要摆放相关标识，有客户经过，要停止工作，主动让路。</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BCBD513E-5409-4442-9CBA-1F61E1212282}" type="slidenum">
              <a:rPr lang="en-US" altLang="zh-CN" smtClean="0"/>
              <a:pPr/>
              <a:t>66</a:t>
            </a:fld>
            <a:endParaRPr lang="en-US" altLang="zh-CN"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altLang="zh-CN" b="1" dirty="0" smtClean="0"/>
              <a:t> </a:t>
            </a:r>
            <a:r>
              <a:rPr lang="zh-CN" altLang="en-US" b="1" u="sng" dirty="0" smtClean="0"/>
              <a:t>（在任何工作场所，见到客人应主动点头</a:t>
            </a:r>
            <a:r>
              <a:rPr lang="en-US" altLang="zh-CN" b="1" u="sng" dirty="0" smtClean="0"/>
              <a:t>/</a:t>
            </a:r>
            <a:r>
              <a:rPr lang="zh-CN" altLang="en-US" b="1" u="sng" dirty="0" smtClean="0"/>
              <a:t>微笑</a:t>
            </a:r>
            <a:r>
              <a:rPr lang="en-US" altLang="zh-CN" b="1" u="sng" dirty="0" smtClean="0"/>
              <a:t>/</a:t>
            </a:r>
            <a:r>
              <a:rPr lang="zh-CN" altLang="en-US" b="1" u="sng" dirty="0" smtClean="0"/>
              <a:t>致意</a:t>
            </a:r>
            <a:r>
              <a:rPr lang="en-US" altLang="zh-CN" b="1" u="sng" dirty="0" smtClean="0"/>
              <a:t>/</a:t>
            </a:r>
            <a:r>
              <a:rPr lang="zh-CN" altLang="en-US" b="1" u="sng" dirty="0" smtClean="0"/>
              <a:t>问好。作业时有客户经过，应停止作业，主动向客户点头</a:t>
            </a:r>
            <a:r>
              <a:rPr lang="en-US" altLang="zh-CN" b="1" u="sng" dirty="0" smtClean="0"/>
              <a:t>/</a:t>
            </a:r>
            <a:r>
              <a:rPr lang="zh-CN" altLang="en-US" b="1" u="sng" dirty="0" smtClean="0"/>
              <a:t>问好，面带微笑。）</a:t>
            </a:r>
            <a:endParaRPr lang="zh-CN" altLang="en-US" b="1" dirty="0" smtClean="0"/>
          </a:p>
          <a:p>
            <a:pPr eaLnBrk="1" hangingPunct="1"/>
            <a:r>
              <a:rPr lang="zh-CN" altLang="en-US" b="1" dirty="0" smtClean="0"/>
              <a:t>消杀过程中有客户经过，应立即停止消杀，等客户经过（约</a:t>
            </a:r>
            <a:r>
              <a:rPr lang="en-US" altLang="zh-CN" b="1" dirty="0" smtClean="0"/>
              <a:t>5</a:t>
            </a:r>
            <a:r>
              <a:rPr lang="zh-CN" altLang="en-US" b="1" dirty="0" smtClean="0"/>
              <a:t>米左右）后再继续工作。</a:t>
            </a:r>
          </a:p>
          <a:p>
            <a:pPr eaLnBrk="1" hangingPunct="1"/>
            <a:r>
              <a:rPr lang="zh-CN" altLang="en-US" b="1" dirty="0" smtClean="0"/>
              <a:t>维修电梯时，有客户来到，停止工作主动告知电梯正在维修中。</a:t>
            </a:r>
          </a:p>
          <a:p>
            <a:pPr eaLnBrk="1" hangingPunct="1"/>
            <a:endParaRPr lang="en-US" altLang="zh-CN" b="1" dirty="0"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4F26DA02-5C7D-46FB-9582-69B01C6CBE69}" type="slidenum">
              <a:rPr lang="en-US" altLang="zh-CN" smtClean="0"/>
              <a:pPr/>
              <a:t>67</a:t>
            </a:fld>
            <a:endParaRPr lang="en-US" altLang="zh-CN"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en-US" altLang="zh-CN" b="1" smtClean="0"/>
              <a:t>1</a:t>
            </a:r>
            <a:r>
              <a:rPr lang="zh-CN" altLang="en-US" b="1" smtClean="0"/>
              <a:t>、在小区内见到垃圾等杂物，应主动拾起投到垃圾箱内，做到“人过地净”。</a:t>
            </a:r>
          </a:p>
          <a:p>
            <a:pPr eaLnBrk="1" hangingPunct="1"/>
            <a:r>
              <a:rPr lang="en-US" altLang="zh-CN" b="1" smtClean="0"/>
              <a:t>2</a:t>
            </a:r>
            <a:r>
              <a:rPr lang="zh-CN" altLang="en-US" b="1" smtClean="0"/>
              <a:t>、对于绿化、设备人员自行处理不了的垃圾或污物，应及时通知保洁员处理。</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3EFBBAB3-E41A-478F-99D5-053284CEE796}" type="slidenum">
              <a:rPr lang="en-US" altLang="zh-CN" smtClean="0"/>
              <a:pPr/>
              <a:t>68</a:t>
            </a:fld>
            <a:endParaRPr lang="en-US" altLang="zh-CN"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zh-CN" altLang="en-US" b="1" dirty="0" smtClean="0"/>
              <a:t>修剪草地、绿化等产生垃圾的作业过程中及时做到“工完场清”。</a:t>
            </a:r>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E8C8B3F-75FA-4E1E-A09E-DC6E74BDBD41}" type="slidenum">
              <a:rPr lang="en-US" altLang="zh-CN" smtClean="0"/>
              <a:pPr/>
              <a:t>3</a:t>
            </a:fld>
            <a:endParaRPr lang="en-US" altLang="zh-CN"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zh-CN" altLang="en-US" b="1" smtClean="0"/>
              <a:t>案例</a:t>
            </a:r>
            <a:r>
              <a:rPr lang="en-US" altLang="zh-CN" b="1" smtClean="0"/>
              <a:t>1</a:t>
            </a:r>
            <a:r>
              <a:rPr lang="zh-CN" altLang="en-US" b="1" smtClean="0"/>
              <a:t>：</a:t>
            </a:r>
          </a:p>
          <a:p>
            <a:pPr eaLnBrk="1" hangingPunct="1"/>
            <a:r>
              <a:rPr lang="zh-CN" altLang="en-US" b="1" smtClean="0"/>
              <a:t>一位女业主向服务中心投诉楼道保洁员不会说话，并强烈要求换个保洁。询问保洁员，保洁员对此也觉得委屈。</a:t>
            </a:r>
          </a:p>
          <a:p>
            <a:pPr eaLnBrk="1" hangingPunct="1"/>
            <a:r>
              <a:rPr lang="zh-CN" altLang="en-US" b="1" smtClean="0"/>
              <a:t>经了解，原来业主刚出差回来，上楼收拾了一些东西，这样就把一些杂物弄到楼道内，将保洁员刚擦完的楼道弄脏了，保洁员回来后看到自己的劳动成果被破坏，一时着急忍不住大声抱怨“刚擦完弄这么脏，谁这么不讲卫生？太不讲究了”。客户认为保洁员在指责自己，由此引发强烈的不满。</a:t>
            </a:r>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4514EF5-E9CF-4B1D-A807-F9C27E598F2B}" type="slidenum">
              <a:rPr lang="en-US" altLang="zh-CN" smtClean="0"/>
              <a:pPr/>
              <a:t>69</a:t>
            </a:fld>
            <a:endParaRPr lang="en-US" altLang="zh-CN"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r>
              <a:rPr lang="en-US" altLang="zh-CN" b="1" smtClean="0"/>
              <a:t>1</a:t>
            </a:r>
            <a:r>
              <a:rPr lang="zh-CN" altLang="en-US" b="1" smtClean="0"/>
              <a:t>、在小区内见到需要帮助者，应主动上前询问并提供帮助。</a:t>
            </a:r>
          </a:p>
          <a:p>
            <a:pPr eaLnBrk="1" hangingPunct="1"/>
            <a:r>
              <a:rPr lang="en-US" altLang="zh-CN" b="1" smtClean="0"/>
              <a:t>2</a:t>
            </a:r>
            <a:r>
              <a:rPr lang="zh-CN" altLang="en-US" b="1" smtClean="0"/>
              <a:t>、如客户提拿重物不方便开苑门</a:t>
            </a:r>
            <a:r>
              <a:rPr lang="en-US" altLang="zh-CN" b="1" smtClean="0"/>
              <a:t>/</a:t>
            </a:r>
            <a:r>
              <a:rPr lang="zh-CN" altLang="en-US" b="1" smtClean="0"/>
              <a:t>单元门时，应主动上前提供帮助。</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54854E49-8F96-4E6E-A497-98206BA88A54}" type="slidenum">
              <a:rPr lang="en-US" altLang="zh-CN" smtClean="0"/>
              <a:pPr/>
              <a:t>70</a:t>
            </a:fld>
            <a:endParaRPr lang="en-US" altLang="zh-CN"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zh-CN" altLang="en-US" b="1" smtClean="0"/>
              <a:t>在小区内多人行走，应主动排队，靠右侧行走。面带微笑。不可三三两两或打闹嬉戏。</a:t>
            </a:r>
          </a:p>
          <a:p>
            <a:pPr eaLnBrk="1" hangingPunct="1"/>
            <a:endParaRPr lang="zh-CN" altLang="en-US" b="1" smtClean="0"/>
          </a:p>
          <a:p>
            <a:pPr eaLnBrk="1" hangingPunct="1"/>
            <a:r>
              <a:rPr lang="zh-CN" altLang="en-US" b="1" smtClean="0"/>
              <a:t>需要提醒的是，一般情况下与客人同时进出门（厅、楼梯、电梯）时，应该让客户先行。</a:t>
            </a:r>
          </a:p>
          <a:p>
            <a:pPr eaLnBrk="1" hangingPunct="1"/>
            <a:r>
              <a:rPr lang="zh-CN" altLang="en-US" b="1" smtClean="0"/>
              <a:t>但假如确实有急事要超越客人怎么办呢</a:t>
            </a:r>
            <a:r>
              <a:rPr lang="en-US" altLang="zh-CN" b="1" smtClean="0"/>
              <a:t>? </a:t>
            </a:r>
            <a:r>
              <a:rPr lang="zh-CN" altLang="en-US" b="1" smtClean="0"/>
              <a:t>我们应先在口头致歉“对不起”、“请借过一下”，然后再加快步伐超越。</a:t>
            </a:r>
            <a:r>
              <a:rPr lang="zh-CN" altLang="en-US" smtClean="0"/>
              <a:t> </a:t>
            </a:r>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155A22D4-C613-40A5-92E0-4F80B690A94C}" type="slidenum">
              <a:rPr lang="en-US" altLang="zh-CN" smtClean="0"/>
              <a:pPr/>
              <a:t>71</a:t>
            </a:fld>
            <a:endParaRPr lang="en-US" altLang="zh-CN"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zh-CN" altLang="en-US" b="1" smtClean="0"/>
              <a:t>小结一下，这部分内容可以概括为以下几句话：</a:t>
            </a:r>
          </a:p>
          <a:p>
            <a:pPr eaLnBrk="1" hangingPunct="1"/>
            <a:r>
              <a:rPr lang="zh-CN" altLang="en-US" b="1" smtClean="0">
                <a:solidFill>
                  <a:srgbClr val="CC0000"/>
                </a:solidFill>
              </a:rPr>
              <a:t>路遇客户停工作，点头微笑带问候！</a:t>
            </a:r>
          </a:p>
          <a:p>
            <a:pPr eaLnBrk="1" hangingPunct="1"/>
            <a:r>
              <a:rPr lang="zh-CN" altLang="en-US" b="1" smtClean="0">
                <a:solidFill>
                  <a:srgbClr val="CC0000"/>
                </a:solidFill>
              </a:rPr>
              <a:t>主动帮助有诚意，妨碍客户至歉意！</a:t>
            </a:r>
          </a:p>
          <a:p>
            <a:pPr algn="ctr" eaLnBrk="1" hangingPunct="1">
              <a:spcBef>
                <a:spcPct val="0"/>
              </a:spcBef>
            </a:pPr>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12F4FDF7-C3B3-4319-8AE9-AAC7D8A0BFFF}" type="slidenum">
              <a:rPr lang="en-US" altLang="zh-CN" smtClean="0"/>
              <a:pPr/>
              <a:t>72</a:t>
            </a:fld>
            <a:endParaRPr lang="en-US" altLang="zh-CN"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zh-CN" altLang="en-US" b="1" u="sng" smtClean="0"/>
              <a:t>（本部分内容采取互动的形式，讲师展现图片但先不指出错误，请学员指出不对的地方，再结合图片讲解要求。本部分内容基本上都制作了动画，讲师在授课过程中需注意结合讲解的进度情况点击播放）</a:t>
            </a:r>
          </a:p>
          <a:p>
            <a:pPr eaLnBrk="1" hangingPunct="1"/>
            <a:r>
              <a:rPr lang="zh-CN" altLang="en-US" b="1" smtClean="0"/>
              <a:t>前面我们看了一些通用的基本要求，那么还有哪些行为是不能有的呢？下面我们一起看看。</a:t>
            </a:r>
          </a:p>
          <a:p>
            <a:pPr eaLnBrk="1" hangingPunct="1"/>
            <a:r>
              <a:rPr lang="zh-CN" altLang="en-US" b="1" smtClean="0"/>
              <a:t>讲师：请指出这张图片中这位同事做的不对的地方？</a:t>
            </a:r>
          </a:p>
          <a:p>
            <a:pPr eaLnBrk="1" hangingPunct="1"/>
            <a:r>
              <a:rPr lang="en-US" altLang="zh-CN" b="1" smtClean="0"/>
              <a:t>1</a:t>
            </a:r>
            <a:r>
              <a:rPr lang="zh-CN" altLang="en-US" b="1" smtClean="0"/>
              <a:t>、保洁员在工作时，工具应按规定摆放整齐，不可随意摆放。</a:t>
            </a:r>
          </a:p>
          <a:p>
            <a:pPr eaLnBrk="1" hangingPunct="1"/>
            <a:r>
              <a:rPr lang="en-US" altLang="zh-CN" b="1" smtClean="0"/>
              <a:t>2</a:t>
            </a:r>
            <a:r>
              <a:rPr lang="zh-CN" altLang="en-US" b="1" smtClean="0"/>
              <a:t>、不该用物品挡住单元门后，更不能挡住门后又到别处去作业，这样其他人可随意进入楼道内，存在较大的安全隐患。</a:t>
            </a:r>
          </a:p>
          <a:p>
            <a:pPr eaLnBrk="1" hangingPunct="1"/>
            <a:r>
              <a:rPr lang="en-US" altLang="zh-CN" b="1" smtClean="0"/>
              <a:t>3</a:t>
            </a:r>
            <a:r>
              <a:rPr lang="zh-CN" altLang="en-US" b="1" smtClean="0"/>
              <a:t>、离开单元时，应立即将单元门锁好。</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99776167-CCDB-4F0C-A644-D104142AFF94}" type="slidenum">
              <a:rPr lang="en-US" altLang="zh-CN" smtClean="0"/>
              <a:pPr/>
              <a:t>73</a:t>
            </a:fld>
            <a:endParaRPr lang="en-US" altLang="zh-CN"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zh-CN" altLang="en-US" b="1" smtClean="0"/>
              <a:t>维修也是一样，工具不能随意摆放，这样</a:t>
            </a:r>
            <a:r>
              <a:rPr kumimoji="1" lang="zh-CN" altLang="en-US" b="1" smtClean="0">
                <a:solidFill>
                  <a:schemeClr val="bg1"/>
                </a:solidFill>
              </a:rPr>
              <a:t>既不美观，也对客户走路造成影响和不便。</a:t>
            </a:r>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02EF7C06-B215-474B-87DA-C3FA24F82C81}" type="slidenum">
              <a:rPr lang="en-US" altLang="zh-CN" smtClean="0"/>
              <a:pPr/>
              <a:t>74</a:t>
            </a:fld>
            <a:endParaRPr lang="en-US" altLang="zh-CN"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en-US" altLang="zh-CN" b="1" smtClean="0"/>
              <a:t>——</a:t>
            </a:r>
            <a:r>
              <a:rPr lang="zh-CN" altLang="en-US" b="1" smtClean="0"/>
              <a:t>请指出这</a:t>
            </a:r>
            <a:r>
              <a:rPr lang="en-US" altLang="zh-CN" b="1" smtClean="0"/>
              <a:t>3</a:t>
            </a:r>
            <a:r>
              <a:rPr lang="zh-CN" altLang="en-US" b="1" smtClean="0"/>
              <a:t>图片中这位同事做的不对的地方？</a:t>
            </a:r>
          </a:p>
          <a:p>
            <a:pPr eaLnBrk="1" hangingPunct="1"/>
            <a:r>
              <a:rPr lang="zh-CN" altLang="en-US" b="1" smtClean="0"/>
              <a:t>回顾一下正确的做法：</a:t>
            </a:r>
          </a:p>
          <a:p>
            <a:pPr eaLnBrk="1" hangingPunct="1"/>
            <a:r>
              <a:rPr lang="zh-CN" altLang="en-US" b="1" smtClean="0"/>
              <a:t>如果客户问路，在为客人指引方向或指点位置时手势得当，手指自然并拢，手臂微曲、低于肩部，身体向所指示方向微微前倾，手掌向上以肘关节为轴，指向目标，同时眼睛看着目标并兼顾对方是否看到指示的目标。 </a:t>
            </a:r>
          </a:p>
          <a:p>
            <a:pPr eaLnBrk="1" hangingPunct="1"/>
            <a:endParaRPr lang="zh-CN" altLang="en-US" b="1" smtClean="0"/>
          </a:p>
          <a:p>
            <a:pPr eaLnBrk="1" hangingPunct="1"/>
            <a:endParaRPr lang="en-US" altLang="zh-CN"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D5F293E-3FC1-43CC-B627-4EF17F0B60EB}" type="slidenum">
              <a:rPr lang="en-US" altLang="zh-CN" smtClean="0"/>
              <a:pPr/>
              <a:t>75</a:t>
            </a:fld>
            <a:endParaRPr lang="en-US" altLang="zh-CN"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en-US" altLang="zh-CN" b="1" smtClean="0"/>
              <a:t>——</a:t>
            </a:r>
            <a:r>
              <a:rPr lang="zh-CN" altLang="en-US" b="1" smtClean="0"/>
              <a:t>请指出图片中这位同事做的不对的地方？</a:t>
            </a:r>
          </a:p>
          <a:p>
            <a:pPr eaLnBrk="1" hangingPunct="1"/>
            <a:r>
              <a:rPr lang="zh-CN" altLang="en-US" b="1" smtClean="0"/>
              <a:t>在有电梯的楼道进行任何作业时，都不可用物品挡住电梯门，会影响客户正常使用电梯。</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550427E6-2765-45BB-8ADB-19A6C41E8914}" type="slidenum">
              <a:rPr lang="en-US" altLang="zh-CN" smtClean="0"/>
              <a:pPr/>
              <a:t>76</a:t>
            </a:fld>
            <a:endParaRPr lang="en-US" altLang="zh-CN"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en-US" altLang="zh-CN" b="1" smtClean="0"/>
              <a:t>——</a:t>
            </a:r>
            <a:r>
              <a:rPr lang="zh-CN" altLang="en-US" b="1" smtClean="0"/>
              <a:t>请指出图片中这位同事做的不对的地方？</a:t>
            </a:r>
          </a:p>
          <a:p>
            <a:pPr eaLnBrk="1" hangingPunct="1"/>
            <a:r>
              <a:rPr lang="en-US" altLang="zh-CN" b="1" smtClean="0"/>
              <a:t>1</a:t>
            </a:r>
            <a:r>
              <a:rPr lang="zh-CN" altLang="en-US" b="1" smtClean="0"/>
              <a:t>、保洁员工作中在手提物品时用脚踢门</a:t>
            </a:r>
            <a:r>
              <a:rPr lang="en-US" altLang="zh-CN" b="1" smtClean="0"/>
              <a:t>——</a:t>
            </a:r>
            <a:r>
              <a:rPr lang="zh-CN" altLang="en-US" b="1" smtClean="0"/>
              <a:t>给人感受非常不好。</a:t>
            </a:r>
          </a:p>
          <a:p>
            <a:pPr eaLnBrk="1" hangingPunct="1"/>
            <a:r>
              <a:rPr lang="en-US" altLang="zh-CN" b="1" smtClean="0"/>
              <a:t>2</a:t>
            </a:r>
            <a:r>
              <a:rPr lang="zh-CN" altLang="en-US" b="1" smtClean="0"/>
              <a:t>、应将门打开，将工具物品分次拿出，避免用脚踢门。</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24A34FC-0D4E-478C-80AA-2B0CBA0537EF}" type="slidenum">
              <a:rPr lang="en-US" altLang="zh-CN" smtClean="0"/>
              <a:pPr/>
              <a:t>77</a:t>
            </a:fld>
            <a:endParaRPr lang="en-US" altLang="zh-CN"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n-US" altLang="zh-CN" b="1" smtClean="0"/>
              <a:t>——</a:t>
            </a:r>
            <a:r>
              <a:rPr lang="zh-CN" altLang="en-US" b="1" smtClean="0"/>
              <a:t>请指出图片中这位同事做的不对的地方？</a:t>
            </a:r>
          </a:p>
          <a:p>
            <a:pPr eaLnBrk="1" hangingPunct="1"/>
            <a:r>
              <a:rPr lang="zh-CN" altLang="en-US" b="1" smtClean="0"/>
              <a:t>工作期间在小区内吃东西，有业主经过看到，会给客户带来非常不好的感受，让业主觉得我们在偷懒。即便没有业主经过，业主在家里从窗子里也可能看到的，让业主感觉我们很散漫、爱偷懒。</a:t>
            </a:r>
          </a:p>
          <a:p>
            <a:pPr eaLnBrk="1" hangingPunct="1"/>
            <a:endParaRPr lang="zh-CN" altLang="en-US" b="1" smtClean="0"/>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A5E7373-7ED1-4498-88E5-CEEDDC679F8A}" type="slidenum">
              <a:rPr lang="en-US" altLang="zh-CN" smtClean="0"/>
              <a:pPr/>
              <a:t>78</a:t>
            </a:fld>
            <a:endParaRPr lang="en-US" altLang="zh-CN"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r>
              <a:rPr lang="en-US" altLang="zh-CN" b="1" smtClean="0"/>
              <a:t>——</a:t>
            </a:r>
            <a:r>
              <a:rPr lang="zh-CN" altLang="en-US" b="1" smtClean="0"/>
              <a:t>请指出图片中这位同事做的不对的地方？</a:t>
            </a:r>
          </a:p>
          <a:p>
            <a:pPr eaLnBrk="1" hangingPunct="1"/>
            <a:r>
              <a:rPr lang="zh-CN" altLang="en-US" b="1" smtClean="0"/>
              <a:t>在小区内工作人员应主动维护小区内的卫生环境。不可随意乱丢垃圾、杂物。</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207F80AC-2FBD-4C63-B654-FBA1EC45C7AF}" type="slidenum">
              <a:rPr lang="en-US" altLang="zh-CN" smtClean="0"/>
              <a:pPr/>
              <a:t>4</a:t>
            </a:fld>
            <a:endParaRPr lang="en-US" altLang="zh-CN"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spcBef>
                <a:spcPct val="0"/>
              </a:spcBef>
            </a:pPr>
            <a:r>
              <a:rPr lang="zh-CN" altLang="en-US" b="1" smtClean="0"/>
              <a:t>案例</a:t>
            </a:r>
            <a:r>
              <a:rPr lang="en-US" altLang="zh-CN" b="1" smtClean="0"/>
              <a:t>2</a:t>
            </a:r>
            <a:r>
              <a:rPr lang="zh-CN" altLang="en-US" b="1" smtClean="0"/>
              <a:t>：</a:t>
            </a:r>
          </a:p>
          <a:p>
            <a:pPr eaLnBrk="1" hangingPunct="1">
              <a:spcBef>
                <a:spcPct val="0"/>
              </a:spcBef>
            </a:pPr>
            <a:r>
              <a:rPr lang="zh-CN" altLang="en-US" b="1" smtClean="0"/>
              <a:t>客户投诉：大周六的，本想彻底休息休息，谁承想</a:t>
            </a:r>
            <a:r>
              <a:rPr lang="en-US" altLang="zh-CN" b="1" smtClean="0"/>
              <a:t>7</a:t>
            </a:r>
            <a:r>
              <a:rPr lang="zh-CN" altLang="en-US" b="1" smtClean="0"/>
              <a:t>点钟机器就突突上了，简直无语了。。。考没考虑到我们业主的利益。。。。。周一到周五这些时间你们随意支配，但周六周日请注意一下，不困难吧！</a:t>
            </a:r>
          </a:p>
          <a:p>
            <a:pPr eaLnBrk="1" hangingPunct="1">
              <a:spcBef>
                <a:spcPct val="0"/>
              </a:spcBef>
            </a:pPr>
            <a:r>
              <a:rPr lang="zh-CN" altLang="en-US" b="1" smtClean="0"/>
              <a:t>经了解，因为最近草长得比较快，绿化员为此安排了剪草，但没有考虑到周末很多业主在休息，作业的时间太早，导致客户投诉。</a:t>
            </a:r>
          </a:p>
          <a:p>
            <a:pPr eaLnBrk="1" hangingPunct="1"/>
            <a:endParaRPr lang="en-US" altLang="zh-CN"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D326EC60-FCA0-4EB7-8861-8CB1E57C4751}" type="slidenum">
              <a:rPr lang="en-US" altLang="zh-CN" smtClean="0"/>
              <a:pPr/>
              <a:t>79</a:t>
            </a:fld>
            <a:endParaRPr lang="en-US" altLang="zh-CN"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altLang="zh-CN" b="1" smtClean="0"/>
              <a:t>——</a:t>
            </a:r>
            <a:r>
              <a:rPr lang="zh-CN" altLang="en-US" b="1" smtClean="0"/>
              <a:t>请指出图片中的同事做的不对的地方？</a:t>
            </a:r>
          </a:p>
          <a:p>
            <a:pPr eaLnBrk="1" hangingPunct="1"/>
            <a:r>
              <a:rPr lang="en-US" altLang="zh-CN" b="1" smtClean="0"/>
              <a:t>1</a:t>
            </a:r>
            <a:r>
              <a:rPr lang="zh-CN" altLang="en-US" b="1" smtClean="0"/>
              <a:t>、在小区内工作场所避免大声接听电话，影响客户，以免让客户感觉在自己家里也不得安静。</a:t>
            </a:r>
          </a:p>
          <a:p>
            <a:pPr eaLnBrk="1" hangingPunct="1"/>
            <a:r>
              <a:rPr lang="en-US" altLang="zh-CN" b="1" smtClean="0"/>
              <a:t>2</a:t>
            </a:r>
            <a:r>
              <a:rPr lang="zh-CN" altLang="en-US" b="1" smtClean="0"/>
              <a:t>、工作中有电话时，应长话短说，声音应尽量低，避免打扰客户。</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908B129B-E333-4228-9382-6A87053995B2}" type="slidenum">
              <a:rPr lang="en-US" altLang="zh-CN" smtClean="0"/>
              <a:pPr/>
              <a:t>80</a:t>
            </a:fld>
            <a:endParaRPr lang="en-US" altLang="zh-CN"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altLang="zh-CN" b="1" dirty="0" smtClean="0"/>
              <a:t>——</a:t>
            </a:r>
            <a:r>
              <a:rPr lang="zh-CN" altLang="en-US" b="1" dirty="0" smtClean="0"/>
              <a:t>请指出图片中这位同事做的不对的地方？</a:t>
            </a:r>
          </a:p>
          <a:p>
            <a:pPr eaLnBrk="1" hangingPunct="1"/>
            <a:r>
              <a:rPr lang="zh-CN" altLang="en-US" b="1" dirty="0" smtClean="0"/>
              <a:t>保洁员在清洗拖布时，应避免用力拍打，弄出较大声响，影响到客户。</a:t>
            </a:r>
          </a:p>
          <a:p>
            <a:pPr eaLnBrk="1" hangingPunct="1"/>
            <a:endParaRPr lang="en-US" altLang="zh-CN" b="1" dirty="0"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27CD9D4-735C-46A8-9279-E7F66504DDF9}" type="slidenum">
              <a:rPr lang="en-US" altLang="zh-CN" smtClean="0"/>
              <a:pPr/>
              <a:t>81</a:t>
            </a:fld>
            <a:endParaRPr lang="en-US" altLang="zh-CN"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altLang="zh-CN" b="1" smtClean="0"/>
              <a:t>——</a:t>
            </a:r>
            <a:r>
              <a:rPr lang="zh-CN" altLang="en-US" b="1" smtClean="0"/>
              <a:t>请指出图片中这位同事做的不对的地方？</a:t>
            </a:r>
          </a:p>
          <a:p>
            <a:pPr eaLnBrk="1" hangingPunct="1"/>
            <a:r>
              <a:rPr lang="en-US" altLang="zh-CN" b="1" smtClean="0"/>
              <a:t>1</a:t>
            </a:r>
            <a:r>
              <a:rPr lang="zh-CN" altLang="en-US" b="1" smtClean="0"/>
              <a:t>、在进行作业时应注意避免发出较大的声响，尤其在清晨、傍晚或节假日时进行作业时，意避免影响客户休息。</a:t>
            </a:r>
          </a:p>
          <a:p>
            <a:pPr eaLnBrk="1" hangingPunct="1"/>
            <a:r>
              <a:rPr lang="en-US" altLang="zh-CN" b="1" smtClean="0"/>
              <a:t>2</a:t>
            </a:r>
            <a:r>
              <a:rPr lang="zh-CN" altLang="en-US" b="1" smtClean="0"/>
              <a:t>、工作中应做到：走路轻、说话清、操作稳，不可露出物品相互碰撞的声音。 </a:t>
            </a:r>
          </a:p>
          <a:p>
            <a:pPr eaLnBrk="1" hangingPunct="1"/>
            <a:r>
              <a:rPr lang="en-US" altLang="zh-CN" b="1" smtClean="0"/>
              <a:t>3</a:t>
            </a:r>
            <a:r>
              <a:rPr lang="zh-CN" altLang="en-US" b="1" smtClean="0"/>
              <a:t>、开关单元门要轻，避免使劲开关门弄出较大的响声。</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5EA56425-50C1-4949-89F3-F1031044FBE7}" type="slidenum">
              <a:rPr lang="en-US" altLang="zh-CN" smtClean="0"/>
              <a:pPr/>
              <a:t>82</a:t>
            </a:fld>
            <a:endParaRPr lang="en-US" altLang="zh-CN"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r>
              <a:rPr lang="en-US" altLang="zh-CN" b="1" smtClean="0"/>
              <a:t>——</a:t>
            </a:r>
            <a:r>
              <a:rPr lang="zh-CN" altLang="en-US" b="1" smtClean="0"/>
              <a:t>请指出图片中这位同事做的不对的地方？</a:t>
            </a:r>
          </a:p>
          <a:p>
            <a:pPr eaLnBrk="1" hangingPunct="1"/>
            <a:r>
              <a:rPr lang="zh-CN" altLang="en-US" b="1" smtClean="0"/>
              <a:t>在小区内清洁路遇客户时，面无表情、不理睬客户，让客户觉得陌生、冷漠。前面介绍过，正确的做法应该是停止手中的工作，主动微笑、问好。</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A4C1DA34-7EF5-4CD6-A6B4-14BB0B2DAFCB}" type="slidenum">
              <a:rPr lang="en-US" altLang="zh-CN" smtClean="0"/>
              <a:pPr/>
              <a:t>83</a:t>
            </a:fld>
            <a:endParaRPr lang="en-US" altLang="zh-CN"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altLang="zh-CN" b="1" smtClean="0"/>
              <a:t>——</a:t>
            </a:r>
            <a:r>
              <a:rPr lang="zh-CN" altLang="en-US" b="1" smtClean="0"/>
              <a:t>请指出图片中这位同事做的不对的地方？</a:t>
            </a:r>
          </a:p>
          <a:p>
            <a:pPr eaLnBrk="1" hangingPunct="1"/>
            <a:r>
              <a:rPr lang="zh-CN" altLang="en-US" b="1" smtClean="0"/>
              <a:t>工作中开启苑门或防火门时，应轻开轻关，避免用力开关，撞到客户。</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F8C2429C-D2B5-41EF-A5E7-AABB2F8E9F85}" type="slidenum">
              <a:rPr lang="en-US" altLang="zh-CN" smtClean="0"/>
              <a:pPr/>
              <a:t>84</a:t>
            </a:fld>
            <a:endParaRPr lang="en-US" altLang="zh-CN"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altLang="zh-CN" b="1" smtClean="0"/>
              <a:t>——</a:t>
            </a:r>
            <a:r>
              <a:rPr lang="zh-CN" altLang="en-US" b="1" smtClean="0"/>
              <a:t>请指出图片中这位同事做的不对的地方？</a:t>
            </a:r>
          </a:p>
          <a:p>
            <a:pPr eaLnBrk="1" hangingPunct="1"/>
            <a:r>
              <a:rPr lang="zh-CN" altLang="en-US" b="1" smtClean="0"/>
              <a:t>不可在楼道内或其他的工作场所吸烟。一方面造成空气污染，引起客户投诉；另一方面也给客户造成非常不好的感受。</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87160F1F-458A-4D82-8A54-DD3806ECD020}" type="slidenum">
              <a:rPr lang="en-US" altLang="zh-CN" smtClean="0"/>
              <a:pPr/>
              <a:t>85</a:t>
            </a:fld>
            <a:endParaRPr lang="en-US" altLang="zh-CN"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altLang="zh-CN" b="1" smtClean="0"/>
              <a:t>——</a:t>
            </a:r>
            <a:r>
              <a:rPr lang="zh-CN" altLang="en-US" b="1" smtClean="0"/>
              <a:t>请指出图片中这位同事做的不对的地方？</a:t>
            </a:r>
          </a:p>
          <a:p>
            <a:pPr eaLnBrk="1" hangingPunct="1"/>
            <a:r>
              <a:rPr lang="zh-CN" altLang="en-US" b="1" smtClean="0"/>
              <a:t>绿化员在进行修剪作业时，应及时将修剪下来的枝叶收拾好，不可到处随弃。主动做到“工完场清”。</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FCD8A7DD-E331-48E0-B7E7-F60AE0D4D96C}" type="slidenum">
              <a:rPr lang="en-US" altLang="zh-CN" smtClean="0"/>
              <a:pPr/>
              <a:t>86</a:t>
            </a:fld>
            <a:endParaRPr lang="en-US" altLang="zh-CN"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en-US" altLang="zh-CN" b="1" smtClean="0"/>
              <a:t>——</a:t>
            </a:r>
            <a:r>
              <a:rPr lang="zh-CN" altLang="en-US" b="1" smtClean="0"/>
              <a:t>请指出图片中这位同事做的不对的地方？</a:t>
            </a:r>
          </a:p>
          <a:p>
            <a:pPr eaLnBrk="1" hangingPunct="1"/>
            <a:r>
              <a:rPr lang="zh-CN" altLang="en-US" b="1" smtClean="0"/>
              <a:t>小区内发现客户丢垃圾，应立即上前拾起，投进垃圾箱内。</a:t>
            </a:r>
          </a:p>
          <a:p>
            <a:pPr eaLnBrk="1" hangingPunct="1"/>
            <a:r>
              <a:rPr lang="zh-CN" altLang="en-US" b="1" smtClean="0"/>
              <a:t>可以视情况有礼貌提醒客户：先生</a:t>
            </a:r>
            <a:r>
              <a:rPr lang="en-US" altLang="zh-CN" b="1" smtClean="0"/>
              <a:t>/</a:t>
            </a:r>
            <a:r>
              <a:rPr lang="zh-CN" altLang="en-US" b="1" smtClean="0"/>
              <a:t>小姐，请将垃圾投到垃圾箱内好吗？谢谢！</a:t>
            </a:r>
          </a:p>
          <a:p>
            <a:pPr eaLnBrk="1" hangingPunct="1"/>
            <a:r>
              <a:rPr lang="zh-CN" altLang="en-US" b="1" smtClean="0"/>
              <a:t>任何情况下都不能指责客户以及和客户吵架。</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2BBD3720-4429-46C2-8C60-7D41E8AB2A9C}" type="slidenum">
              <a:rPr lang="en-US" altLang="zh-CN" smtClean="0"/>
              <a:pPr/>
              <a:t>87</a:t>
            </a:fld>
            <a:endParaRPr lang="en-US" altLang="zh-CN" smtClean="0"/>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n-US" altLang="zh-CN" b="1" smtClean="0"/>
              <a:t>——</a:t>
            </a:r>
            <a:r>
              <a:rPr lang="zh-CN" altLang="en-US" b="1" smtClean="0"/>
              <a:t>请指出图片中同事做的不对的地方？</a:t>
            </a:r>
          </a:p>
          <a:p>
            <a:pPr eaLnBrk="1" hangingPunct="1"/>
            <a:r>
              <a:rPr lang="en-US" altLang="zh-CN" b="1" smtClean="0"/>
              <a:t>1</a:t>
            </a:r>
            <a:r>
              <a:rPr lang="zh-CN" altLang="en-US" b="1" smtClean="0"/>
              <a:t>、保洁员在冲洗道路时，应避开人流高峰期（上、下班或节假日时）作业，以免将脏水溅到客户身上或给客户通行带来不便。</a:t>
            </a:r>
          </a:p>
          <a:p>
            <a:pPr eaLnBrk="1" hangingPunct="1"/>
            <a:r>
              <a:rPr lang="en-US" altLang="zh-CN" b="1" smtClean="0"/>
              <a:t>2</a:t>
            </a:r>
            <a:r>
              <a:rPr lang="zh-CN" altLang="en-US" b="1" smtClean="0"/>
              <a:t>、在小区内清扫时，时刻注意过往的客户，有客户经过时，停止手中的工作，点头、微笑问好，待客户离开后继续工作。避免将尘土扫到客户身上。</a:t>
            </a:r>
          </a:p>
          <a:p>
            <a:pPr eaLnBrk="1" hangingPunct="1"/>
            <a:r>
              <a:rPr lang="en-US" altLang="zh-CN" b="1" smtClean="0"/>
              <a:t>3</a:t>
            </a:r>
            <a:r>
              <a:rPr lang="zh-CN" altLang="en-US" b="1" smtClean="0"/>
              <a:t>、如作业时给客户造成不便应主动说“对不起”、“抱歉”。给客户留下礼貌、亲切的感觉。</a:t>
            </a:r>
          </a:p>
          <a:p>
            <a:pPr eaLnBrk="1" hangingPunct="1"/>
            <a:endParaRPr lang="en-US" altLang="zh-CN"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614C0643-92FB-4C65-9443-882804A347D5}" type="slidenum">
              <a:rPr lang="en-US" altLang="zh-CN" smtClean="0"/>
              <a:pPr/>
              <a:t>88</a:t>
            </a:fld>
            <a:endParaRPr lang="en-US" altLang="zh-CN"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en-US" altLang="zh-CN" b="1" smtClean="0"/>
              <a:t>——</a:t>
            </a:r>
            <a:r>
              <a:rPr lang="zh-CN" altLang="en-US" b="1" smtClean="0"/>
              <a:t>请指出这张图片中这位同事做的不对的地方？</a:t>
            </a:r>
          </a:p>
          <a:p>
            <a:pPr eaLnBrk="1" hangingPunct="1"/>
            <a:r>
              <a:rPr lang="en-US" altLang="zh-CN" b="1" smtClean="0"/>
              <a:t>1</a:t>
            </a:r>
            <a:r>
              <a:rPr lang="zh-CN" altLang="en-US" b="1" smtClean="0"/>
              <a:t>、绿化员在使用机器操作时，有客户经过时应停止手中的工作，向客户点头</a:t>
            </a:r>
            <a:r>
              <a:rPr lang="en-US" altLang="zh-CN" b="1" smtClean="0"/>
              <a:t>/</a:t>
            </a:r>
            <a:r>
              <a:rPr lang="zh-CN" altLang="en-US" b="1" smtClean="0"/>
              <a:t>微笑，问好。待客户过去后再继续操作。</a:t>
            </a:r>
          </a:p>
          <a:p>
            <a:pPr eaLnBrk="1" hangingPunct="1"/>
            <a:r>
              <a:rPr lang="en-US" altLang="zh-CN" b="1" smtClean="0"/>
              <a:t>2</a:t>
            </a:r>
            <a:r>
              <a:rPr lang="zh-CN" altLang="en-US" b="1" smtClean="0"/>
              <a:t>、作业时给客户造成不便应主动说“对不起”、“抱歉”。</a:t>
            </a:r>
          </a:p>
          <a:p>
            <a:pPr eaLnBrk="1" hangingPunct="1"/>
            <a:r>
              <a:rPr lang="en-US" altLang="zh-CN" b="1" smtClean="0"/>
              <a:t>3</a:t>
            </a:r>
            <a:r>
              <a:rPr lang="zh-CN" altLang="en-US" b="1" smtClean="0"/>
              <a:t>、喷洒药水时有客户经过应停止工作，向客户点头致意；如药水有气味，须向业主作好相关解释工作，说明是没有毒性的药物。</a:t>
            </a:r>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A4980C72-6F77-4740-B715-2F52CB338396}" type="slidenum">
              <a:rPr lang="en-US" altLang="zh-CN" smtClean="0"/>
              <a:pPr/>
              <a:t>5</a:t>
            </a:fld>
            <a:endParaRPr lang="en-US" altLang="zh-CN"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zh-CN" altLang="en-US" b="1" smtClean="0"/>
              <a:t>案例</a:t>
            </a:r>
            <a:r>
              <a:rPr lang="en-US" altLang="zh-CN" b="1" smtClean="0"/>
              <a:t>3</a:t>
            </a:r>
            <a:r>
              <a:rPr lang="zh-CN" altLang="en-US" b="1" smtClean="0"/>
              <a:t>：</a:t>
            </a:r>
          </a:p>
          <a:p>
            <a:pPr eaLnBrk="1" hangingPunct="1"/>
            <a:r>
              <a:rPr lang="zh-CN" altLang="en-US" b="1" smtClean="0"/>
              <a:t>客户投诉：最近天天都是同样情况，我家在</a:t>
            </a:r>
            <a:r>
              <a:rPr lang="en-US" altLang="zh-CN" b="1" smtClean="0"/>
              <a:t>6</a:t>
            </a:r>
            <a:r>
              <a:rPr lang="zh-CN" altLang="en-US" b="1" smtClean="0"/>
              <a:t>楼，早上</a:t>
            </a:r>
            <a:r>
              <a:rPr lang="en-US" altLang="zh-CN" b="1" smtClean="0"/>
              <a:t>8</a:t>
            </a:r>
            <a:r>
              <a:rPr lang="zh-CN" altLang="en-US" b="1" smtClean="0"/>
              <a:t>点出门，一直用不上电梯，走楼梯时发现保洁在用电梯。我走楼梯到无所谓，可我老婆大起个肚子走楼梯肯定费时间，上班也肯定迟到。   </a:t>
            </a:r>
          </a:p>
          <a:p>
            <a:pPr eaLnBrk="1" hangingPunct="1"/>
            <a:r>
              <a:rPr lang="zh-CN" altLang="en-US" b="1" smtClean="0"/>
              <a:t>调查了解是外包方保洁员因为图作业方便用东西阻挡了电梯的正常运行。</a:t>
            </a:r>
            <a:r>
              <a:rPr lang="zh-CN" altLang="en-US" smtClean="0"/>
              <a:t> </a:t>
            </a:r>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B058A700-152C-44AF-BA28-72F90BD6F800}" type="slidenum">
              <a:rPr lang="en-US" altLang="zh-CN" smtClean="0"/>
              <a:pPr/>
              <a:t>89</a:t>
            </a:fld>
            <a:endParaRPr lang="en-US" altLang="zh-CN"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zh-CN" altLang="en-US" b="1" smtClean="0"/>
              <a:t>除了前面介绍的在作业时有客户经过要注意避让客户之外。还有一种情况，虽然没有客户经过也要注意，就是在使用噪音较大的机器作业时，应避开客户休息时间（清早、傍晚或节假日期间），避免给客户的休息造成影响。</a:t>
            </a:r>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C93BADFF-5594-4F20-9F01-48D21CE158E5}" type="slidenum">
              <a:rPr lang="en-US" altLang="zh-CN" smtClean="0"/>
              <a:pPr/>
              <a:t>90</a:t>
            </a:fld>
            <a:endParaRPr lang="en-US" altLang="zh-CN"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zh-CN" altLang="en-US" b="1" smtClean="0"/>
              <a:t>在取水点等场所聚众聊天，既影响客户休息，又会给客户带来不良的感受。尤其在清晨的时候，很多客户都还在休息，更不能大声呼喊，打招呼或聊天，影响客户的休息。</a:t>
            </a:r>
          </a:p>
          <a:p>
            <a:pPr eaLnBrk="1" hangingPunct="1"/>
            <a:r>
              <a:rPr lang="zh-CN" altLang="en-US" b="1" smtClean="0"/>
              <a:t>在小区内打闹嬉戏，也会给客户非常不好的感受。</a:t>
            </a:r>
          </a:p>
          <a:p>
            <a:pPr eaLnBrk="1" hangingPunct="1"/>
            <a:endParaRPr lang="zh-CN" altLang="en-US" b="1" smtClean="0"/>
          </a:p>
          <a:p>
            <a:pPr eaLnBrk="1" hangingPunct="1"/>
            <a:endParaRPr lang="en-US" altLang="zh-CN"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F0162F54-91ED-4095-845B-E68081481591}" type="slidenum">
              <a:rPr lang="en-US" altLang="zh-CN" smtClean="0"/>
              <a:pPr/>
              <a:t>91</a:t>
            </a:fld>
            <a:endParaRPr lang="en-US" altLang="zh-CN"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zh-CN" altLang="en-US" b="1" smtClean="0"/>
              <a:t>在小区内三三两两，勾肩搭背的行走，给客户的感觉也非常不好。</a:t>
            </a:r>
          </a:p>
          <a:p>
            <a:pPr eaLnBrk="1" hangingPunct="1"/>
            <a:r>
              <a:rPr lang="zh-CN" altLang="en-US" b="1" smtClean="0"/>
              <a:t>正确做法：</a:t>
            </a:r>
          </a:p>
          <a:p>
            <a:pPr eaLnBrk="1" hangingPunct="1"/>
            <a:r>
              <a:rPr lang="zh-CN" altLang="en-US" b="1" smtClean="0"/>
              <a:t>多人行走于小区内时应自觉排成一行，不能三三两两、勾肩搭背、嘻嘻哈哈。</a:t>
            </a:r>
          </a:p>
          <a:p>
            <a:pPr eaLnBrk="1" hangingPunct="1"/>
            <a:r>
              <a:rPr lang="zh-CN" altLang="en-US" b="1" smtClean="0"/>
              <a:t>在小区内行走，还应注意自己的形象，不能有手插兜、摆弄头发等动作 ，这样也会给客户一种很散漫的感觉。</a:t>
            </a:r>
          </a:p>
          <a:p>
            <a:pPr eaLnBrk="1" hangingPunct="1"/>
            <a:endParaRPr lang="zh-CN" altLang="en-US" b="1" smtClean="0"/>
          </a:p>
          <a:p>
            <a:pPr eaLnBrk="1" hangingPunct="1"/>
            <a:endParaRPr lang="zh-CN" altLang="en-US" b="1" smtClean="0"/>
          </a:p>
          <a:p>
            <a:pPr eaLnBrk="1" hangingPunct="1"/>
            <a:endParaRPr lang="en-US" altLang="zh-CN" b="1"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CAB71D18-40D8-49E6-9797-7D02BDBEC9B9}" type="slidenum">
              <a:rPr lang="en-US" altLang="zh-CN" smtClean="0"/>
              <a:pPr/>
              <a:t>99</a:t>
            </a:fld>
            <a:endParaRPr lang="en-US" altLang="zh-CN"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zh-CN" altLang="en-US" b="1" smtClean="0">
                <a:solidFill>
                  <a:srgbClr val="CC0000"/>
                </a:solidFill>
              </a:rPr>
              <a:t>再看看基本的行为要求</a:t>
            </a:r>
          </a:p>
          <a:p>
            <a:pPr eaLnBrk="1" hangingPunct="1"/>
            <a:r>
              <a:rPr lang="zh-CN" altLang="en-US" b="1" smtClean="0">
                <a:solidFill>
                  <a:srgbClr val="CC0000"/>
                </a:solidFill>
              </a:rPr>
              <a:t>路遇客户停工作，点头微笑带问候。</a:t>
            </a:r>
          </a:p>
          <a:p>
            <a:pPr eaLnBrk="1" hangingPunct="1"/>
            <a:r>
              <a:rPr lang="zh-CN" altLang="en-US" b="1" smtClean="0">
                <a:solidFill>
                  <a:srgbClr val="CC0000"/>
                </a:solidFill>
              </a:rPr>
              <a:t>主动帮助有诚意，妨碍客户至歉意。</a:t>
            </a:r>
          </a:p>
          <a:p>
            <a:pPr eaLnBrk="1" hangingPunct="1"/>
            <a:endParaRPr lang="zh-CN" altLang="en-US" b="1" smtClean="0">
              <a:solidFill>
                <a:srgbClr val="CC0000"/>
              </a:solidFill>
            </a:endParaRPr>
          </a:p>
          <a:p>
            <a:pPr eaLnBrk="1" hangingPunct="1"/>
            <a:endParaRPr lang="zh-CN" altLang="en-US" smtClean="0">
              <a:solidFill>
                <a:srgbClr val="CC0000"/>
              </a:solidFill>
            </a:endParaRPr>
          </a:p>
          <a:p>
            <a:pPr eaLnBrk="1" hangingPunct="1"/>
            <a:endParaRPr lang="en-US" altLang="zh-CN" smtClean="0"/>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475A1FCE-BCD5-427D-8B67-0F99AB97B14A}" type="slidenum">
              <a:rPr lang="en-US" altLang="zh-CN" smtClean="0"/>
              <a:pPr/>
              <a:t>100</a:t>
            </a:fld>
            <a:endParaRPr lang="en-US" altLang="zh-CN"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r>
              <a:rPr lang="zh-CN" altLang="en-US" b="1" smtClean="0"/>
              <a:t>工作中要注意的地方：</a:t>
            </a:r>
          </a:p>
          <a:p>
            <a:pPr eaLnBrk="1" hangingPunct="1"/>
            <a:r>
              <a:rPr lang="zh-CN" altLang="en-US" b="1" smtClean="0"/>
              <a:t>工具摆放要整齐，不可随意把门倚。</a:t>
            </a:r>
          </a:p>
          <a:p>
            <a:pPr eaLnBrk="1" hangingPunct="1"/>
            <a:r>
              <a:rPr lang="zh-CN" altLang="en-US" b="1" smtClean="0"/>
              <a:t>个人举止要注意，工作行为不扰民。</a:t>
            </a:r>
          </a:p>
          <a:p>
            <a:pPr eaLnBrk="1" hangingPunct="1"/>
            <a:r>
              <a:rPr lang="zh-CN" altLang="en-US" b="1" smtClean="0"/>
              <a:t>客户沟通有礼貌，文明用语要牢记。</a:t>
            </a:r>
          </a:p>
          <a:p>
            <a:pPr eaLnBrk="1" hangingPunct="1"/>
            <a:r>
              <a:rPr lang="zh-CN" altLang="en-US" b="1" smtClean="0"/>
              <a:t>小区环境共维护，赢得客户赞扬声。</a:t>
            </a:r>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9D048BA4-BCE3-48BF-9AC4-959EA952391A}" type="slidenum">
              <a:rPr lang="en-US" altLang="zh-CN" smtClean="0"/>
              <a:pPr/>
              <a:t>101</a:t>
            </a:fld>
            <a:endParaRPr lang="en-US" altLang="zh-CN"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r>
              <a:rPr lang="zh-CN" altLang="en-US" b="1" smtClean="0"/>
              <a:t>让我们再回顾一下这些基本要求。</a:t>
            </a:r>
          </a:p>
        </p:txBody>
      </p:sp>
      <p:sp>
        <p:nvSpPr>
          <p:cNvPr id="5" name="日期占位符 4"/>
          <p:cNvSpPr>
            <a:spLocks noGrp="1"/>
          </p:cNvSpPr>
          <p:nvPr>
            <p:ph type="dt" idx="10"/>
          </p:nvPr>
        </p:nvSpPr>
        <p:spPr/>
        <p:txBody>
          <a:bodyPr/>
          <a:lstStyle/>
          <a:p>
            <a:pPr>
              <a:defRPr/>
            </a:pPr>
            <a:fld id="{9603D23C-7A78-4553-9313-9C8FF7B1BD50}" type="datetimeFigureOut">
              <a:rPr lang="zh-CN" altLang="en-US" smtClean="0"/>
              <a:pPr>
                <a:defRPr/>
              </a:pPr>
              <a:t>2023-05-21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幻灯片图像占位符 1"/>
          <p:cNvSpPr>
            <a:spLocks noGrp="1" noRot="1" noChangeAspect="1" noTextEdit="1"/>
          </p:cNvSpPr>
          <p:nvPr>
            <p:ph type="sldImg"/>
          </p:nvPr>
        </p:nvSpPr>
        <p:spPr bwMode="auto">
          <a:noFill/>
          <a:ln>
            <a:solidFill>
              <a:srgbClr val="000000"/>
            </a:solidFill>
            <a:miter lim="800000"/>
            <a:headEnd/>
            <a:tailEnd/>
          </a:ln>
        </p:spPr>
      </p:sp>
      <p:sp>
        <p:nvSpPr>
          <p:cNvPr id="72707"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CN" altLang="en-US" smtClean="0"/>
          </a:p>
        </p:txBody>
      </p:sp>
      <p:sp>
        <p:nvSpPr>
          <p:cNvPr id="4" name="灯片编号占位符 3"/>
          <p:cNvSpPr>
            <a:spLocks noGrp="1"/>
          </p:cNvSpPr>
          <p:nvPr>
            <p:ph type="sldNum" sz="quarter" idx="5"/>
          </p:nvPr>
        </p:nvSpPr>
        <p:spPr/>
        <p:txBody>
          <a:bodyPr/>
          <a:lstStyle/>
          <a:p>
            <a:pPr>
              <a:defRPr/>
            </a:pPr>
            <a:fld id="{0EE960B0-8AED-4983-86F5-8492C5DBA56C}" type="slidenum">
              <a:rPr lang="zh-CN" altLang="en-US" smtClean="0"/>
              <a:pPr>
                <a:defRPr/>
              </a:pPr>
              <a:t>12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p:txBody>
          <a:bodyPr/>
          <a:lstStyle/>
          <a:p>
            <a:pPr>
              <a:defRPr/>
            </a:pPr>
            <a:fld id="{B571028A-2BEC-49F4-8592-47D80A805C22}" type="slidenum">
              <a:rPr lang="en-US" altLang="zh-CN" smtClean="0"/>
              <a:pPr>
                <a:defRPr/>
              </a:pPr>
              <a:t>28</a:t>
            </a:fld>
            <a:endParaRPr lang="en-US" altLang="zh-CN" smtClean="0"/>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CN"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p:txBody>
          <a:bodyPr/>
          <a:lstStyle/>
          <a:p>
            <a:pPr>
              <a:defRPr/>
            </a:pPr>
            <a:fld id="{6DD1C855-D549-432A-AD25-4A005D6DDC81}" type="slidenum">
              <a:rPr lang="en-US" altLang="zh-CN" smtClean="0"/>
              <a:pPr>
                <a:defRPr/>
              </a:pPr>
              <a:t>29</a:t>
            </a:fld>
            <a:endParaRPr lang="en-US" altLang="zh-CN" smtClean="0"/>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CN" altLang="zh-CN"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7C648AF3-809E-4EC6-B73E-4D6516801630}" type="slidenum">
              <a:rPr lang="en-US" altLang="zh-CN" smtClean="0"/>
              <a:pPr>
                <a:defRPr/>
              </a:pPr>
              <a:t>39</a:t>
            </a:fld>
            <a:endParaRPr lang="en-US" altLang="zh-CN" smtClean="0"/>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zh-CN"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Picture 3" descr="C:\Users\yanglina\Desktop\新建文件夹 (2)\B 应用部分-15.png"/>
          <p:cNvPicPr>
            <a:picLocks noChangeAspect="1" noChangeArrowheads="1"/>
          </p:cNvPicPr>
          <p:nvPr userDrawn="1"/>
        </p:nvPicPr>
        <p:blipFill>
          <a:blip r:embed="rId2" cstate="print"/>
          <a:srcRect/>
          <a:stretch>
            <a:fillRect/>
          </a:stretch>
        </p:blipFill>
        <p:spPr bwMode="auto">
          <a:xfrm>
            <a:off x="3175" y="5791200"/>
            <a:ext cx="9140825" cy="1066800"/>
          </a:xfrm>
          <a:prstGeom prst="rect">
            <a:avLst/>
          </a:prstGeom>
          <a:noFill/>
        </p:spPr>
      </p:pic>
      <p:pic>
        <p:nvPicPr>
          <p:cNvPr id="4" name="图片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1961" y="350521"/>
            <a:ext cx="901730" cy="853134"/>
          </a:xfrm>
          <a:prstGeom prst="rect">
            <a:avLst/>
          </a:prstGeom>
        </p:spPr>
      </p:pic>
      <p:sp>
        <p:nvSpPr>
          <p:cNvPr id="5" name="副标题 1"/>
          <p:cNvSpPr txBox="1">
            <a:spLocks/>
          </p:cNvSpPr>
          <p:nvPr userDrawn="1"/>
        </p:nvSpPr>
        <p:spPr>
          <a:xfrm>
            <a:off x="1455124" y="548641"/>
            <a:ext cx="5580000" cy="456894"/>
          </a:xfrm>
          <a:prstGeom prst="rect">
            <a:avLst/>
          </a:prstGeom>
        </p:spPr>
        <p:txBody>
          <a:bodyPr vert="horz" lIns="0" tIns="0" rIns="91440" bIns="46800" rtlCol="0" anchor="b">
            <a:normAutofit/>
          </a:bodyPr>
          <a:lstStyle>
            <a:lvl1pPr marL="0" indent="0" algn="l" defTabSz="457200" rtl="0" eaLnBrk="1" latinLnBrk="0" hangingPunct="1">
              <a:spcBef>
                <a:spcPct val="20000"/>
              </a:spcBef>
              <a:buFont typeface="Arial"/>
              <a:buNone/>
              <a:defRPr sz="3500" kern="1200">
                <a:solidFill>
                  <a:schemeClr val="tx1"/>
                </a:solidFill>
                <a:latin typeface="微软雅黑" pitchFamily="34" charset="-122"/>
                <a:ea typeface="微软雅黑" pitchFamily="34" charset="-122"/>
                <a:cs typeface="+mn-cs"/>
              </a:defRPr>
            </a:lvl1pPr>
            <a:lvl2pPr marL="457200" indent="0" algn="ctr" defTabSz="457200" rtl="0" eaLnBrk="1" latinLnBrk="0" hangingPunct="1">
              <a:spcBef>
                <a:spcPct val="20000"/>
              </a:spcBef>
              <a:buFont typeface="Arial"/>
              <a:buNone/>
              <a:defRPr sz="1900" kern="1200">
                <a:solidFill>
                  <a:schemeClr val="tx1">
                    <a:tint val="75000"/>
                  </a:schemeClr>
                </a:solidFill>
                <a:latin typeface="微软雅黑" pitchFamily="34" charset="-122"/>
                <a:ea typeface="微软雅黑" pitchFamily="34" charset="-122"/>
                <a:cs typeface="+mn-cs"/>
              </a:defRPr>
            </a:lvl2pPr>
            <a:lvl3pPr marL="914400" indent="0" algn="ctr" defTabSz="457200" rtl="0" eaLnBrk="1" latinLnBrk="0" hangingPunct="1">
              <a:spcBef>
                <a:spcPct val="20000"/>
              </a:spcBef>
              <a:buFont typeface="Arial"/>
              <a:buNone/>
              <a:defRPr sz="1700" kern="1200">
                <a:solidFill>
                  <a:schemeClr val="tx1">
                    <a:tint val="75000"/>
                  </a:schemeClr>
                </a:solidFill>
                <a:latin typeface="微软雅黑" pitchFamily="34" charset="-122"/>
                <a:ea typeface="微软雅黑" pitchFamily="34" charset="-122"/>
                <a:cs typeface="+mn-cs"/>
              </a:defRPr>
            </a:lvl3pPr>
            <a:lvl4pPr marL="1371600" indent="0" algn="ctr" defTabSz="457200" rtl="0" eaLnBrk="1" latinLnBrk="0" hangingPunct="1">
              <a:spcBef>
                <a:spcPct val="20000"/>
              </a:spcBef>
              <a:buFont typeface="Arial"/>
              <a:buNone/>
              <a:defRPr sz="1500" kern="1200">
                <a:solidFill>
                  <a:schemeClr val="tx1">
                    <a:tint val="75000"/>
                  </a:schemeClr>
                </a:solidFill>
                <a:latin typeface="微软雅黑" pitchFamily="34" charset="-122"/>
                <a:ea typeface="微软雅黑" pitchFamily="34" charset="-122"/>
                <a:cs typeface="+mn-cs"/>
              </a:defRPr>
            </a:lvl4pPr>
            <a:lvl5pPr marL="1828800" indent="0" algn="ctr" defTabSz="457200" rtl="0" eaLnBrk="1" latinLnBrk="0" hangingPunct="1">
              <a:spcBef>
                <a:spcPct val="20000"/>
              </a:spcBef>
              <a:buFont typeface="Arial"/>
              <a:buNone/>
              <a:defRPr sz="1300" kern="1200">
                <a:solidFill>
                  <a:schemeClr val="tx1">
                    <a:tint val="75000"/>
                  </a:schemeClr>
                </a:solidFill>
                <a:latin typeface="微软雅黑" pitchFamily="34" charset="-122"/>
                <a:ea typeface="微软雅黑" pitchFamily="34" charset="-122"/>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zh-CN" altLang="en-US" sz="2200" b="1" dirty="0" smtClean="0"/>
              <a:t>汉中友邻有爱物业有限公司</a:t>
            </a:r>
            <a:endParaRPr lang="zh-CN" altLang="en-US" sz="2200" b="1"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0"/>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847"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ransition spd="slow">
    <p:fade/>
  </p:transition>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13.png"/><Relationship Id="rId3" Type="http://schemas.openxmlformats.org/officeDocument/2006/relationships/image" Target="../media/image13.png"/><Relationship Id="rId7" Type="http://schemas.openxmlformats.org/officeDocument/2006/relationships/image" Target="../media/image126.png"/><Relationship Id="rId12" Type="http://schemas.openxmlformats.org/officeDocument/2006/relationships/image" Target="../media/image116.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27.png"/><Relationship Id="rId11" Type="http://schemas.openxmlformats.org/officeDocument/2006/relationships/image" Target="../media/image119.png"/><Relationship Id="rId5" Type="http://schemas.openxmlformats.org/officeDocument/2006/relationships/image" Target="../media/image129.png"/><Relationship Id="rId15" Type="http://schemas.openxmlformats.org/officeDocument/2006/relationships/image" Target="../media/image109.png"/><Relationship Id="rId10" Type="http://schemas.openxmlformats.org/officeDocument/2006/relationships/image" Target="../media/image122.png"/><Relationship Id="rId4" Type="http://schemas.openxmlformats.org/officeDocument/2006/relationships/image" Target="../media/image137.png"/><Relationship Id="rId9" Type="http://schemas.openxmlformats.org/officeDocument/2006/relationships/image" Target="../media/image123.png"/><Relationship Id="rId14" Type="http://schemas.openxmlformats.org/officeDocument/2006/relationships/image" Target="../media/image111.png"/></Relationships>
</file>

<file path=ppt/slides/_rels/slide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6.emf"/><Relationship Id="rId5" Type="http://schemas.openxmlformats.org/officeDocument/2006/relationships/oleObject" Target="../embeddings/oleObject1.bin"/><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1.jpeg"/><Relationship Id="rId4" Type="http://schemas.openxmlformats.org/officeDocument/2006/relationships/hyperlink" Target="http://image.baidu.com/i?ct=503316480&amp;z=&amp;tn=baiduimagedetail&amp;word=%B9%A4%BE%DF%B4%FC%D5%D5%C6%AC&amp;in=5712&amp;cl=2&amp;lm=-1&amp;pn=3&amp;rn=1&amp;di=58182055425&amp;ln=2000&amp;fr=ala0&amp;fmq=&amp;ic=&amp;s=&amp;se=&amp;sme=0&amp;tab=&amp;width=&amp;height=&amp;face=&amp;is=&amp;istype="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87.jpeg"/></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93.jpeg"/></Relationships>
</file>

<file path=ppt/slides/_rels/slide6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95.jpe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01.png"/><Relationship Id="rId4" Type="http://schemas.openxmlformats.org/officeDocument/2006/relationships/image" Target="../media/image100.pn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7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7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hyperlink" Target="http://image.baidu.com/i?ct=503316480&amp;z=0&amp;tn=baiduimagedetail&amp;word=%B4%B0%D7%D3%CD%BC%C6%AC&amp;in=12983&amp;cl=2&amp;cm=1&amp;sc=0&amp;lm=-1&amp;pn=24&amp;rn=1&amp;di=2456898896&amp;ln=2000"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7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8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hyperlink" Target="http://www.csnn.com.cn/2006/ca447440.htm"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8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31.jpeg"/></Relationships>
</file>

<file path=ppt/slides/_rels/slide89.xml.rels><?xml version="1.0" encoding="UTF-8" standalone="yes"?>
<Relationships xmlns="http://schemas.openxmlformats.org/package/2006/relationships"><Relationship Id="rId3" Type="http://schemas.openxmlformats.org/officeDocument/2006/relationships/hyperlink" Target="http://www.jbzx.com/CAI0/cai_2_1_pic_cyw.html" TargetMode="External"/><Relationship Id="rId7" Type="http://schemas.openxmlformats.org/officeDocument/2006/relationships/image" Target="../media/image135.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9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84.png"/><Relationship Id="rId7" Type="http://schemas.openxmlformats.org/officeDocument/2006/relationships/image" Target="../media/image96.png"/><Relationship Id="rId12"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91.png"/><Relationship Id="rId11" Type="http://schemas.openxmlformats.org/officeDocument/2006/relationships/image" Target="../media/image82.png"/><Relationship Id="rId5" Type="http://schemas.openxmlformats.org/officeDocument/2006/relationships/image" Target="../media/image90.png"/><Relationship Id="rId10" Type="http://schemas.openxmlformats.org/officeDocument/2006/relationships/image" Target="../media/image99.png"/><Relationship Id="rId4" Type="http://schemas.openxmlformats.org/officeDocument/2006/relationships/image" Target="../media/image89.png"/><Relationship Id="rId9"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714348" y="2428868"/>
            <a:ext cx="7772400" cy="1470025"/>
          </a:xfrm>
          <a:prstGeom prst="rect">
            <a:avLst/>
          </a:prstGeom>
        </p:spPr>
        <p:txBody>
          <a:bodyPr/>
          <a:lstStyle/>
          <a:p>
            <a:pPr algn="ctr" eaLnBrk="0" hangingPunct="0">
              <a:defRPr/>
            </a:pPr>
            <a:r>
              <a:rPr lang="zh-CN" altLang="en-US" sz="3200" b="1" kern="0" dirty="0" smtClean="0">
                <a:latin typeface="微软雅黑" pitchFamily="34" charset="-122"/>
                <a:ea typeface="微软雅黑" pitchFamily="34" charset="-122"/>
              </a:rPr>
              <a:t>员工</a:t>
            </a:r>
            <a:r>
              <a:rPr lang="en-US" altLang="zh-CN" sz="3200" b="1" kern="0" dirty="0" smtClean="0">
                <a:latin typeface="微软雅黑" pitchFamily="34" charset="-122"/>
                <a:ea typeface="微软雅黑" pitchFamily="34" charset="-122"/>
              </a:rPr>
              <a:t>BI</a:t>
            </a:r>
            <a:r>
              <a:rPr lang="zh-CN" altLang="en-US" sz="3200" b="1" kern="0" dirty="0" smtClean="0">
                <a:latin typeface="微软雅黑" pitchFamily="34" charset="-122"/>
                <a:ea typeface="微软雅黑" pitchFamily="34" charset="-122"/>
              </a:rPr>
              <a:t>行为规范培训</a:t>
            </a:r>
            <a:endParaRPr lang="zh-CN" altLang="en-US" sz="3200" b="1" kern="0" dirty="0">
              <a:latin typeface="微软雅黑" pitchFamily="34" charset="-122"/>
              <a:ea typeface="微软雅黑" pitchFamily="34" charset="-122"/>
            </a:endParaRPr>
          </a:p>
        </p:txBody>
      </p:sp>
      <p:sp>
        <p:nvSpPr>
          <p:cNvPr id="3" name="副标题 2"/>
          <p:cNvSpPr txBox="1">
            <a:spLocks/>
          </p:cNvSpPr>
          <p:nvPr/>
        </p:nvSpPr>
        <p:spPr>
          <a:xfrm>
            <a:off x="3357554" y="4214814"/>
            <a:ext cx="2471738" cy="500070"/>
          </a:xfrm>
          <a:prstGeom prst="rect">
            <a:avLst/>
          </a:prstGeom>
        </p:spPr>
        <p:txBody>
          <a:bodyPr/>
          <a:lstStyle/>
          <a:p>
            <a:pPr marL="342900" indent="-342900" algn="ctr" eaLnBrk="0" hangingPunct="0">
              <a:spcBef>
                <a:spcPct val="20000"/>
              </a:spcBef>
              <a:defRPr/>
            </a:pPr>
            <a:r>
              <a:rPr lang="en-US" altLang="zh-CN" sz="2000" b="1" kern="0" dirty="0" smtClean="0">
                <a:latin typeface="微软雅黑" pitchFamily="34" charset="-122"/>
                <a:ea typeface="微软雅黑" pitchFamily="34" charset="-122"/>
              </a:rPr>
              <a:t>2023</a:t>
            </a:r>
            <a:r>
              <a:rPr lang="zh-CN" altLang="en-US" sz="2000" b="1" kern="0" dirty="0" smtClean="0">
                <a:latin typeface="微软雅黑" pitchFamily="34" charset="-122"/>
                <a:ea typeface="微软雅黑" pitchFamily="34" charset="-122"/>
              </a:rPr>
              <a:t>年</a:t>
            </a:r>
            <a:r>
              <a:rPr lang="en-US" altLang="zh-CN" sz="2000" b="1" kern="0" dirty="0">
                <a:latin typeface="微软雅黑" pitchFamily="34" charset="-122"/>
                <a:ea typeface="微软雅黑" pitchFamily="34" charset="-122"/>
              </a:rPr>
              <a:t>5</a:t>
            </a:r>
            <a:r>
              <a:rPr lang="zh-CN" altLang="en-US" sz="2000" b="1" kern="0" dirty="0" smtClean="0">
                <a:latin typeface="微软雅黑" pitchFamily="34" charset="-122"/>
                <a:ea typeface="微软雅黑" pitchFamily="34" charset="-122"/>
              </a:rPr>
              <a:t>月</a:t>
            </a:r>
            <a:r>
              <a:rPr lang="en-US" altLang="zh-CN" sz="2000" b="1" kern="0" dirty="0" smtClean="0">
                <a:latin typeface="微软雅黑" pitchFamily="34" charset="-122"/>
                <a:ea typeface="微软雅黑" pitchFamily="34" charset="-122"/>
              </a:rPr>
              <a:t>1</a:t>
            </a:r>
            <a:r>
              <a:rPr lang="zh-CN" altLang="en-US" sz="2000" b="1" kern="0" dirty="0" smtClean="0">
                <a:latin typeface="微软雅黑" pitchFamily="34" charset="-122"/>
                <a:ea typeface="微软雅黑" pitchFamily="34" charset="-122"/>
              </a:rPr>
              <a:t>日</a:t>
            </a:r>
            <a:endParaRPr lang="zh-CN" altLang="en-US" sz="2000" b="1" kern="0" dirty="0">
              <a:latin typeface="微软雅黑" pitchFamily="34" charset="-122"/>
              <a:ea typeface="微软雅黑" pitchFamily="34" charset="-122"/>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a:spLocks noChangeAspect="1"/>
          </p:cNvSpPr>
          <p:nvPr/>
        </p:nvSpPr>
        <p:spPr>
          <a:xfrm>
            <a:off x="0" y="642938"/>
            <a:ext cx="4929188" cy="10795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2" name="Picture 3" descr="E:\2011年资料\行为规范\行为规范照片\BI行为规范照片\_DSC0039.JPG"/>
          <p:cNvPicPr preferRelativeResize="0">
            <a:picLocks noChangeArrowheads="1"/>
          </p:cNvPicPr>
          <p:nvPr/>
        </p:nvPicPr>
        <p:blipFill>
          <a:blip r:embed="rId2">
            <a:lum bright="10000" contrast="14000"/>
          </a:blip>
          <a:srcRect/>
          <a:stretch>
            <a:fillRect/>
          </a:stretch>
        </p:blipFill>
        <p:spPr bwMode="auto">
          <a:xfrm>
            <a:off x="2714625" y="1714500"/>
            <a:ext cx="3429000" cy="3571875"/>
          </a:xfrm>
          <a:prstGeom prst="rect">
            <a:avLst/>
          </a:prstGeom>
          <a:ln>
            <a:noFill/>
          </a:ln>
          <a:effectLst>
            <a:outerShdw blurRad="292100" dist="139700" dir="2700000" sx="96000" sy="96000" algn="tl" rotWithShape="0">
              <a:srgbClr val="333333">
                <a:alpha val="64000"/>
              </a:srgbClr>
            </a:outerShdw>
          </a:effectLst>
        </p:spPr>
      </p:pic>
      <p:sp>
        <p:nvSpPr>
          <p:cNvPr id="13" name="AutoShape 10"/>
          <p:cNvSpPr>
            <a:spLocks noChangeArrowheads="1"/>
          </p:cNvSpPr>
          <p:nvPr/>
        </p:nvSpPr>
        <p:spPr bwMode="gray">
          <a:xfrm>
            <a:off x="2643188" y="642938"/>
            <a:ext cx="3357562" cy="857250"/>
          </a:xfrm>
          <a:prstGeom prst="roundRect">
            <a:avLst>
              <a:gd name="adj" fmla="val 10347"/>
            </a:avLst>
          </a:prstGeom>
          <a:ln>
            <a:headEnd/>
            <a:tailEnd/>
          </a:ln>
        </p:spPr>
        <p:style>
          <a:lnRef idx="3">
            <a:schemeClr val="lt1"/>
          </a:lnRef>
          <a:fillRef idx="1">
            <a:schemeClr val="accent5"/>
          </a:fillRef>
          <a:effectRef idx="1">
            <a:schemeClr val="accent5"/>
          </a:effectRef>
          <a:fontRef idx="minor">
            <a:schemeClr val="lt1"/>
          </a:fontRef>
        </p:style>
        <p:txBody>
          <a:bodyPr wrap="none" anchor="ctr"/>
          <a:lstStyle/>
          <a:p>
            <a:pPr>
              <a:defRPr/>
            </a:pPr>
            <a:endParaRPr lang="zh-CN" altLang="en-US" dirty="0"/>
          </a:p>
        </p:txBody>
      </p:sp>
      <p:sp>
        <p:nvSpPr>
          <p:cNvPr id="20485" name="Rectangle 1"/>
          <p:cNvSpPr>
            <a:spLocks noChangeArrowheads="1"/>
          </p:cNvSpPr>
          <p:nvPr/>
        </p:nvSpPr>
        <p:spPr bwMode="auto">
          <a:xfrm>
            <a:off x="2714625" y="714375"/>
            <a:ext cx="3214688" cy="954088"/>
          </a:xfrm>
          <a:prstGeom prst="rect">
            <a:avLst/>
          </a:prstGeom>
          <a:noFill/>
          <a:ln w="9525">
            <a:noFill/>
            <a:miter lim="800000"/>
            <a:headEnd/>
            <a:tailEnd/>
          </a:ln>
        </p:spPr>
        <p:txBody>
          <a:bodyPr anchor="ctr">
            <a:spAutoFit/>
          </a:bodyPr>
          <a:lstStyle/>
          <a:p>
            <a:pPr>
              <a:lnSpc>
                <a:spcPct val="150000"/>
              </a:lnSpc>
            </a:pPr>
            <a:r>
              <a:rPr lang="zh-CN" altLang="en-US" sz="1200" b="1">
                <a:solidFill>
                  <a:schemeClr val="bg1"/>
                </a:solidFill>
                <a:latin typeface="微软雅黑" pitchFamily="34" charset="-122"/>
                <a:ea typeface="微软雅黑" pitchFamily="34" charset="-122"/>
              </a:rPr>
              <a:t>整体：容貌端正，举止大方、服饰庄重</a:t>
            </a:r>
            <a:endParaRPr lang="en-US" altLang="zh-CN" sz="1200" b="1">
              <a:solidFill>
                <a:schemeClr val="bg1"/>
              </a:solidFill>
              <a:latin typeface="微软雅黑" pitchFamily="34" charset="-122"/>
              <a:ea typeface="微软雅黑" pitchFamily="34" charset="-122"/>
            </a:endParaRPr>
          </a:p>
          <a:p>
            <a:pPr>
              <a:lnSpc>
                <a:spcPct val="150000"/>
              </a:lnSpc>
            </a:pPr>
            <a:r>
              <a:rPr lang="zh-CN" altLang="en-US" sz="1200" b="1">
                <a:solidFill>
                  <a:schemeClr val="bg1"/>
                </a:solidFill>
                <a:latin typeface="微软雅黑" pitchFamily="34" charset="-122"/>
                <a:ea typeface="微软雅黑" pitchFamily="34" charset="-122"/>
              </a:rPr>
              <a:t>          整洁挺拔、淡妆素抹，打扮得体</a:t>
            </a:r>
          </a:p>
          <a:p>
            <a:endParaRPr lang="zh-CN" altLang="en-US" sz="1000"/>
          </a:p>
          <a:p>
            <a:r>
              <a:rPr lang="en-US" sz="1000"/>
              <a:t> </a:t>
            </a:r>
            <a:endParaRPr lang="zh-CN" altLang="en-US" sz="1000"/>
          </a:p>
        </p:txBody>
      </p:sp>
      <p:sp>
        <p:nvSpPr>
          <p:cNvPr id="15" name="AutoShape 10"/>
          <p:cNvSpPr>
            <a:spLocks noChangeArrowheads="1"/>
          </p:cNvSpPr>
          <p:nvPr/>
        </p:nvSpPr>
        <p:spPr bwMode="gray">
          <a:xfrm>
            <a:off x="142875" y="1785938"/>
            <a:ext cx="2357438" cy="3571875"/>
          </a:xfrm>
          <a:prstGeom prst="roundRect">
            <a:avLst>
              <a:gd name="adj" fmla="val 10347"/>
            </a:avLst>
          </a:prstGeom>
          <a:solidFill>
            <a:schemeClr val="bg1"/>
          </a:solidFill>
          <a:ln w="19050">
            <a:solidFill>
              <a:srgbClr val="CC6600"/>
            </a:solidFill>
            <a:round/>
            <a:headEnd/>
            <a:tailEnd/>
          </a:ln>
          <a:effectLst>
            <a:outerShdw dist="107763" dir="3600000" sx="98000" sy="98000" algn="ctr" rotWithShape="0">
              <a:srgbClr val="000000">
                <a:alpha val="65000"/>
              </a:srgbClr>
            </a:outerShdw>
          </a:effectLst>
        </p:spPr>
        <p:txBody>
          <a:bodyPr wrap="none" anchor="ctr"/>
          <a:lstStyle/>
          <a:p>
            <a:pPr>
              <a:lnSpc>
                <a:spcPct val="150000"/>
              </a:lnSpc>
              <a:defRPr/>
            </a:pPr>
            <a:endParaRPr lang="en-US" altLang="zh-CN" sz="1200" b="1" dirty="0">
              <a:solidFill>
                <a:srgbClr val="C00000"/>
              </a:solidFill>
              <a:latin typeface="微软雅黑" pitchFamily="34" charset="-122"/>
              <a:ea typeface="微软雅黑" pitchFamily="34" charset="-122"/>
            </a:endParaRPr>
          </a:p>
          <a:p>
            <a:pPr>
              <a:lnSpc>
                <a:spcPct val="150000"/>
              </a:lnSpc>
              <a:defRPr/>
            </a:pPr>
            <a:endParaRPr lang="en-US" altLang="zh-CN" sz="1200" b="1" dirty="0">
              <a:solidFill>
                <a:srgbClr val="C00000"/>
              </a:solidFill>
              <a:latin typeface="微软雅黑" pitchFamily="34" charset="-122"/>
              <a:ea typeface="微软雅黑" pitchFamily="34" charset="-122"/>
            </a:endParaRPr>
          </a:p>
          <a:p>
            <a:pPr>
              <a:lnSpc>
                <a:spcPct val="150000"/>
              </a:lnSpc>
              <a:defRPr/>
            </a:pPr>
            <a:r>
              <a:rPr lang="zh-CN" altLang="en-US" sz="1200" b="1" dirty="0">
                <a:solidFill>
                  <a:srgbClr val="C00000"/>
                </a:solidFill>
                <a:latin typeface="微软雅黑" pitchFamily="34" charset="-122"/>
                <a:ea typeface="微软雅黑" pitchFamily="34" charset="-122"/>
              </a:rPr>
              <a:t>着装：</a:t>
            </a:r>
            <a:endParaRPr lang="en-US" altLang="zh-CN" sz="1200" b="1" dirty="0">
              <a:solidFill>
                <a:srgbClr val="C00000"/>
              </a:solidFill>
              <a:latin typeface="微软雅黑" pitchFamily="34" charset="-122"/>
              <a:ea typeface="微软雅黑" pitchFamily="34" charset="-122"/>
            </a:endParaRPr>
          </a:p>
          <a:p>
            <a:pPr>
              <a:lnSpc>
                <a:spcPts val="2500"/>
              </a:lnSpc>
              <a:buClr>
                <a:srgbClr val="C00000"/>
              </a:buClr>
              <a:buFont typeface="Wingdings" pitchFamily="2" charset="2"/>
              <a:buChar char="Ø"/>
              <a:defRPr/>
            </a:pPr>
            <a:r>
              <a:rPr lang="zh-CN" altLang="en-US" sz="1100" b="1" dirty="0">
                <a:latin typeface="微软雅黑" pitchFamily="34" charset="-122"/>
                <a:ea typeface="微软雅黑" pitchFamily="34" charset="-122"/>
              </a:rPr>
              <a:t>制服干净、平整</a:t>
            </a:r>
            <a:endParaRPr lang="en-US" altLang="zh-CN" sz="1100" b="1" dirty="0">
              <a:latin typeface="微软雅黑" pitchFamily="34" charset="-122"/>
              <a:ea typeface="微软雅黑" pitchFamily="34" charset="-122"/>
            </a:endParaRPr>
          </a:p>
          <a:p>
            <a:pPr>
              <a:lnSpc>
                <a:spcPts val="2500"/>
              </a:lnSpc>
              <a:buClr>
                <a:srgbClr val="C00000"/>
              </a:buClr>
              <a:buFont typeface="Wingdings" pitchFamily="2" charset="2"/>
              <a:buChar char="Ø"/>
              <a:defRPr/>
            </a:pPr>
            <a:r>
              <a:rPr lang="zh-CN" altLang="en-US" sz="1100" b="1" dirty="0">
                <a:latin typeface="微软雅黑" pitchFamily="34" charset="-122"/>
                <a:ea typeface="微软雅黑" pitchFamily="34" charset="-122"/>
              </a:rPr>
              <a:t>西装制服按规范扣好钮扣，衬衣</a:t>
            </a:r>
            <a:endParaRPr lang="en-US" altLang="zh-CN" sz="1100" b="1" dirty="0">
              <a:latin typeface="微软雅黑" pitchFamily="34" charset="-122"/>
              <a:ea typeface="微软雅黑" pitchFamily="34" charset="-122"/>
            </a:endParaRPr>
          </a:p>
          <a:p>
            <a:pPr>
              <a:lnSpc>
                <a:spcPts val="2500"/>
              </a:lnSpc>
              <a:buClr>
                <a:srgbClr val="C00000"/>
              </a:buClr>
              <a:defRPr/>
            </a:pPr>
            <a:r>
              <a:rPr lang="zh-CN" altLang="en-US" sz="1100" b="1" dirty="0">
                <a:latin typeface="微软雅黑" pitchFamily="34" charset="-122"/>
                <a:ea typeface="微软雅黑" pitchFamily="34" charset="-122"/>
              </a:rPr>
              <a:t>领、袖整洁</a:t>
            </a:r>
            <a:endParaRPr lang="en-US" altLang="zh-CN" sz="1100" b="1" dirty="0">
              <a:latin typeface="微软雅黑" pitchFamily="34" charset="-122"/>
              <a:ea typeface="微软雅黑" pitchFamily="34" charset="-122"/>
            </a:endParaRPr>
          </a:p>
          <a:p>
            <a:pPr>
              <a:lnSpc>
                <a:spcPts val="2500"/>
              </a:lnSpc>
              <a:buClr>
                <a:srgbClr val="C00000"/>
              </a:buClr>
              <a:buFont typeface="Wingdings" pitchFamily="2" charset="2"/>
              <a:buChar char="Ø"/>
              <a:defRPr/>
            </a:pPr>
            <a:r>
              <a:rPr lang="zh-CN" altLang="en-US" sz="1100" b="1" dirty="0">
                <a:latin typeface="微软雅黑" pitchFamily="34" charset="-122"/>
                <a:ea typeface="微软雅黑" pitchFamily="34" charset="-122"/>
              </a:rPr>
              <a:t>裤子烫直，折痕清晰，长及鞋面</a:t>
            </a:r>
            <a:endParaRPr lang="en-US" altLang="zh-CN" sz="1100" b="1" dirty="0">
              <a:latin typeface="微软雅黑" pitchFamily="34" charset="-122"/>
              <a:ea typeface="微软雅黑" pitchFamily="34" charset="-122"/>
            </a:endParaRPr>
          </a:p>
          <a:p>
            <a:pPr>
              <a:lnSpc>
                <a:spcPts val="2500"/>
              </a:lnSpc>
              <a:buClr>
                <a:srgbClr val="C00000"/>
              </a:buClr>
              <a:buFont typeface="Wingdings" pitchFamily="2" charset="2"/>
              <a:buChar char="Ø"/>
              <a:defRPr/>
            </a:pPr>
            <a:r>
              <a:rPr lang="zh-CN" altLang="en-US" sz="1100" b="1" dirty="0">
                <a:latin typeface="微软雅黑" pitchFamily="34" charset="-122"/>
                <a:ea typeface="微软雅黑" pitchFamily="34" charset="-122"/>
              </a:rPr>
              <a:t>制服外不得显露个人物品‘口袋</a:t>
            </a:r>
            <a:endParaRPr lang="en-US" altLang="zh-CN" sz="1100" b="1" dirty="0">
              <a:latin typeface="微软雅黑" pitchFamily="34" charset="-122"/>
              <a:ea typeface="微软雅黑" pitchFamily="34" charset="-122"/>
            </a:endParaRPr>
          </a:p>
          <a:p>
            <a:pPr>
              <a:lnSpc>
                <a:spcPts val="2500"/>
              </a:lnSpc>
              <a:buClr>
                <a:srgbClr val="C00000"/>
              </a:buClr>
              <a:defRPr/>
            </a:pPr>
            <a:r>
              <a:rPr lang="zh-CN" altLang="en-US" sz="1100" b="1" dirty="0">
                <a:latin typeface="微软雅黑" pitchFamily="34" charset="-122"/>
                <a:ea typeface="微软雅黑" pitchFamily="34" charset="-122"/>
              </a:rPr>
              <a:t>整理平整，勿显鼓起。</a:t>
            </a:r>
            <a:endParaRPr lang="en-US" altLang="zh-CN" sz="1100" b="1" dirty="0">
              <a:latin typeface="微软雅黑" pitchFamily="34" charset="-122"/>
              <a:ea typeface="微软雅黑" pitchFamily="34" charset="-122"/>
            </a:endParaRPr>
          </a:p>
          <a:p>
            <a:pPr>
              <a:lnSpc>
                <a:spcPts val="2500"/>
              </a:lnSpc>
              <a:buClr>
                <a:srgbClr val="C00000"/>
              </a:buClr>
              <a:buFont typeface="Wingdings" pitchFamily="2" charset="2"/>
              <a:buChar char="Ø"/>
              <a:defRPr/>
            </a:pPr>
            <a:r>
              <a:rPr lang="zh-CN" altLang="en-US" sz="1100" b="1" dirty="0">
                <a:latin typeface="微软雅黑" pitchFamily="34" charset="-122"/>
                <a:ea typeface="微软雅黑" pitchFamily="34" charset="-122"/>
              </a:rPr>
              <a:t>扎好领带</a:t>
            </a:r>
            <a:endParaRPr lang="en-US" altLang="zh-CN" sz="1100" b="1" dirty="0">
              <a:latin typeface="微软雅黑" pitchFamily="34" charset="-122"/>
              <a:ea typeface="微软雅黑" pitchFamily="34" charset="-122"/>
            </a:endParaRPr>
          </a:p>
          <a:p>
            <a:pPr>
              <a:lnSpc>
                <a:spcPts val="2500"/>
              </a:lnSpc>
              <a:buClr>
                <a:srgbClr val="C00000"/>
              </a:buClr>
              <a:buFont typeface="Wingdings" pitchFamily="2" charset="2"/>
              <a:buChar char="Ø"/>
              <a:defRPr/>
            </a:pPr>
            <a:r>
              <a:rPr lang="zh-CN" altLang="en-US" sz="1100" b="1" dirty="0">
                <a:latin typeface="微软雅黑" pitchFamily="34" charset="-122"/>
                <a:ea typeface="微软雅黑" pitchFamily="34" charset="-122"/>
              </a:rPr>
              <a:t>不得敞开外衣、卷起裤脚、衣袖</a:t>
            </a:r>
            <a:endParaRPr lang="en-US" altLang="zh-CN" sz="1100" b="1" dirty="0">
              <a:latin typeface="微软雅黑" pitchFamily="34" charset="-122"/>
              <a:ea typeface="微软雅黑" pitchFamily="34" charset="-122"/>
            </a:endParaRPr>
          </a:p>
          <a:p>
            <a:pPr>
              <a:lnSpc>
                <a:spcPts val="2500"/>
              </a:lnSpc>
              <a:buClr>
                <a:srgbClr val="C00000"/>
              </a:buClr>
              <a:buFont typeface="Wingdings" pitchFamily="2" charset="2"/>
              <a:buChar char="Ø"/>
              <a:defRPr/>
            </a:pPr>
            <a:r>
              <a:rPr lang="zh-CN" altLang="en-US" sz="1100" b="1" dirty="0">
                <a:latin typeface="微软雅黑" pitchFamily="34" charset="-122"/>
                <a:ea typeface="微软雅黑" pitchFamily="34" charset="-122"/>
              </a:rPr>
              <a:t>非因工作需要，外出时不得穿着</a:t>
            </a:r>
            <a:endParaRPr lang="en-US" altLang="zh-CN" sz="1100" b="1" dirty="0">
              <a:latin typeface="微软雅黑" pitchFamily="34" charset="-122"/>
              <a:ea typeface="微软雅黑" pitchFamily="34" charset="-122"/>
            </a:endParaRPr>
          </a:p>
          <a:p>
            <a:pPr>
              <a:lnSpc>
                <a:spcPts val="2500"/>
              </a:lnSpc>
              <a:buClr>
                <a:srgbClr val="C00000"/>
              </a:buClr>
              <a:defRPr/>
            </a:pPr>
            <a:r>
              <a:rPr lang="zh-CN" altLang="en-US" sz="1100" b="1" dirty="0">
                <a:latin typeface="微软雅黑" pitchFamily="34" charset="-122"/>
                <a:ea typeface="微软雅黑" pitchFamily="34" charset="-122"/>
              </a:rPr>
              <a:t>制服</a:t>
            </a:r>
          </a:p>
          <a:p>
            <a:pPr>
              <a:lnSpc>
                <a:spcPts val="2500"/>
              </a:lnSpc>
              <a:defRPr/>
            </a:pPr>
            <a:endParaRPr lang="zh-CN" altLang="en-US" sz="1100" b="1" dirty="0">
              <a:latin typeface="微软雅黑" pitchFamily="34" charset="-122"/>
              <a:ea typeface="微软雅黑" pitchFamily="34" charset="-122"/>
            </a:endParaRPr>
          </a:p>
        </p:txBody>
      </p:sp>
      <p:sp>
        <p:nvSpPr>
          <p:cNvPr id="11" name="AutoShape 10"/>
          <p:cNvSpPr>
            <a:spLocks noChangeArrowheads="1"/>
          </p:cNvSpPr>
          <p:nvPr/>
        </p:nvSpPr>
        <p:spPr bwMode="gray">
          <a:xfrm>
            <a:off x="6572250" y="1928813"/>
            <a:ext cx="2214563" cy="2071687"/>
          </a:xfrm>
          <a:prstGeom prst="roundRect">
            <a:avLst>
              <a:gd name="adj" fmla="val 10347"/>
            </a:avLst>
          </a:prstGeom>
          <a:solidFill>
            <a:schemeClr val="bg1"/>
          </a:solidFill>
          <a:ln w="19050">
            <a:solidFill>
              <a:srgbClr val="CC6600"/>
            </a:solidFill>
            <a:round/>
            <a:headEnd/>
            <a:tailEnd/>
          </a:ln>
          <a:effectLst>
            <a:outerShdw dist="107763" dir="1980000" sx="95000" sy="95000" algn="ctr" rotWithShape="0">
              <a:srgbClr val="000000">
                <a:alpha val="50000"/>
              </a:srgbClr>
            </a:outerShdw>
          </a:effectLst>
        </p:spPr>
        <p:txBody>
          <a:bodyPr wrap="none" anchor="ctr"/>
          <a:lstStyle/>
          <a:p>
            <a:pPr>
              <a:defRPr/>
            </a:pPr>
            <a:endParaRPr lang="zh-CN" altLang="en-US" dirty="0">
              <a:ea typeface="宋体" charset="-122"/>
            </a:endParaRPr>
          </a:p>
        </p:txBody>
      </p:sp>
      <p:sp>
        <p:nvSpPr>
          <p:cNvPr id="10" name="Rectangle 1"/>
          <p:cNvSpPr>
            <a:spLocks noChangeArrowheads="1"/>
          </p:cNvSpPr>
          <p:nvPr/>
        </p:nvSpPr>
        <p:spPr bwMode="auto">
          <a:xfrm>
            <a:off x="6643688" y="2000250"/>
            <a:ext cx="2143125" cy="2066925"/>
          </a:xfrm>
          <a:prstGeom prst="rect">
            <a:avLst/>
          </a:prstGeom>
          <a:noFill/>
          <a:ln w="9525">
            <a:noFill/>
            <a:miter lim="800000"/>
            <a:headEnd/>
            <a:tailEnd/>
          </a:ln>
          <a:effectLst>
            <a:outerShdw blurRad="279400" dist="406400" dir="2460000" sx="1000" sy="1000" algn="ctr" rotWithShape="0">
              <a:schemeClr val="tx1">
                <a:lumMod val="75000"/>
                <a:lumOff val="25000"/>
              </a:schemeClr>
            </a:outerShdw>
          </a:effectLst>
        </p:spPr>
        <p:txBody>
          <a:bodyPr anchor="ctr">
            <a:spAutoFit/>
          </a:bodyPr>
          <a:lstStyle/>
          <a:p>
            <a:pPr>
              <a:lnSpc>
                <a:spcPts val="2200"/>
              </a:lnSpc>
              <a:defRPr/>
            </a:pPr>
            <a:r>
              <a:rPr lang="zh-CN" altLang="en-US" sz="1100" b="1" dirty="0">
                <a:solidFill>
                  <a:srgbClr val="C00000"/>
                </a:solidFill>
                <a:latin typeface="微软雅黑" pitchFamily="34" charset="-122"/>
                <a:ea typeface="微软雅黑" pitchFamily="34" charset="-122"/>
              </a:rPr>
              <a:t>工牌：</a:t>
            </a:r>
            <a:endParaRPr lang="en-US" altLang="zh-CN" sz="1100" b="1" dirty="0">
              <a:solidFill>
                <a:srgbClr val="C00000"/>
              </a:solidFill>
              <a:latin typeface="微软雅黑" pitchFamily="34" charset="-122"/>
              <a:ea typeface="微软雅黑" pitchFamily="34" charset="-122"/>
            </a:endParaRPr>
          </a:p>
          <a:p>
            <a:pPr>
              <a:lnSpc>
                <a:spcPts val="2200"/>
              </a:lnSpc>
              <a:buClr>
                <a:srgbClr val="C00000"/>
              </a:buClr>
              <a:buFont typeface="Wingdings" pitchFamily="2" charset="2"/>
              <a:buChar char="Ø"/>
              <a:defRPr/>
            </a:pPr>
            <a:r>
              <a:rPr lang="zh-CN" altLang="en-US" sz="1100" b="1" dirty="0">
                <a:latin typeface="微软雅黑" pitchFamily="34" charset="-122"/>
                <a:ea typeface="微软雅黑" pitchFamily="34" charset="-122"/>
              </a:rPr>
              <a:t>保持清洁</a:t>
            </a:r>
            <a:endParaRPr lang="en-US" altLang="zh-CN" sz="1100" b="1" dirty="0">
              <a:latin typeface="微软雅黑" pitchFamily="34" charset="-122"/>
              <a:ea typeface="微软雅黑" pitchFamily="34" charset="-122"/>
            </a:endParaRPr>
          </a:p>
          <a:p>
            <a:pPr>
              <a:lnSpc>
                <a:spcPts val="2200"/>
              </a:lnSpc>
              <a:buClr>
                <a:srgbClr val="C00000"/>
              </a:buClr>
              <a:buFont typeface="Wingdings" pitchFamily="2" charset="2"/>
              <a:buChar char="Ø"/>
              <a:defRPr/>
            </a:pPr>
            <a:r>
              <a:rPr lang="zh-CN" altLang="en-US" sz="1100" b="1" dirty="0">
                <a:latin typeface="微软雅黑" pitchFamily="34" charset="-122"/>
                <a:ea typeface="微软雅黑" pitchFamily="34" charset="-122"/>
              </a:rPr>
              <a:t>工佩带在左胸显眼处（男士上衣口袋正中上方约</a:t>
            </a:r>
            <a:r>
              <a:rPr lang="en-US" altLang="en-US" sz="1100" b="1" dirty="0">
                <a:latin typeface="微软雅黑" pitchFamily="34" charset="-122"/>
                <a:ea typeface="微软雅黑" pitchFamily="34" charset="-122"/>
              </a:rPr>
              <a:t>1CM</a:t>
            </a:r>
            <a:r>
              <a:rPr lang="zh-CN" altLang="en-US" sz="1100" b="1" dirty="0">
                <a:latin typeface="微软雅黑" pitchFamily="34" charset="-122"/>
                <a:ea typeface="微软雅黑" pitchFamily="34" charset="-122"/>
              </a:rPr>
              <a:t>处位置）</a:t>
            </a:r>
            <a:endParaRPr lang="en-US" altLang="zh-CN" sz="1100" b="1" dirty="0">
              <a:latin typeface="微软雅黑" pitchFamily="34" charset="-122"/>
              <a:ea typeface="微软雅黑" pitchFamily="34" charset="-122"/>
            </a:endParaRPr>
          </a:p>
          <a:p>
            <a:pPr>
              <a:lnSpc>
                <a:spcPts val="2200"/>
              </a:lnSpc>
              <a:buClr>
                <a:srgbClr val="C00000"/>
              </a:buClr>
              <a:buFont typeface="Wingdings" pitchFamily="2" charset="2"/>
              <a:buChar char="Ø"/>
              <a:defRPr/>
            </a:pPr>
            <a:r>
              <a:rPr lang="zh-CN" altLang="en-US" sz="1100" b="1" dirty="0">
                <a:latin typeface="微软雅黑" pitchFamily="34" charset="-122"/>
                <a:ea typeface="微软雅黑" pitchFamily="34" charset="-122"/>
              </a:rPr>
              <a:t>挂绳式正面向上挂在胸前，不得放在上衣口袋中</a:t>
            </a:r>
            <a:endParaRPr lang="en-US" altLang="zh-CN" sz="1100" b="1" dirty="0">
              <a:latin typeface="微软雅黑" pitchFamily="34" charset="-122"/>
              <a:ea typeface="微软雅黑" pitchFamily="34" charset="-122"/>
            </a:endParaRPr>
          </a:p>
          <a:p>
            <a:pPr>
              <a:lnSpc>
                <a:spcPts val="2200"/>
              </a:lnSpc>
              <a:buClr>
                <a:srgbClr val="C00000"/>
              </a:buClr>
              <a:buFont typeface="Wingdings" pitchFamily="2" charset="2"/>
              <a:buChar char="Ø"/>
              <a:defRPr/>
            </a:pPr>
            <a:r>
              <a:rPr lang="zh-CN" altLang="en-US" sz="1100" b="1" dirty="0">
                <a:latin typeface="微软雅黑" pitchFamily="34" charset="-122"/>
                <a:ea typeface="微软雅黑" pitchFamily="34" charset="-122"/>
              </a:rPr>
              <a:t>不得破损或字面有磨损</a:t>
            </a:r>
          </a:p>
        </p:txBody>
      </p:sp>
      <p:sp>
        <p:nvSpPr>
          <p:cNvPr id="16" name="右箭头 15"/>
          <p:cNvSpPr/>
          <p:nvPr/>
        </p:nvSpPr>
        <p:spPr>
          <a:xfrm>
            <a:off x="5357818" y="3071810"/>
            <a:ext cx="1143008" cy="108000"/>
          </a:xfrm>
          <a:prstGeom prst="rightArrow">
            <a:avLst/>
          </a:prstGeom>
          <a:solidFill>
            <a:schemeClr val="bg1">
              <a:alpha val="0"/>
            </a:schemeClr>
          </a:solidFill>
          <a:ln w="19050">
            <a:solidFill>
              <a:srgbClr val="660033"/>
            </a:solidFill>
          </a:ln>
          <a:effectLst>
            <a:outerShdw blurRad="50800" dist="38100" dir="8100000" algn="tr" rotWithShape="0">
              <a:prstClr val="black">
                <a:alpha val="40000"/>
              </a:prstClr>
            </a:outerShdw>
          </a:effectLst>
          <a:scene3d>
            <a:camera prst="orthographicFront"/>
            <a:lightRig rig="balanced" dir="t"/>
          </a:scene3d>
          <a:sp3d extrusionH="76200" prstMaterial="flat">
            <a:extrusionClr>
              <a:srgbClr val="66CCFF"/>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n>
                <a:solidFill>
                  <a:schemeClr val="tx2"/>
                </a:solidFill>
              </a:ln>
              <a:solidFill>
                <a:schemeClr val="accent4">
                  <a:lumMod val="60000"/>
                  <a:lumOff val="40000"/>
                </a:schemeClr>
              </a:solidFill>
            </a:endParaRPr>
          </a:p>
        </p:txBody>
      </p:sp>
      <p:sp>
        <p:nvSpPr>
          <p:cNvPr id="14" name="右箭头 13"/>
          <p:cNvSpPr/>
          <p:nvPr/>
        </p:nvSpPr>
        <p:spPr>
          <a:xfrm>
            <a:off x="4929190" y="4714884"/>
            <a:ext cx="1071570" cy="108000"/>
          </a:xfrm>
          <a:prstGeom prst="rightArrow">
            <a:avLst/>
          </a:prstGeom>
          <a:solidFill>
            <a:schemeClr val="bg1">
              <a:alpha val="0"/>
            </a:schemeClr>
          </a:solidFill>
          <a:ln w="19050">
            <a:solidFill>
              <a:srgbClr val="660033"/>
            </a:solidFill>
          </a:ln>
          <a:effectLst>
            <a:outerShdw blurRad="50800" dist="38100" dir="8100000" algn="tr" rotWithShape="0">
              <a:prstClr val="black">
                <a:alpha val="40000"/>
              </a:prstClr>
            </a:outerShdw>
          </a:effectLst>
          <a:scene3d>
            <a:camera prst="orthographicFront"/>
            <a:lightRig rig="balanced" dir="t"/>
          </a:scene3d>
          <a:sp3d extrusionH="76200" prstMaterial="flat">
            <a:extrusionClr>
              <a:srgbClr val="66CCFF"/>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n>
                <a:solidFill>
                  <a:schemeClr val="tx2"/>
                </a:solidFill>
              </a:ln>
              <a:solidFill>
                <a:schemeClr val="accent4">
                  <a:lumMod val="60000"/>
                  <a:lumOff val="40000"/>
                </a:schemeClr>
              </a:solidFill>
            </a:endParaRPr>
          </a:p>
        </p:txBody>
      </p:sp>
      <p:sp>
        <p:nvSpPr>
          <p:cNvPr id="17" name="AutoShape 10"/>
          <p:cNvSpPr>
            <a:spLocks noChangeArrowheads="1"/>
          </p:cNvSpPr>
          <p:nvPr/>
        </p:nvSpPr>
        <p:spPr bwMode="gray">
          <a:xfrm>
            <a:off x="6286500" y="4214813"/>
            <a:ext cx="2143125" cy="2000269"/>
          </a:xfrm>
          <a:prstGeom prst="roundRect">
            <a:avLst>
              <a:gd name="adj" fmla="val 10347"/>
            </a:avLst>
          </a:prstGeom>
          <a:solidFill>
            <a:schemeClr val="bg1"/>
          </a:solidFill>
          <a:ln w="19050">
            <a:solidFill>
              <a:srgbClr val="009999"/>
            </a:solidFill>
            <a:round/>
            <a:headEnd/>
            <a:tailEnd/>
          </a:ln>
          <a:effectLst>
            <a:outerShdw dist="107763" dir="1980000" sx="95000" sy="95000" algn="ctr" rotWithShape="0">
              <a:srgbClr val="000000">
                <a:alpha val="50000"/>
              </a:srgbClr>
            </a:outerShdw>
          </a:effectLst>
        </p:spPr>
        <p:txBody>
          <a:bodyPr wrap="none" anchor="ctr"/>
          <a:lstStyle/>
          <a:p>
            <a:pPr>
              <a:defRPr/>
            </a:pPr>
            <a:endParaRPr lang="zh-CN" altLang="en-US" dirty="0">
              <a:ea typeface="宋体" charset="-122"/>
            </a:endParaRPr>
          </a:p>
        </p:txBody>
      </p:sp>
      <p:sp>
        <p:nvSpPr>
          <p:cNvPr id="20496" name="Rectangle 1"/>
          <p:cNvSpPr>
            <a:spLocks noChangeArrowheads="1"/>
          </p:cNvSpPr>
          <p:nvPr/>
        </p:nvSpPr>
        <p:spPr bwMode="auto">
          <a:xfrm>
            <a:off x="6357938" y="4357688"/>
            <a:ext cx="2071687" cy="1892300"/>
          </a:xfrm>
          <a:prstGeom prst="rect">
            <a:avLst/>
          </a:prstGeom>
          <a:noFill/>
          <a:ln w="9525">
            <a:noFill/>
            <a:miter lim="800000"/>
            <a:headEnd/>
            <a:tailEnd/>
          </a:ln>
        </p:spPr>
        <p:txBody>
          <a:bodyPr anchor="ctr">
            <a:spAutoFit/>
          </a:bodyPr>
          <a:lstStyle/>
          <a:p>
            <a:pPr>
              <a:lnSpc>
                <a:spcPct val="150000"/>
              </a:lnSpc>
            </a:pPr>
            <a:r>
              <a:rPr lang="zh-CN" altLang="en-US" sz="1200" b="1">
                <a:solidFill>
                  <a:srgbClr val="C00000"/>
                </a:solidFill>
                <a:latin typeface="微软雅黑" pitchFamily="34" charset="-122"/>
                <a:ea typeface="微软雅黑" pitchFamily="34" charset="-122"/>
              </a:rPr>
              <a:t>袜：</a:t>
            </a:r>
            <a:endParaRPr lang="en-US" altLang="zh-CN" sz="1200" b="1">
              <a:solidFill>
                <a:srgbClr val="C00000"/>
              </a:solidFill>
              <a:latin typeface="微软雅黑" pitchFamily="34" charset="-122"/>
              <a:ea typeface="微软雅黑" pitchFamily="34" charset="-122"/>
            </a:endParaRPr>
          </a:p>
          <a:p>
            <a:pPr>
              <a:lnSpc>
                <a:spcPct val="150000"/>
              </a:lnSpc>
              <a:buClr>
                <a:srgbClr val="C00000"/>
              </a:buClr>
              <a:buFont typeface="Wingdings" pitchFamily="2" charset="2"/>
              <a:buChar char="Ø"/>
            </a:pPr>
            <a:r>
              <a:rPr lang="zh-CN" altLang="en-US" sz="1100" b="1">
                <a:latin typeface="微软雅黑" pitchFamily="34" charset="-122"/>
                <a:ea typeface="微软雅黑" pitchFamily="34" charset="-122"/>
              </a:rPr>
              <a:t>着黑色或深色、不透明的短中筒袜</a:t>
            </a:r>
            <a:endParaRPr lang="en-US" altLang="zh-CN" sz="1100" b="1">
              <a:latin typeface="微软雅黑" pitchFamily="34" charset="-122"/>
              <a:ea typeface="微软雅黑" pitchFamily="34" charset="-122"/>
            </a:endParaRPr>
          </a:p>
          <a:p>
            <a:pPr>
              <a:lnSpc>
                <a:spcPct val="150000"/>
              </a:lnSpc>
              <a:buClr>
                <a:srgbClr val="C00000"/>
              </a:buClr>
              <a:buFont typeface="Wingdings" pitchFamily="2" charset="2"/>
              <a:buChar char="Ø"/>
            </a:pPr>
            <a:r>
              <a:rPr lang="zh-CN" altLang="en-US" sz="1100" b="1">
                <a:latin typeface="微软雅黑" pitchFamily="34" charset="-122"/>
                <a:ea typeface="微软雅黑" pitchFamily="34" charset="-122"/>
              </a:rPr>
              <a:t>女士裙装须着肉色长筒袜或裤袜</a:t>
            </a:r>
            <a:endParaRPr lang="en-US" altLang="zh-CN" sz="1100" b="1">
              <a:latin typeface="微软雅黑" pitchFamily="34" charset="-122"/>
              <a:ea typeface="微软雅黑" pitchFamily="34" charset="-122"/>
            </a:endParaRPr>
          </a:p>
          <a:p>
            <a:pPr>
              <a:lnSpc>
                <a:spcPct val="150000"/>
              </a:lnSpc>
              <a:buClr>
                <a:srgbClr val="C00000"/>
              </a:buClr>
              <a:buFont typeface="Wingdings" pitchFamily="2" charset="2"/>
              <a:buChar char="Ø"/>
            </a:pPr>
            <a:r>
              <a:rPr lang="zh-CN" altLang="en-US" sz="1100" b="1">
                <a:latin typeface="微软雅黑" pitchFamily="34" charset="-122"/>
                <a:ea typeface="微软雅黑" pitchFamily="34" charset="-122"/>
              </a:rPr>
              <a:t>女士不可穿带花边、通花的袜子</a:t>
            </a:r>
            <a:endParaRPr lang="zh-CN" altLang="en-US" sz="1000"/>
          </a:p>
        </p:txBody>
      </p:sp>
      <p:sp>
        <p:nvSpPr>
          <p:cNvPr id="19" name="AutoShape 10"/>
          <p:cNvSpPr>
            <a:spLocks noChangeArrowheads="1"/>
          </p:cNvSpPr>
          <p:nvPr/>
        </p:nvSpPr>
        <p:spPr bwMode="gray">
          <a:xfrm>
            <a:off x="2212975" y="5200650"/>
            <a:ext cx="2071688" cy="1071563"/>
          </a:xfrm>
          <a:prstGeom prst="roundRect">
            <a:avLst>
              <a:gd name="adj" fmla="val 10347"/>
            </a:avLst>
          </a:prstGeom>
          <a:solidFill>
            <a:schemeClr val="bg1"/>
          </a:solidFill>
          <a:ln w="19050">
            <a:solidFill>
              <a:srgbClr val="CC6600"/>
            </a:solidFill>
            <a:round/>
            <a:headEnd/>
            <a:tailEnd/>
          </a:ln>
          <a:effectLst>
            <a:outerShdw dist="107763" dir="3360000" sx="91000" sy="91000" algn="ctr" rotWithShape="0">
              <a:srgbClr val="000000">
                <a:alpha val="65000"/>
              </a:srgbClr>
            </a:outerShdw>
          </a:effectLst>
        </p:spPr>
        <p:txBody>
          <a:bodyPr wrap="none" anchor="ctr"/>
          <a:lstStyle/>
          <a:p>
            <a:pPr>
              <a:lnSpc>
                <a:spcPct val="150000"/>
              </a:lnSpc>
              <a:defRPr/>
            </a:pPr>
            <a:endParaRPr lang="en-US" altLang="zh-CN" sz="1200" b="1" dirty="0">
              <a:solidFill>
                <a:srgbClr val="C00000"/>
              </a:solidFill>
              <a:latin typeface="微软雅黑" pitchFamily="34" charset="-122"/>
              <a:ea typeface="微软雅黑" pitchFamily="34" charset="-122"/>
            </a:endParaRPr>
          </a:p>
          <a:p>
            <a:pPr>
              <a:lnSpc>
                <a:spcPct val="150000"/>
              </a:lnSpc>
              <a:defRPr/>
            </a:pPr>
            <a:r>
              <a:rPr lang="zh-CN" altLang="en-US" sz="1200" b="1" dirty="0">
                <a:solidFill>
                  <a:srgbClr val="C00000"/>
                </a:solidFill>
                <a:latin typeface="微软雅黑" pitchFamily="34" charset="-122"/>
                <a:ea typeface="微软雅黑" pitchFamily="34" charset="-122"/>
              </a:rPr>
              <a:t>鞋：</a:t>
            </a:r>
            <a:endParaRPr lang="en-US" altLang="zh-CN" sz="1200" b="1" dirty="0">
              <a:solidFill>
                <a:srgbClr val="C00000"/>
              </a:solidFill>
              <a:latin typeface="微软雅黑" pitchFamily="34" charset="-122"/>
              <a:ea typeface="微软雅黑" pitchFamily="34" charset="-122"/>
            </a:endParaRPr>
          </a:p>
          <a:p>
            <a:pPr>
              <a:lnSpc>
                <a:spcPct val="150000"/>
              </a:lnSpc>
              <a:buClr>
                <a:srgbClr val="C00000"/>
              </a:buClr>
              <a:buFont typeface="Wingdings" pitchFamily="2" charset="2"/>
              <a:buChar char="Ø"/>
              <a:defRPr/>
            </a:pPr>
            <a:r>
              <a:rPr lang="zh-CN" altLang="en-US" sz="1100" b="1" dirty="0">
                <a:latin typeface="微软雅黑" pitchFamily="34" charset="-122"/>
                <a:ea typeface="微软雅黑" pitchFamily="34" charset="-122"/>
              </a:rPr>
              <a:t>深色皮鞋，保持清洁</a:t>
            </a:r>
            <a:endParaRPr lang="en-US" altLang="zh-CN" sz="1100" b="1" dirty="0">
              <a:latin typeface="微软雅黑" pitchFamily="34" charset="-122"/>
              <a:ea typeface="微软雅黑" pitchFamily="34" charset="-122"/>
            </a:endParaRPr>
          </a:p>
          <a:p>
            <a:pPr>
              <a:lnSpc>
                <a:spcPct val="150000"/>
              </a:lnSpc>
              <a:buClr>
                <a:srgbClr val="C00000"/>
              </a:buClr>
              <a:buFont typeface="Wingdings" pitchFamily="2" charset="2"/>
              <a:buChar char="Ø"/>
              <a:defRPr/>
            </a:pPr>
            <a:r>
              <a:rPr lang="zh-CN" altLang="en-US" sz="1100" b="1" dirty="0">
                <a:latin typeface="微软雅黑" pitchFamily="34" charset="-122"/>
                <a:ea typeface="微软雅黑" pitchFamily="34" charset="-122"/>
              </a:rPr>
              <a:t>鞋面擦亮，以黑色为宜</a:t>
            </a:r>
            <a:endParaRPr lang="en-US" altLang="zh-CN" sz="1100" b="1" dirty="0">
              <a:latin typeface="微软雅黑" pitchFamily="34" charset="-122"/>
              <a:ea typeface="微软雅黑" pitchFamily="34" charset="-122"/>
            </a:endParaRPr>
          </a:p>
          <a:p>
            <a:pPr>
              <a:lnSpc>
                <a:spcPct val="150000"/>
              </a:lnSpc>
              <a:buClr>
                <a:srgbClr val="C00000"/>
              </a:buClr>
              <a:buFont typeface="Wingdings" pitchFamily="2" charset="2"/>
              <a:buChar char="Ø"/>
              <a:defRPr/>
            </a:pPr>
            <a:r>
              <a:rPr lang="zh-CN" altLang="en-US" sz="1100" b="1" dirty="0">
                <a:latin typeface="微软雅黑" pitchFamily="34" charset="-122"/>
                <a:ea typeface="微软雅黑" pitchFamily="34" charset="-122"/>
              </a:rPr>
              <a:t>不得着露趾凉鞋、运动鞋</a:t>
            </a:r>
            <a:endParaRPr lang="en-US" altLang="zh-CN" sz="1100" b="1" dirty="0">
              <a:latin typeface="微软雅黑" pitchFamily="34" charset="-122"/>
              <a:ea typeface="微软雅黑" pitchFamily="34" charset="-122"/>
            </a:endParaRPr>
          </a:p>
          <a:p>
            <a:pPr>
              <a:lnSpc>
                <a:spcPts val="2500"/>
              </a:lnSpc>
              <a:defRPr/>
            </a:pPr>
            <a:endParaRPr lang="zh-CN" altLang="en-US" sz="1100" b="1" dirty="0">
              <a:latin typeface="微软雅黑" pitchFamily="34" charset="-122"/>
              <a:ea typeface="微软雅黑" pitchFamily="34" charset="-122"/>
            </a:endParaRPr>
          </a:p>
        </p:txBody>
      </p:sp>
      <p:sp>
        <p:nvSpPr>
          <p:cNvPr id="20" name="Freeform 16"/>
          <p:cNvSpPr>
            <a:spLocks/>
          </p:cNvSpPr>
          <p:nvPr/>
        </p:nvSpPr>
        <p:spPr bwMode="gray">
          <a:xfrm rot="20306148">
            <a:off x="3163888" y="4560888"/>
            <a:ext cx="1169987" cy="333375"/>
          </a:xfrm>
          <a:custGeom>
            <a:avLst/>
            <a:gdLst>
              <a:gd name="T0" fmla="*/ 0 w 982"/>
              <a:gd name="T1" fmla="*/ 2147483647 h 774"/>
              <a:gd name="T2" fmla="*/ 2147483647 w 982"/>
              <a:gd name="T3" fmla="*/ 2147483647 h 774"/>
              <a:gd name="T4" fmla="*/ 2147483647 w 982"/>
              <a:gd name="T5" fmla="*/ 2147483647 h 774"/>
              <a:gd name="T6" fmla="*/ 2147483647 w 982"/>
              <a:gd name="T7" fmla="*/ 2147483647 h 774"/>
              <a:gd name="T8" fmla="*/ 2147483647 w 982"/>
              <a:gd name="T9" fmla="*/ 2147483647 h 774"/>
              <a:gd name="T10" fmla="*/ 2147483647 w 982"/>
              <a:gd name="T11" fmla="*/ 2147483647 h 774"/>
              <a:gd name="T12" fmla="*/ 2147483647 w 982"/>
              <a:gd name="T13" fmla="*/ 2147483647 h 774"/>
              <a:gd name="T14" fmla="*/ 2147483647 w 982"/>
              <a:gd name="T15" fmla="*/ 2147483647 h 774"/>
              <a:gd name="T16" fmla="*/ 2147483647 w 982"/>
              <a:gd name="T17" fmla="*/ 2147483647 h 774"/>
              <a:gd name="T18" fmla="*/ 2147483647 w 982"/>
              <a:gd name="T19" fmla="*/ 2147483647 h 774"/>
              <a:gd name="T20" fmla="*/ 2147483647 w 982"/>
              <a:gd name="T21" fmla="*/ 2147483647 h 774"/>
              <a:gd name="T22" fmla="*/ 2147483647 w 982"/>
              <a:gd name="T23" fmla="*/ 2147483647 h 774"/>
              <a:gd name="T24" fmla="*/ 2147483647 w 982"/>
              <a:gd name="T25" fmla="*/ 2147483647 h 774"/>
              <a:gd name="T26" fmla="*/ 2147483647 w 982"/>
              <a:gd name="T27" fmla="*/ 2147483647 h 774"/>
              <a:gd name="T28" fmla="*/ 2147483647 w 982"/>
              <a:gd name="T29" fmla="*/ 2147483647 h 774"/>
              <a:gd name="T30" fmla="*/ 2147483647 w 982"/>
              <a:gd name="T31" fmla="*/ 2147483647 h 774"/>
              <a:gd name="T32" fmla="*/ 2147483647 w 982"/>
              <a:gd name="T33" fmla="*/ 2147483647 h 774"/>
              <a:gd name="T34" fmla="*/ 2147483647 w 982"/>
              <a:gd name="T35" fmla="*/ 2147483647 h 774"/>
              <a:gd name="T36" fmla="*/ 2147483647 w 982"/>
              <a:gd name="T37" fmla="*/ 2147483647 h 774"/>
              <a:gd name="T38" fmla="*/ 2147483647 w 982"/>
              <a:gd name="T39" fmla="*/ 2147483647 h 774"/>
              <a:gd name="T40" fmla="*/ 2147483647 w 982"/>
              <a:gd name="T41" fmla="*/ 2147483647 h 774"/>
              <a:gd name="T42" fmla="*/ 2147483647 w 982"/>
              <a:gd name="T43" fmla="*/ 2147483647 h 774"/>
              <a:gd name="T44" fmla="*/ 2147483647 w 982"/>
              <a:gd name="T45" fmla="*/ 2147483647 h 774"/>
              <a:gd name="T46" fmla="*/ 2147483647 w 982"/>
              <a:gd name="T47" fmla="*/ 2147483647 h 774"/>
              <a:gd name="T48" fmla="*/ 2147483647 w 982"/>
              <a:gd name="T49" fmla="*/ 2147483647 h 774"/>
              <a:gd name="T50" fmla="*/ 2147483647 w 982"/>
              <a:gd name="T51" fmla="*/ 2147483647 h 774"/>
              <a:gd name="T52" fmla="*/ 2147483647 w 982"/>
              <a:gd name="T53" fmla="*/ 0 h 774"/>
              <a:gd name="T54" fmla="*/ 2147483647 w 982"/>
              <a:gd name="T55" fmla="*/ 2147483647 h 774"/>
              <a:gd name="T56" fmla="*/ 2147483647 w 982"/>
              <a:gd name="T57" fmla="*/ 2147483647 h 774"/>
              <a:gd name="T58" fmla="*/ 2147483647 w 982"/>
              <a:gd name="T59" fmla="*/ 2147483647 h 774"/>
              <a:gd name="T60" fmla="*/ 2147483647 w 982"/>
              <a:gd name="T61" fmla="*/ 2147483647 h 774"/>
              <a:gd name="T62" fmla="*/ 2147483647 w 982"/>
              <a:gd name="T63" fmla="*/ 2147483647 h 774"/>
              <a:gd name="T64" fmla="*/ 2147483647 w 982"/>
              <a:gd name="T65" fmla="*/ 2147483647 h 774"/>
              <a:gd name="T66" fmla="*/ 2147483647 w 982"/>
              <a:gd name="T67" fmla="*/ 2147483647 h 774"/>
              <a:gd name="T68" fmla="*/ 2147483647 w 982"/>
              <a:gd name="T69" fmla="*/ 2147483647 h 774"/>
              <a:gd name="T70" fmla="*/ 2147483647 w 982"/>
              <a:gd name="T71" fmla="*/ 2147483647 h 774"/>
              <a:gd name="T72" fmla="*/ 2147483647 w 982"/>
              <a:gd name="T73" fmla="*/ 2147483647 h 774"/>
              <a:gd name="T74" fmla="*/ 2147483647 w 982"/>
              <a:gd name="T75" fmla="*/ 2147483647 h 774"/>
              <a:gd name="T76" fmla="*/ 2147483647 w 982"/>
              <a:gd name="T77" fmla="*/ 2147483647 h 774"/>
              <a:gd name="T78" fmla="*/ 2147483647 w 982"/>
              <a:gd name="T79" fmla="*/ 2147483647 h 774"/>
              <a:gd name="T80" fmla="*/ 2147483647 w 982"/>
              <a:gd name="T81" fmla="*/ 2147483647 h 774"/>
              <a:gd name="T82" fmla="*/ 2147483647 w 982"/>
              <a:gd name="T83" fmla="*/ 2147483647 h 774"/>
              <a:gd name="T84" fmla="*/ 2147483647 w 982"/>
              <a:gd name="T85" fmla="*/ 2147483647 h 774"/>
              <a:gd name="T86" fmla="*/ 2147483647 w 982"/>
              <a:gd name="T87" fmla="*/ 2147483647 h 774"/>
              <a:gd name="T88" fmla="*/ 2147483647 w 982"/>
              <a:gd name="T89" fmla="*/ 2147483647 h 774"/>
              <a:gd name="T90" fmla="*/ 2147483647 w 982"/>
              <a:gd name="T91" fmla="*/ 2147483647 h 774"/>
              <a:gd name="T92" fmla="*/ 2147483647 w 982"/>
              <a:gd name="T93" fmla="*/ 2147483647 h 774"/>
              <a:gd name="T94" fmla="*/ 2147483647 w 982"/>
              <a:gd name="T95" fmla="*/ 2147483647 h 774"/>
              <a:gd name="T96" fmla="*/ 2147483647 w 982"/>
              <a:gd name="T97" fmla="*/ 2147483647 h 774"/>
              <a:gd name="T98" fmla="*/ 2147483647 w 982"/>
              <a:gd name="T99" fmla="*/ 2147483647 h 774"/>
              <a:gd name="T100" fmla="*/ 2147483647 w 982"/>
              <a:gd name="T101" fmla="*/ 2147483647 h 774"/>
              <a:gd name="T102" fmla="*/ 2147483647 w 982"/>
              <a:gd name="T103" fmla="*/ 2147483647 h 774"/>
              <a:gd name="T104" fmla="*/ 0 w 982"/>
              <a:gd name="T105" fmla="*/ 2147483647 h 774"/>
              <a:gd name="T106" fmla="*/ 0 w 982"/>
              <a:gd name="T107" fmla="*/ 2147483647 h 7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2"/>
              <a:gd name="T163" fmla="*/ 0 h 774"/>
              <a:gd name="T164" fmla="*/ 982 w 982"/>
              <a:gd name="T165" fmla="*/ 774 h 7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chemeClr val="accent4">
              <a:lumMod val="75000"/>
            </a:schemeClr>
          </a:solidFill>
          <a:ln w="12700">
            <a:noFill/>
            <a:round/>
            <a:headEnd/>
            <a:tailEnd/>
          </a:ln>
        </p:spPr>
        <p:txBody>
          <a:bodyPr/>
          <a:lstStyle/>
          <a:p>
            <a:pPr>
              <a:defRPr/>
            </a:pPr>
            <a:endParaRPr lang="zh-CN" altLang="en-US">
              <a:ln>
                <a:solidFill>
                  <a:srgbClr val="660033"/>
                </a:solidFill>
              </a:ln>
            </a:endParaRPr>
          </a:p>
        </p:txBody>
      </p:sp>
      <p:sp>
        <p:nvSpPr>
          <p:cNvPr id="18" name="标题 17"/>
          <p:cNvSpPr>
            <a:spLocks noGrp="1"/>
          </p:cNvSpPr>
          <p:nvPr>
            <p:ph type="title"/>
          </p:nvPr>
        </p:nvSpPr>
        <p:spPr>
          <a:xfrm>
            <a:off x="142844" y="142852"/>
            <a:ext cx="8229600" cy="582594"/>
          </a:xfrm>
        </p:spPr>
        <p:txBody>
          <a:bodyPr/>
          <a:lstStyle/>
          <a:p>
            <a:pPr algn="l"/>
            <a:r>
              <a:rPr lang="zh-CN" altLang="en-US" sz="2800" b="1" dirty="0" smtClean="0">
                <a:latin typeface="微软雅黑" pitchFamily="34" charset="-122"/>
                <a:ea typeface="微软雅黑" pitchFamily="34" charset="-122"/>
              </a:rPr>
              <a:t>仪容仪表标准</a:t>
            </a:r>
            <a:endParaRPr lang="zh-CN" altLang="en-US" sz="2800" b="1" dirty="0">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0"/>
          <p:cNvPicPr>
            <a:picLocks noChangeAspect="1" noChangeArrowheads="1"/>
          </p:cNvPicPr>
          <p:nvPr/>
        </p:nvPicPr>
        <p:blipFill>
          <a:blip r:embed="rId3"/>
          <a:srcRect/>
          <a:stretch>
            <a:fillRect/>
          </a:stretch>
        </p:blipFill>
        <p:spPr bwMode="auto">
          <a:xfrm>
            <a:off x="214283" y="857233"/>
            <a:ext cx="2143139" cy="1714511"/>
          </a:xfrm>
          <a:prstGeom prst="rect">
            <a:avLst/>
          </a:prstGeom>
          <a:ln>
            <a:noFill/>
          </a:ln>
          <a:effectLst>
            <a:outerShdw blurRad="292100" dist="139700" dir="2700000" algn="tl" rotWithShape="0">
              <a:srgbClr val="333333">
                <a:alpha val="65000"/>
              </a:srgbClr>
            </a:outerShdw>
          </a:effectLst>
        </p:spPr>
      </p:pic>
      <p:pic>
        <p:nvPicPr>
          <p:cNvPr id="16" name="Picture 9"/>
          <p:cNvPicPr>
            <a:picLocks noChangeAspect="1" noChangeArrowheads="1"/>
          </p:cNvPicPr>
          <p:nvPr/>
        </p:nvPicPr>
        <p:blipFill>
          <a:blip r:embed="rId4"/>
          <a:srcRect/>
          <a:stretch>
            <a:fillRect/>
          </a:stretch>
        </p:blipFill>
        <p:spPr bwMode="auto">
          <a:xfrm>
            <a:off x="2500298" y="857232"/>
            <a:ext cx="2000264" cy="1714512"/>
          </a:xfrm>
          <a:prstGeom prst="rect">
            <a:avLst/>
          </a:prstGeom>
          <a:ln>
            <a:noFill/>
          </a:ln>
          <a:effectLst>
            <a:outerShdw blurRad="292100" dist="139700" dir="2700000" algn="tl" rotWithShape="0">
              <a:srgbClr val="333333">
                <a:alpha val="65000"/>
              </a:srgbClr>
            </a:outerShdw>
          </a:effectLst>
        </p:spPr>
      </p:pic>
      <p:pic>
        <p:nvPicPr>
          <p:cNvPr id="17" name="Picture 9"/>
          <p:cNvPicPr>
            <a:picLocks noChangeAspect="1" noChangeArrowheads="1"/>
          </p:cNvPicPr>
          <p:nvPr/>
        </p:nvPicPr>
        <p:blipFill>
          <a:blip r:embed="rId5"/>
          <a:srcRect/>
          <a:stretch>
            <a:fillRect/>
          </a:stretch>
        </p:blipFill>
        <p:spPr bwMode="auto">
          <a:xfrm>
            <a:off x="4643438" y="857232"/>
            <a:ext cx="2071702" cy="1714512"/>
          </a:xfrm>
          <a:prstGeom prst="rect">
            <a:avLst/>
          </a:prstGeom>
          <a:ln>
            <a:noFill/>
          </a:ln>
          <a:effectLst>
            <a:outerShdw blurRad="292100" dist="139700" dir="2700000" algn="tl" rotWithShape="0">
              <a:srgbClr val="333333">
                <a:alpha val="65000"/>
              </a:srgbClr>
            </a:outerShdw>
          </a:effectLst>
        </p:spPr>
      </p:pic>
      <p:pic>
        <p:nvPicPr>
          <p:cNvPr id="18" name="Picture 8"/>
          <p:cNvPicPr>
            <a:picLocks noChangeAspect="1" noChangeArrowheads="1"/>
          </p:cNvPicPr>
          <p:nvPr/>
        </p:nvPicPr>
        <p:blipFill>
          <a:blip r:embed="rId6"/>
          <a:srcRect/>
          <a:stretch>
            <a:fillRect/>
          </a:stretch>
        </p:blipFill>
        <p:spPr bwMode="auto">
          <a:xfrm>
            <a:off x="6858016" y="857232"/>
            <a:ext cx="2000264" cy="1714512"/>
          </a:xfrm>
          <a:prstGeom prst="rect">
            <a:avLst/>
          </a:prstGeom>
          <a:ln>
            <a:noFill/>
          </a:ln>
          <a:effectLst>
            <a:outerShdw blurRad="292100" dist="139700" dir="2700000" algn="tl" rotWithShape="0">
              <a:srgbClr val="333333">
                <a:alpha val="65000"/>
              </a:srgbClr>
            </a:outerShdw>
          </a:effectLst>
        </p:spPr>
      </p:pic>
      <p:pic>
        <p:nvPicPr>
          <p:cNvPr id="19" name="Picture 2"/>
          <p:cNvPicPr>
            <a:picLocks noChangeAspect="1" noChangeArrowheads="1"/>
          </p:cNvPicPr>
          <p:nvPr/>
        </p:nvPicPr>
        <p:blipFill>
          <a:blip r:embed="rId7"/>
          <a:srcRect/>
          <a:stretch>
            <a:fillRect/>
          </a:stretch>
        </p:blipFill>
        <p:spPr bwMode="auto">
          <a:xfrm>
            <a:off x="285720" y="4572008"/>
            <a:ext cx="2000264" cy="1750231"/>
          </a:xfrm>
          <a:prstGeom prst="rect">
            <a:avLst/>
          </a:prstGeom>
          <a:ln>
            <a:noFill/>
          </a:ln>
          <a:effectLst>
            <a:outerShdw blurRad="292100" dist="139700" dir="2700000" algn="tl" rotWithShape="0">
              <a:srgbClr val="333333">
                <a:alpha val="65000"/>
              </a:srgbClr>
            </a:outerShdw>
          </a:effectLst>
        </p:spPr>
      </p:pic>
      <p:pic>
        <p:nvPicPr>
          <p:cNvPr id="20" name="Picture 9"/>
          <p:cNvPicPr>
            <a:picLocks noChangeAspect="1" noChangeArrowheads="1"/>
          </p:cNvPicPr>
          <p:nvPr/>
        </p:nvPicPr>
        <p:blipFill>
          <a:blip r:embed="rId8"/>
          <a:srcRect/>
          <a:stretch>
            <a:fillRect/>
          </a:stretch>
        </p:blipFill>
        <p:spPr bwMode="auto">
          <a:xfrm>
            <a:off x="142876" y="2643182"/>
            <a:ext cx="1785918" cy="1857388"/>
          </a:xfrm>
          <a:prstGeom prst="rect">
            <a:avLst/>
          </a:prstGeom>
          <a:ln>
            <a:noFill/>
          </a:ln>
          <a:effectLst>
            <a:outerShdw blurRad="292100" dist="139700" dir="2700000" algn="tl" rotWithShape="0">
              <a:srgbClr val="333333">
                <a:alpha val="65000"/>
              </a:srgbClr>
            </a:outerShdw>
          </a:effectLst>
        </p:spPr>
      </p:pic>
      <p:pic>
        <p:nvPicPr>
          <p:cNvPr id="21" name="Picture 7"/>
          <p:cNvPicPr>
            <a:picLocks noChangeAspect="1" noChangeArrowheads="1"/>
          </p:cNvPicPr>
          <p:nvPr/>
        </p:nvPicPr>
        <p:blipFill>
          <a:blip r:embed="rId9"/>
          <a:srcRect/>
          <a:stretch>
            <a:fillRect/>
          </a:stretch>
        </p:blipFill>
        <p:spPr bwMode="auto">
          <a:xfrm>
            <a:off x="1928794" y="2643182"/>
            <a:ext cx="1857388" cy="1857388"/>
          </a:xfrm>
          <a:prstGeom prst="rect">
            <a:avLst/>
          </a:prstGeom>
          <a:ln>
            <a:noFill/>
          </a:ln>
          <a:effectLst>
            <a:outerShdw blurRad="292100" dist="139700" dir="2700000" algn="tl" rotWithShape="0">
              <a:srgbClr val="333333">
                <a:alpha val="65000"/>
              </a:srgbClr>
            </a:outerShdw>
          </a:effectLst>
        </p:spPr>
      </p:pic>
      <p:pic>
        <p:nvPicPr>
          <p:cNvPr id="22" name="Picture 7"/>
          <p:cNvPicPr>
            <a:picLocks noChangeAspect="1" noChangeArrowheads="1"/>
          </p:cNvPicPr>
          <p:nvPr/>
        </p:nvPicPr>
        <p:blipFill>
          <a:blip r:embed="rId10"/>
          <a:srcRect/>
          <a:stretch>
            <a:fillRect/>
          </a:stretch>
        </p:blipFill>
        <p:spPr bwMode="auto">
          <a:xfrm>
            <a:off x="3857620" y="2643182"/>
            <a:ext cx="1714512" cy="1857388"/>
          </a:xfrm>
          <a:prstGeom prst="rect">
            <a:avLst/>
          </a:prstGeom>
          <a:ln>
            <a:noFill/>
          </a:ln>
          <a:effectLst>
            <a:outerShdw blurRad="292100" dist="139700" dir="2700000" algn="tl" rotWithShape="0">
              <a:srgbClr val="333333">
                <a:alpha val="65000"/>
              </a:srgbClr>
            </a:outerShdw>
          </a:effectLst>
        </p:spPr>
      </p:pic>
      <p:pic>
        <p:nvPicPr>
          <p:cNvPr id="23" name="Picture 12"/>
          <p:cNvPicPr>
            <a:picLocks noChangeAspect="1" noChangeArrowheads="1"/>
          </p:cNvPicPr>
          <p:nvPr/>
        </p:nvPicPr>
        <p:blipFill>
          <a:blip r:embed="rId11"/>
          <a:srcRect/>
          <a:stretch>
            <a:fillRect/>
          </a:stretch>
        </p:blipFill>
        <p:spPr bwMode="auto">
          <a:xfrm>
            <a:off x="5643570" y="2643182"/>
            <a:ext cx="1643074" cy="1857388"/>
          </a:xfrm>
          <a:prstGeom prst="rect">
            <a:avLst/>
          </a:prstGeom>
          <a:ln>
            <a:noFill/>
          </a:ln>
          <a:effectLst>
            <a:outerShdw blurRad="292100" dist="139700" dir="2700000" algn="tl" rotWithShape="0">
              <a:srgbClr val="333333">
                <a:alpha val="65000"/>
              </a:srgbClr>
            </a:outerShdw>
          </a:effectLst>
        </p:spPr>
      </p:pic>
      <p:pic>
        <p:nvPicPr>
          <p:cNvPr id="24" name="Picture 9"/>
          <p:cNvPicPr>
            <a:picLocks noChangeAspect="1" noChangeArrowheads="1"/>
          </p:cNvPicPr>
          <p:nvPr/>
        </p:nvPicPr>
        <p:blipFill>
          <a:blip r:embed="rId12"/>
          <a:srcRect/>
          <a:stretch>
            <a:fillRect/>
          </a:stretch>
        </p:blipFill>
        <p:spPr bwMode="auto">
          <a:xfrm>
            <a:off x="7286644" y="2643182"/>
            <a:ext cx="1643074" cy="1857388"/>
          </a:xfrm>
          <a:prstGeom prst="rect">
            <a:avLst/>
          </a:prstGeom>
          <a:ln>
            <a:noFill/>
          </a:ln>
          <a:effectLst>
            <a:outerShdw blurRad="292100" dist="139700" dir="2700000" algn="tl" rotWithShape="0">
              <a:srgbClr val="333333">
                <a:alpha val="65000"/>
              </a:srgbClr>
            </a:outerShdw>
          </a:effectLst>
        </p:spPr>
      </p:pic>
      <p:pic>
        <p:nvPicPr>
          <p:cNvPr id="25" name="Picture 9"/>
          <p:cNvPicPr>
            <a:picLocks noChangeAspect="1" noChangeArrowheads="1"/>
          </p:cNvPicPr>
          <p:nvPr/>
        </p:nvPicPr>
        <p:blipFill>
          <a:blip r:embed="rId13"/>
          <a:srcRect/>
          <a:stretch>
            <a:fillRect/>
          </a:stretch>
        </p:blipFill>
        <p:spPr bwMode="auto">
          <a:xfrm>
            <a:off x="2357422" y="4572008"/>
            <a:ext cx="2071702" cy="1714512"/>
          </a:xfrm>
          <a:prstGeom prst="rect">
            <a:avLst/>
          </a:prstGeom>
          <a:ln>
            <a:noFill/>
          </a:ln>
          <a:effectLst>
            <a:outerShdw blurRad="292100" dist="139700" dir="2700000" algn="tl" rotWithShape="0">
              <a:srgbClr val="333333">
                <a:alpha val="65000"/>
              </a:srgbClr>
            </a:outerShdw>
          </a:effectLst>
        </p:spPr>
      </p:pic>
      <p:pic>
        <p:nvPicPr>
          <p:cNvPr id="26" name="Picture 2"/>
          <p:cNvPicPr>
            <a:picLocks noChangeAspect="1" noChangeArrowheads="1"/>
          </p:cNvPicPr>
          <p:nvPr/>
        </p:nvPicPr>
        <p:blipFill>
          <a:blip r:embed="rId14"/>
          <a:srcRect/>
          <a:stretch>
            <a:fillRect/>
          </a:stretch>
        </p:blipFill>
        <p:spPr bwMode="auto">
          <a:xfrm>
            <a:off x="4572000" y="4572008"/>
            <a:ext cx="2143140" cy="1714512"/>
          </a:xfrm>
          <a:prstGeom prst="rect">
            <a:avLst/>
          </a:prstGeom>
          <a:ln>
            <a:noFill/>
          </a:ln>
          <a:effectLst>
            <a:outerShdw blurRad="292100" dist="139700" dir="2700000" algn="tl" rotWithShape="0">
              <a:srgbClr val="333333">
                <a:alpha val="65000"/>
              </a:srgbClr>
            </a:outerShdw>
          </a:effectLst>
        </p:spPr>
      </p:pic>
      <p:pic>
        <p:nvPicPr>
          <p:cNvPr id="27" name="Picture 10"/>
          <p:cNvPicPr>
            <a:picLocks noChangeAspect="1" noChangeArrowheads="1"/>
          </p:cNvPicPr>
          <p:nvPr/>
        </p:nvPicPr>
        <p:blipFill>
          <a:blip r:embed="rId15"/>
          <a:srcRect/>
          <a:stretch>
            <a:fillRect/>
          </a:stretch>
        </p:blipFill>
        <p:spPr bwMode="auto">
          <a:xfrm>
            <a:off x="6786578" y="4572009"/>
            <a:ext cx="2071702" cy="171451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4" descr="smile"/>
          <p:cNvPicPr>
            <a:picLocks noChangeAspect="1" noChangeArrowheads="1"/>
          </p:cNvPicPr>
          <p:nvPr/>
        </p:nvPicPr>
        <p:blipFill>
          <a:blip r:embed="rId3"/>
          <a:srcRect/>
          <a:stretch>
            <a:fillRect/>
          </a:stretch>
        </p:blipFill>
        <p:spPr bwMode="auto">
          <a:xfrm rot="-1572231">
            <a:off x="3279775" y="2509838"/>
            <a:ext cx="2425700" cy="2386012"/>
          </a:xfrm>
          <a:prstGeom prst="rect">
            <a:avLst/>
          </a:prstGeom>
          <a:noFill/>
          <a:ln w="9525">
            <a:noFill/>
            <a:miter lim="800000"/>
            <a:headEnd/>
            <a:tailEnd/>
          </a:ln>
        </p:spPr>
      </p:pic>
      <p:sp>
        <p:nvSpPr>
          <p:cNvPr id="55300" name="Rectangle 2"/>
          <p:cNvSpPr>
            <a:spLocks noChangeArrowheads="1"/>
          </p:cNvSpPr>
          <p:nvPr/>
        </p:nvSpPr>
        <p:spPr bwMode="auto">
          <a:xfrm>
            <a:off x="331788" y="592138"/>
            <a:ext cx="8675687" cy="5516562"/>
          </a:xfrm>
          <a:prstGeom prst="rect">
            <a:avLst/>
          </a:prstGeom>
          <a:noFill/>
          <a:ln w="9525" algn="ctr">
            <a:noFill/>
            <a:miter lim="800000"/>
            <a:headEnd/>
            <a:tailEnd/>
          </a:ln>
        </p:spPr>
        <p:txBody>
          <a:bodyPr>
            <a:spAutoFit/>
          </a:bodyPr>
          <a:lstStyle/>
          <a:p>
            <a:r>
              <a:rPr lang="zh-CN" altLang="en-US" sz="4000" dirty="0">
                <a:solidFill>
                  <a:srgbClr val="CC0000"/>
                </a:solidFill>
                <a:latin typeface="华文琥珀" pitchFamily="2" charset="-122"/>
                <a:ea typeface="华文琥珀" pitchFamily="2" charset="-122"/>
              </a:rPr>
              <a:t>工装平整又干净，  客户面前展笑容。</a:t>
            </a:r>
          </a:p>
          <a:p>
            <a:pPr>
              <a:spcAft>
                <a:spcPct val="30000"/>
              </a:spcAft>
            </a:pPr>
            <a:r>
              <a:rPr lang="zh-CN" altLang="en-US" sz="4000" dirty="0">
                <a:solidFill>
                  <a:srgbClr val="CC0000"/>
                </a:solidFill>
                <a:latin typeface="华文琥珀" pitchFamily="2" charset="-122"/>
                <a:ea typeface="华文琥珀" pitchFamily="2" charset="-122"/>
              </a:rPr>
              <a:t>作业时候须告知，  提示标识别忘记。</a:t>
            </a:r>
          </a:p>
          <a:p>
            <a:r>
              <a:rPr lang="zh-CN" altLang="en-US" sz="4000" dirty="0">
                <a:solidFill>
                  <a:srgbClr val="CC0000"/>
                </a:solidFill>
                <a:latin typeface="华文琥珀" pitchFamily="2" charset="-122"/>
                <a:ea typeface="华文琥珀" pitchFamily="2" charset="-122"/>
              </a:rPr>
              <a:t>路遇客户停工作，  点头微笑带问候。</a:t>
            </a:r>
          </a:p>
          <a:p>
            <a:pPr>
              <a:spcAft>
                <a:spcPct val="30000"/>
              </a:spcAft>
            </a:pPr>
            <a:r>
              <a:rPr lang="zh-CN" altLang="en-US" sz="4000" dirty="0">
                <a:solidFill>
                  <a:srgbClr val="CC0000"/>
                </a:solidFill>
                <a:latin typeface="华文琥珀" pitchFamily="2" charset="-122"/>
                <a:ea typeface="华文琥珀" pitchFamily="2" charset="-122"/>
              </a:rPr>
              <a:t>主动帮助有诚意，  妨碍客户至歉意。</a:t>
            </a:r>
          </a:p>
          <a:p>
            <a:r>
              <a:rPr lang="zh-CN" altLang="en-US" sz="4000" dirty="0">
                <a:solidFill>
                  <a:srgbClr val="CC0000"/>
                </a:solidFill>
                <a:latin typeface="华文琥珀" pitchFamily="2" charset="-122"/>
                <a:ea typeface="华文琥珀" pitchFamily="2" charset="-122"/>
              </a:rPr>
              <a:t>工具摆放要整齐，  不可随意把门倚。</a:t>
            </a:r>
          </a:p>
          <a:p>
            <a:pPr>
              <a:spcAft>
                <a:spcPct val="30000"/>
              </a:spcAft>
            </a:pPr>
            <a:r>
              <a:rPr lang="zh-CN" altLang="en-US" sz="4000" dirty="0">
                <a:solidFill>
                  <a:srgbClr val="CC0000"/>
                </a:solidFill>
                <a:latin typeface="华文琥珀" pitchFamily="2" charset="-122"/>
                <a:ea typeface="华文琥珀" pitchFamily="2" charset="-122"/>
              </a:rPr>
              <a:t>个人举止要注意， 工作行为不扰民。</a:t>
            </a:r>
          </a:p>
          <a:p>
            <a:r>
              <a:rPr lang="zh-CN" altLang="en-US" sz="4000" dirty="0">
                <a:solidFill>
                  <a:srgbClr val="CC0000"/>
                </a:solidFill>
                <a:latin typeface="华文琥珀" pitchFamily="2" charset="-122"/>
                <a:ea typeface="华文琥珀" pitchFamily="2" charset="-122"/>
              </a:rPr>
              <a:t>客户沟通有礼貌，  文明用语要牢记。</a:t>
            </a:r>
          </a:p>
          <a:p>
            <a:r>
              <a:rPr lang="zh-CN" altLang="en-US" sz="4000" dirty="0">
                <a:solidFill>
                  <a:srgbClr val="CC0000"/>
                </a:solidFill>
                <a:latin typeface="华文琥珀" pitchFamily="2" charset="-122"/>
                <a:ea typeface="华文琥珀" pitchFamily="2" charset="-122"/>
              </a:rPr>
              <a:t>小区环境共维护，  赢得客户赞扬声。</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71538" y="2428868"/>
            <a:ext cx="6929486" cy="769441"/>
          </a:xfrm>
          <a:prstGeom prst="rect">
            <a:avLst/>
          </a:prstGeom>
          <a:noFill/>
        </p:spPr>
        <p:txBody>
          <a:bodyPr wrap="square" rtlCol="0">
            <a:spAutoFit/>
          </a:bodyPr>
          <a:lstStyle/>
          <a:p>
            <a:pPr algn="ctr"/>
            <a:r>
              <a:rPr lang="zh-CN" altLang="en-US" sz="4400" b="1" dirty="0" smtClean="0">
                <a:latin typeface="微软雅黑" pitchFamily="34" charset="-122"/>
                <a:ea typeface="微软雅黑" pitchFamily="34" charset="-122"/>
              </a:rPr>
              <a:t>感谢聆听！</a:t>
            </a:r>
            <a:endParaRPr lang="zh-CN" altLang="en-US" sz="4400" b="1" dirty="0">
              <a:latin typeface="微软雅黑" pitchFamily="34" charset="-122"/>
              <a:ea typeface="微软雅黑" pitchFamily="3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E:\2011年资料\行为规范\行为规范照片\BI行为规范照片\_DSC0040.JPG"/>
          <p:cNvPicPr>
            <a:picLocks noChangeAspect="1" noChangeArrowheads="1"/>
          </p:cNvPicPr>
          <p:nvPr/>
        </p:nvPicPr>
        <p:blipFill>
          <a:blip r:embed="rId2"/>
          <a:srcRect/>
          <a:stretch>
            <a:fillRect/>
          </a:stretch>
        </p:blipFill>
        <p:spPr bwMode="auto">
          <a:xfrm>
            <a:off x="71438" y="2071688"/>
            <a:ext cx="3071812" cy="4214812"/>
          </a:xfrm>
          <a:prstGeom prst="rect">
            <a:avLst/>
          </a:prstGeom>
          <a:ln>
            <a:noFill/>
          </a:ln>
          <a:effectLst>
            <a:outerShdw blurRad="292100" dist="139700" dir="2700000" sx="15000" sy="15000" algn="tl" rotWithShape="0">
              <a:srgbClr val="333333">
                <a:alpha val="83000"/>
              </a:srgbClr>
            </a:outerShdw>
          </a:effectLst>
        </p:spPr>
      </p:pic>
      <p:sp>
        <p:nvSpPr>
          <p:cNvPr id="11" name="AutoShape 10"/>
          <p:cNvSpPr>
            <a:spLocks noChangeArrowheads="1"/>
          </p:cNvSpPr>
          <p:nvPr/>
        </p:nvSpPr>
        <p:spPr bwMode="gray">
          <a:xfrm>
            <a:off x="3357563" y="2571750"/>
            <a:ext cx="1071562" cy="3000375"/>
          </a:xfrm>
          <a:prstGeom prst="roundRect">
            <a:avLst>
              <a:gd name="adj" fmla="val 10347"/>
            </a:avLst>
          </a:prstGeom>
          <a:solidFill>
            <a:schemeClr val="bg1"/>
          </a:solidFill>
          <a:ln w="19050">
            <a:solidFill>
              <a:srgbClr val="009999"/>
            </a:solidFill>
            <a:round/>
            <a:headEnd/>
            <a:tailEnd/>
          </a:ln>
          <a:effectLst>
            <a:outerShdw dist="107763" dir="1980000" sx="95000" sy="95000" algn="ctr" rotWithShape="0">
              <a:srgbClr val="000000">
                <a:alpha val="50000"/>
              </a:srgbClr>
            </a:outerShdw>
          </a:effectLst>
        </p:spPr>
        <p:txBody>
          <a:bodyPr wrap="none" anchor="ctr"/>
          <a:lstStyle/>
          <a:p>
            <a:pPr>
              <a:defRPr/>
            </a:pPr>
            <a:endParaRPr lang="zh-CN" altLang="en-US" dirty="0">
              <a:ea typeface="宋体" charset="-122"/>
            </a:endParaRPr>
          </a:p>
        </p:txBody>
      </p:sp>
      <p:sp>
        <p:nvSpPr>
          <p:cNvPr id="12" name="Rectangle 1"/>
          <p:cNvSpPr>
            <a:spLocks noChangeArrowheads="1"/>
          </p:cNvSpPr>
          <p:nvPr/>
        </p:nvSpPr>
        <p:spPr bwMode="auto">
          <a:xfrm>
            <a:off x="3429000" y="2857500"/>
            <a:ext cx="1000125" cy="2632075"/>
          </a:xfrm>
          <a:prstGeom prst="rect">
            <a:avLst/>
          </a:prstGeom>
          <a:noFill/>
          <a:ln w="9525">
            <a:noFill/>
            <a:miter lim="800000"/>
            <a:headEnd/>
            <a:tailEnd/>
          </a:ln>
          <a:effectLst>
            <a:outerShdw blurRad="63500" dir="7800000" sx="1000" sy="1000" algn="ctr" rotWithShape="0">
              <a:srgbClr val="000000"/>
            </a:outerShdw>
          </a:effectLst>
        </p:spPr>
        <p:txBody>
          <a:bodyPr anchor="ctr">
            <a:spAutoFit/>
          </a:bodyPr>
          <a:lstStyle/>
          <a:p>
            <a:pPr>
              <a:lnSpc>
                <a:spcPct val="150000"/>
              </a:lnSpc>
              <a:defRPr/>
            </a:pPr>
            <a:r>
              <a:rPr lang="zh-CN" altLang="en-US" sz="1200" b="1" dirty="0">
                <a:solidFill>
                  <a:srgbClr val="C00000"/>
                </a:solidFill>
                <a:latin typeface="微软雅黑" pitchFamily="34" charset="-122"/>
                <a:ea typeface="微软雅黑" pitchFamily="34" charset="-122"/>
              </a:rPr>
              <a:t>发型：</a:t>
            </a:r>
            <a:endParaRPr lang="en-US" altLang="zh-CN" sz="1200" b="1" dirty="0">
              <a:solidFill>
                <a:srgbClr val="C00000"/>
              </a:solidFill>
              <a:latin typeface="微软雅黑" pitchFamily="34" charset="-122"/>
              <a:ea typeface="微软雅黑" pitchFamily="34" charset="-122"/>
            </a:endParaRPr>
          </a:p>
          <a:p>
            <a:pPr>
              <a:lnSpc>
                <a:spcPct val="150000"/>
              </a:lnSpc>
              <a:buClr>
                <a:srgbClr val="C00000"/>
              </a:buClr>
              <a:buFont typeface="Wingdings" pitchFamily="2" charset="2"/>
              <a:buChar char="Ø"/>
              <a:defRPr/>
            </a:pPr>
            <a:r>
              <a:rPr lang="zh-CN" altLang="en-US" sz="1100" b="1" dirty="0">
                <a:latin typeface="微软雅黑" pitchFamily="34" charset="-122"/>
                <a:ea typeface="微软雅黑" pitchFamily="34" charset="-122"/>
              </a:rPr>
              <a:t>保持整齐清洁、自然色泽</a:t>
            </a:r>
            <a:endParaRPr lang="en-US" altLang="zh-CN" sz="1100" b="1" dirty="0">
              <a:latin typeface="微软雅黑" pitchFamily="34" charset="-122"/>
              <a:ea typeface="微软雅黑" pitchFamily="34" charset="-122"/>
            </a:endParaRPr>
          </a:p>
          <a:p>
            <a:pPr>
              <a:lnSpc>
                <a:spcPct val="150000"/>
              </a:lnSpc>
              <a:buClr>
                <a:srgbClr val="C00000"/>
              </a:buClr>
              <a:buFont typeface="Wingdings" pitchFamily="2" charset="2"/>
              <a:buChar char="Ø"/>
              <a:defRPr/>
            </a:pPr>
            <a:r>
              <a:rPr lang="zh-CN" altLang="en-US" sz="1100" b="1" dirty="0">
                <a:latin typeface="微软雅黑" pitchFamily="34" charset="-122"/>
                <a:ea typeface="微软雅黑" pitchFamily="34" charset="-122"/>
              </a:rPr>
              <a:t>发长不过肩</a:t>
            </a:r>
            <a:r>
              <a:rPr lang="en-US" altLang="zh-CN" sz="1100" b="1" dirty="0">
                <a:latin typeface="微软雅黑" pitchFamily="34" charset="-122"/>
                <a:ea typeface="微软雅黑" pitchFamily="34" charset="-122"/>
              </a:rPr>
              <a:t>,</a:t>
            </a:r>
            <a:r>
              <a:rPr lang="zh-CN" altLang="en-US" sz="1100" b="1" dirty="0">
                <a:latin typeface="微软雅黑" pitchFamily="34" charset="-122"/>
                <a:ea typeface="微软雅黑" pitchFamily="34" charset="-122"/>
              </a:rPr>
              <a:t>留长发须束起或使用发髻</a:t>
            </a:r>
          </a:p>
          <a:p>
            <a:pPr>
              <a:lnSpc>
                <a:spcPct val="150000"/>
              </a:lnSpc>
              <a:defRPr/>
            </a:pPr>
            <a:endParaRPr lang="zh-CN" altLang="en-US" sz="1100" dirty="0"/>
          </a:p>
          <a:p>
            <a:pPr algn="ctr">
              <a:lnSpc>
                <a:spcPct val="150000"/>
              </a:lnSpc>
              <a:defRPr/>
            </a:pPr>
            <a:endParaRPr lang="zh-CN" altLang="en-US" sz="1000" dirty="0"/>
          </a:p>
        </p:txBody>
      </p:sp>
      <p:sp>
        <p:nvSpPr>
          <p:cNvPr id="14" name="右箭头 13"/>
          <p:cNvSpPr/>
          <p:nvPr/>
        </p:nvSpPr>
        <p:spPr>
          <a:xfrm rot="10800000">
            <a:off x="1928794" y="2714620"/>
            <a:ext cx="1285884" cy="108000"/>
          </a:xfrm>
          <a:prstGeom prst="rightArrow">
            <a:avLst/>
          </a:prstGeom>
          <a:solidFill>
            <a:schemeClr val="bg1">
              <a:alpha val="0"/>
            </a:schemeClr>
          </a:solidFill>
          <a:ln w="19050">
            <a:solidFill>
              <a:srgbClr val="660033"/>
            </a:solidFill>
          </a:ln>
          <a:effectLst>
            <a:outerShdw blurRad="50800" dist="38100" dir="8100000" algn="tr" rotWithShape="0">
              <a:prstClr val="black">
                <a:alpha val="40000"/>
              </a:prstClr>
            </a:outerShdw>
          </a:effectLst>
          <a:scene3d>
            <a:camera prst="orthographicFront"/>
            <a:lightRig rig="balanced" dir="t"/>
          </a:scene3d>
          <a:sp3d extrusionH="76200" prstMaterial="flat">
            <a:extrusionClr>
              <a:srgbClr val="66CCFF"/>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n>
                <a:solidFill>
                  <a:schemeClr val="tx2"/>
                </a:solidFill>
              </a:ln>
              <a:solidFill>
                <a:schemeClr val="accent4">
                  <a:lumMod val="60000"/>
                  <a:lumOff val="40000"/>
                </a:schemeClr>
              </a:solidFill>
            </a:endParaRPr>
          </a:p>
        </p:txBody>
      </p:sp>
      <p:sp>
        <p:nvSpPr>
          <p:cNvPr id="15" name="AutoShape 10"/>
          <p:cNvSpPr>
            <a:spLocks noChangeArrowheads="1"/>
          </p:cNvSpPr>
          <p:nvPr/>
        </p:nvSpPr>
        <p:spPr bwMode="gray">
          <a:xfrm>
            <a:off x="357188" y="928688"/>
            <a:ext cx="2071687" cy="857250"/>
          </a:xfrm>
          <a:prstGeom prst="roundRect">
            <a:avLst>
              <a:gd name="adj" fmla="val 10347"/>
            </a:avLst>
          </a:prstGeom>
          <a:solidFill>
            <a:schemeClr val="bg1"/>
          </a:solidFill>
          <a:ln w="19050">
            <a:solidFill>
              <a:schemeClr val="accent6">
                <a:lumMod val="75000"/>
              </a:schemeClr>
            </a:solidFill>
            <a:round/>
            <a:headEnd/>
            <a:tailEnd/>
          </a:ln>
          <a:effectLst>
            <a:outerShdw dist="107763" dir="1980000" sx="95000" sy="95000" algn="ctr" rotWithShape="0">
              <a:srgbClr val="000000">
                <a:alpha val="50000"/>
              </a:srgbClr>
            </a:outerShdw>
          </a:effectLst>
        </p:spPr>
        <p:txBody>
          <a:bodyPr wrap="none" anchor="ctr"/>
          <a:lstStyle/>
          <a:p>
            <a:pPr>
              <a:defRPr/>
            </a:pPr>
            <a:endParaRPr lang="zh-CN" altLang="en-US" dirty="0">
              <a:ea typeface="宋体" charset="-122"/>
            </a:endParaRPr>
          </a:p>
        </p:txBody>
      </p:sp>
      <p:sp>
        <p:nvSpPr>
          <p:cNvPr id="21513" name="Rectangle 1"/>
          <p:cNvSpPr>
            <a:spLocks noChangeArrowheads="1"/>
          </p:cNvSpPr>
          <p:nvPr/>
        </p:nvSpPr>
        <p:spPr bwMode="auto">
          <a:xfrm>
            <a:off x="428625" y="928688"/>
            <a:ext cx="2357438" cy="1362075"/>
          </a:xfrm>
          <a:prstGeom prst="rect">
            <a:avLst/>
          </a:prstGeom>
          <a:noFill/>
          <a:ln w="9525">
            <a:noFill/>
            <a:miter lim="800000"/>
            <a:headEnd/>
            <a:tailEnd/>
          </a:ln>
        </p:spPr>
        <p:txBody>
          <a:bodyPr anchor="ctr">
            <a:spAutoFit/>
          </a:bodyPr>
          <a:lstStyle/>
          <a:p>
            <a:pPr>
              <a:lnSpc>
                <a:spcPct val="150000"/>
              </a:lnSpc>
            </a:pPr>
            <a:r>
              <a:rPr lang="zh-CN" altLang="en-US" sz="1200" b="1">
                <a:solidFill>
                  <a:srgbClr val="C00000"/>
                </a:solidFill>
                <a:latin typeface="微软雅黑" pitchFamily="34" charset="-122"/>
                <a:ea typeface="微软雅黑" pitchFamily="34" charset="-122"/>
              </a:rPr>
              <a:t>女性面部：</a:t>
            </a:r>
            <a:endParaRPr lang="en-US" altLang="zh-CN" sz="1200" b="1">
              <a:solidFill>
                <a:srgbClr val="C00000"/>
              </a:solidFill>
              <a:latin typeface="微软雅黑" pitchFamily="34" charset="-122"/>
              <a:ea typeface="微软雅黑" pitchFamily="34" charset="-122"/>
            </a:endParaRPr>
          </a:p>
          <a:p>
            <a:pPr>
              <a:lnSpc>
                <a:spcPct val="150000"/>
              </a:lnSpc>
              <a:buClr>
                <a:srgbClr val="C00000"/>
              </a:buClr>
              <a:buFont typeface="Wingdings" pitchFamily="2" charset="2"/>
              <a:buChar char="Ø"/>
            </a:pPr>
            <a:r>
              <a:rPr lang="zh-CN" altLang="en-US" sz="1100" b="1">
                <a:latin typeface="微软雅黑" pitchFamily="34" charset="-122"/>
                <a:ea typeface="微软雅黑" pitchFamily="34" charset="-122"/>
              </a:rPr>
              <a:t>面带</a:t>
            </a:r>
            <a:r>
              <a:rPr lang="zh-CN" altLang="en-US" sz="1100" b="1">
                <a:solidFill>
                  <a:srgbClr val="C00000"/>
                </a:solidFill>
                <a:latin typeface="微软雅黑" pitchFamily="34" charset="-122"/>
                <a:ea typeface="微软雅黑" pitchFamily="34" charset="-122"/>
              </a:rPr>
              <a:t>微笑</a:t>
            </a:r>
            <a:r>
              <a:rPr lang="en-US" altLang="zh-CN" sz="1100" b="1">
                <a:solidFill>
                  <a:srgbClr val="C00000"/>
                </a:solidFill>
                <a:latin typeface="微软雅黑" pitchFamily="34" charset="-122"/>
                <a:ea typeface="微软雅黑" pitchFamily="34" charset="-122"/>
              </a:rPr>
              <a:t>,</a:t>
            </a:r>
            <a:r>
              <a:rPr lang="zh-CN" altLang="en-US" sz="1100" b="1">
                <a:latin typeface="微软雅黑" pitchFamily="34" charset="-122"/>
                <a:ea typeface="微软雅黑" pitchFamily="34" charset="-122"/>
              </a:rPr>
              <a:t>保持整齐清洁</a:t>
            </a:r>
            <a:endParaRPr lang="en-US" altLang="zh-CN" sz="1100" b="1">
              <a:latin typeface="微软雅黑" pitchFamily="34" charset="-122"/>
              <a:ea typeface="微软雅黑" pitchFamily="34" charset="-122"/>
            </a:endParaRPr>
          </a:p>
          <a:p>
            <a:pPr>
              <a:lnSpc>
                <a:spcPct val="150000"/>
              </a:lnSpc>
              <a:buClr>
                <a:srgbClr val="C00000"/>
              </a:buClr>
              <a:buFont typeface="Wingdings" pitchFamily="2" charset="2"/>
              <a:buChar char="Ø"/>
            </a:pPr>
            <a:r>
              <a:rPr lang="zh-CN" altLang="en-US" sz="1100" b="1">
                <a:latin typeface="微软雅黑" pitchFamily="34" charset="-122"/>
                <a:ea typeface="微软雅黑" pitchFamily="34" charset="-122"/>
              </a:rPr>
              <a:t>化淡妆</a:t>
            </a:r>
            <a:endParaRPr lang="en-US" altLang="zh-CN" sz="1100" b="1">
              <a:latin typeface="微软雅黑" pitchFamily="34" charset="-122"/>
              <a:ea typeface="微软雅黑" pitchFamily="34" charset="-122"/>
            </a:endParaRPr>
          </a:p>
          <a:p>
            <a:pPr>
              <a:lnSpc>
                <a:spcPct val="150000"/>
              </a:lnSpc>
              <a:buClr>
                <a:srgbClr val="C00000"/>
              </a:buClr>
              <a:buFont typeface="Wingdings" pitchFamily="2" charset="2"/>
              <a:buChar char="Ø"/>
            </a:pPr>
            <a:endParaRPr lang="zh-CN" altLang="en-US" sz="1100" b="1">
              <a:latin typeface="微软雅黑" pitchFamily="34" charset="-122"/>
              <a:ea typeface="微软雅黑" pitchFamily="34" charset="-122"/>
            </a:endParaRPr>
          </a:p>
          <a:p>
            <a:pPr algn="ctr">
              <a:lnSpc>
                <a:spcPct val="150000"/>
              </a:lnSpc>
            </a:pPr>
            <a:endParaRPr lang="zh-CN" altLang="en-US" sz="1000"/>
          </a:p>
        </p:txBody>
      </p:sp>
      <p:pic>
        <p:nvPicPr>
          <p:cNvPr id="21514" name="Picture 1" descr="D:\我的文档\桌面\行为规范\行为规范照片\BI行为规范照片\_DSC0041.JPG"/>
          <p:cNvPicPr preferRelativeResize="0">
            <a:picLocks noChangeArrowheads="1"/>
          </p:cNvPicPr>
          <p:nvPr/>
        </p:nvPicPr>
        <p:blipFill>
          <a:blip r:embed="rId3"/>
          <a:srcRect/>
          <a:stretch>
            <a:fillRect/>
          </a:stretch>
        </p:blipFill>
        <p:spPr bwMode="auto">
          <a:xfrm>
            <a:off x="5929313" y="2071688"/>
            <a:ext cx="3143250" cy="4143375"/>
          </a:xfrm>
          <a:prstGeom prst="rect">
            <a:avLst/>
          </a:prstGeom>
          <a:noFill/>
          <a:ln w="9525">
            <a:noFill/>
            <a:miter lim="800000"/>
            <a:headEnd/>
            <a:tailEnd/>
          </a:ln>
        </p:spPr>
      </p:pic>
      <p:sp>
        <p:nvSpPr>
          <p:cNvPr id="13" name="右箭头 12"/>
          <p:cNvSpPr/>
          <p:nvPr/>
        </p:nvSpPr>
        <p:spPr>
          <a:xfrm>
            <a:off x="5857884" y="2643182"/>
            <a:ext cx="1143008" cy="108000"/>
          </a:xfrm>
          <a:prstGeom prst="rightArrow">
            <a:avLst/>
          </a:prstGeom>
          <a:solidFill>
            <a:schemeClr val="bg1">
              <a:alpha val="0"/>
            </a:schemeClr>
          </a:solidFill>
          <a:ln w="19050">
            <a:solidFill>
              <a:srgbClr val="660033"/>
            </a:solidFill>
          </a:ln>
          <a:effectLst>
            <a:outerShdw blurRad="50800" dist="38100" dir="8100000" algn="tr" rotWithShape="0">
              <a:prstClr val="black">
                <a:alpha val="40000"/>
              </a:prstClr>
            </a:outerShdw>
          </a:effectLst>
          <a:scene3d>
            <a:camera prst="orthographicFront"/>
            <a:lightRig rig="balanced" dir="t"/>
          </a:scene3d>
          <a:sp3d extrusionH="76200" prstMaterial="flat">
            <a:extrusionClr>
              <a:srgbClr val="66CCFF"/>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ln>
                <a:solidFill>
                  <a:schemeClr val="tx2"/>
                </a:solidFill>
              </a:ln>
              <a:solidFill>
                <a:schemeClr val="accent4">
                  <a:lumMod val="60000"/>
                  <a:lumOff val="40000"/>
                </a:schemeClr>
              </a:solidFill>
            </a:endParaRPr>
          </a:p>
        </p:txBody>
      </p:sp>
      <p:sp>
        <p:nvSpPr>
          <p:cNvPr id="18" name="AutoShape 10"/>
          <p:cNvSpPr>
            <a:spLocks noChangeArrowheads="1"/>
          </p:cNvSpPr>
          <p:nvPr/>
        </p:nvSpPr>
        <p:spPr bwMode="gray">
          <a:xfrm>
            <a:off x="4572000" y="2571750"/>
            <a:ext cx="1143000" cy="3000375"/>
          </a:xfrm>
          <a:prstGeom prst="roundRect">
            <a:avLst>
              <a:gd name="adj" fmla="val 10347"/>
            </a:avLst>
          </a:prstGeom>
          <a:solidFill>
            <a:schemeClr val="bg1"/>
          </a:solidFill>
          <a:ln w="19050">
            <a:solidFill>
              <a:srgbClr val="009999"/>
            </a:solidFill>
            <a:round/>
            <a:headEnd/>
            <a:tailEnd/>
          </a:ln>
          <a:effectLst>
            <a:outerShdw dist="107763" dir="1980000" sx="95000" sy="95000" algn="ctr" rotWithShape="0">
              <a:srgbClr val="000000">
                <a:alpha val="50000"/>
              </a:srgbClr>
            </a:outerShdw>
          </a:effectLst>
        </p:spPr>
        <p:txBody>
          <a:bodyPr wrap="none" anchor="ctr"/>
          <a:lstStyle/>
          <a:p>
            <a:pPr>
              <a:defRPr/>
            </a:pPr>
            <a:endParaRPr lang="zh-CN" altLang="en-US" dirty="0">
              <a:ea typeface="宋体" charset="-122"/>
            </a:endParaRPr>
          </a:p>
        </p:txBody>
      </p:sp>
      <p:sp>
        <p:nvSpPr>
          <p:cNvPr id="21519" name="Rectangle 1"/>
          <p:cNvSpPr>
            <a:spLocks noChangeArrowheads="1"/>
          </p:cNvSpPr>
          <p:nvPr/>
        </p:nvSpPr>
        <p:spPr bwMode="auto">
          <a:xfrm>
            <a:off x="4643438" y="2857500"/>
            <a:ext cx="1000125" cy="2378075"/>
          </a:xfrm>
          <a:prstGeom prst="rect">
            <a:avLst/>
          </a:prstGeom>
          <a:noFill/>
          <a:ln w="9525">
            <a:noFill/>
            <a:miter lim="800000"/>
            <a:headEnd/>
            <a:tailEnd/>
          </a:ln>
        </p:spPr>
        <p:txBody>
          <a:bodyPr anchor="ctr">
            <a:spAutoFit/>
          </a:bodyPr>
          <a:lstStyle/>
          <a:p>
            <a:pPr>
              <a:lnSpc>
                <a:spcPct val="150000"/>
              </a:lnSpc>
            </a:pPr>
            <a:r>
              <a:rPr lang="zh-CN" altLang="en-US" sz="1200" b="1">
                <a:solidFill>
                  <a:srgbClr val="C00000"/>
                </a:solidFill>
                <a:latin typeface="微软雅黑" pitchFamily="34" charset="-122"/>
                <a:ea typeface="微软雅黑" pitchFamily="34" charset="-122"/>
              </a:rPr>
              <a:t>发型：</a:t>
            </a:r>
            <a:endParaRPr lang="en-US" altLang="zh-CN" sz="1200" b="1">
              <a:solidFill>
                <a:srgbClr val="C00000"/>
              </a:solidFill>
              <a:latin typeface="微软雅黑" pitchFamily="34" charset="-122"/>
              <a:ea typeface="微软雅黑" pitchFamily="34" charset="-122"/>
            </a:endParaRPr>
          </a:p>
          <a:p>
            <a:pPr>
              <a:lnSpc>
                <a:spcPct val="150000"/>
              </a:lnSpc>
              <a:buClr>
                <a:srgbClr val="C00000"/>
              </a:buClr>
              <a:buFont typeface="Wingdings" pitchFamily="2" charset="2"/>
              <a:buChar char="Ø"/>
            </a:pPr>
            <a:r>
              <a:rPr lang="zh-CN" altLang="en-US" sz="1100" b="1">
                <a:latin typeface="微软雅黑" pitchFamily="34" charset="-122"/>
                <a:ea typeface="微软雅黑" pitchFamily="34" charset="-122"/>
              </a:rPr>
              <a:t>前发不过眉</a:t>
            </a:r>
            <a:endParaRPr lang="en-US" altLang="zh-CN" sz="1100" b="1">
              <a:latin typeface="微软雅黑" pitchFamily="34" charset="-122"/>
              <a:ea typeface="微软雅黑" pitchFamily="34" charset="-122"/>
            </a:endParaRPr>
          </a:p>
          <a:p>
            <a:pPr>
              <a:lnSpc>
                <a:spcPct val="150000"/>
              </a:lnSpc>
              <a:buClr>
                <a:srgbClr val="C00000"/>
              </a:buClr>
              <a:buFont typeface="Wingdings" pitchFamily="2" charset="2"/>
              <a:buChar char="Ø"/>
            </a:pPr>
            <a:r>
              <a:rPr lang="zh-CN" altLang="en-US" sz="1100" b="1">
                <a:latin typeface="微软雅黑" pitchFamily="34" charset="-122"/>
                <a:ea typeface="微软雅黑" pitchFamily="34" charset="-122"/>
              </a:rPr>
              <a:t>侧发不盖耳</a:t>
            </a:r>
            <a:endParaRPr lang="en-US" altLang="zh-CN" sz="1100" b="1">
              <a:latin typeface="微软雅黑" pitchFamily="34" charset="-122"/>
              <a:ea typeface="微软雅黑" pitchFamily="34" charset="-122"/>
            </a:endParaRPr>
          </a:p>
          <a:p>
            <a:pPr>
              <a:lnSpc>
                <a:spcPct val="150000"/>
              </a:lnSpc>
              <a:buClr>
                <a:srgbClr val="C00000"/>
              </a:buClr>
              <a:buFont typeface="Wingdings" pitchFamily="2" charset="2"/>
              <a:buChar char="Ø"/>
            </a:pPr>
            <a:r>
              <a:rPr lang="zh-CN" altLang="en-US" sz="1100" b="1">
                <a:latin typeface="微软雅黑" pitchFamily="34" charset="-122"/>
                <a:ea typeface="微软雅黑" pitchFamily="34" charset="-122"/>
              </a:rPr>
              <a:t>后发不触后衣领</a:t>
            </a:r>
            <a:endParaRPr lang="en-US" altLang="zh-CN" sz="1100" b="1">
              <a:latin typeface="微软雅黑" pitchFamily="34" charset="-122"/>
              <a:ea typeface="微软雅黑" pitchFamily="34" charset="-122"/>
            </a:endParaRPr>
          </a:p>
          <a:p>
            <a:pPr>
              <a:lnSpc>
                <a:spcPct val="150000"/>
              </a:lnSpc>
              <a:buClr>
                <a:srgbClr val="C00000"/>
              </a:buClr>
              <a:buFont typeface="Wingdings" pitchFamily="2" charset="2"/>
              <a:buChar char="Ø"/>
            </a:pPr>
            <a:r>
              <a:rPr lang="zh-CN" altLang="en-US" sz="1100" b="1">
                <a:latin typeface="微软雅黑" pitchFamily="34" charset="-122"/>
                <a:ea typeface="微软雅黑" pitchFamily="34" charset="-122"/>
              </a:rPr>
              <a:t>无烫发</a:t>
            </a:r>
            <a:endParaRPr lang="en-US" altLang="zh-CN" sz="1100" b="1">
              <a:latin typeface="微软雅黑" pitchFamily="34" charset="-122"/>
              <a:ea typeface="微软雅黑" pitchFamily="34" charset="-122"/>
            </a:endParaRPr>
          </a:p>
          <a:p>
            <a:pPr>
              <a:lnSpc>
                <a:spcPct val="150000"/>
              </a:lnSpc>
              <a:buClr>
                <a:srgbClr val="C00000"/>
              </a:buClr>
              <a:buFont typeface="Wingdings" pitchFamily="2" charset="2"/>
              <a:buChar char="Ø"/>
            </a:pPr>
            <a:r>
              <a:rPr lang="zh-CN" altLang="en-US" sz="1100" b="1">
                <a:latin typeface="微软雅黑" pitchFamily="34" charset="-122"/>
                <a:ea typeface="微软雅黑" pitchFamily="34" charset="-122"/>
              </a:rPr>
              <a:t>不可剃光头</a:t>
            </a:r>
          </a:p>
          <a:p>
            <a:pPr>
              <a:lnSpc>
                <a:spcPct val="150000"/>
              </a:lnSpc>
            </a:pPr>
            <a:endParaRPr lang="zh-CN" altLang="en-US" sz="1100"/>
          </a:p>
          <a:p>
            <a:pPr algn="ctr">
              <a:lnSpc>
                <a:spcPct val="150000"/>
              </a:lnSpc>
            </a:pPr>
            <a:endParaRPr lang="zh-CN" altLang="en-US" sz="1000"/>
          </a:p>
        </p:txBody>
      </p:sp>
      <p:sp>
        <p:nvSpPr>
          <p:cNvPr id="21" name="AutoShape 10"/>
          <p:cNvSpPr>
            <a:spLocks noChangeArrowheads="1"/>
          </p:cNvSpPr>
          <p:nvPr/>
        </p:nvSpPr>
        <p:spPr bwMode="gray">
          <a:xfrm>
            <a:off x="6429375" y="928688"/>
            <a:ext cx="2071688" cy="857250"/>
          </a:xfrm>
          <a:prstGeom prst="roundRect">
            <a:avLst>
              <a:gd name="adj" fmla="val 10347"/>
            </a:avLst>
          </a:prstGeom>
          <a:solidFill>
            <a:schemeClr val="bg1"/>
          </a:solidFill>
          <a:ln w="19050">
            <a:solidFill>
              <a:schemeClr val="accent6">
                <a:lumMod val="75000"/>
              </a:schemeClr>
            </a:solidFill>
            <a:round/>
            <a:headEnd/>
            <a:tailEnd/>
          </a:ln>
          <a:effectLst>
            <a:outerShdw dist="107763" dir="1980000" sx="95000" sy="95000" algn="ctr" rotWithShape="0">
              <a:srgbClr val="000000">
                <a:alpha val="50000"/>
              </a:srgbClr>
            </a:outerShdw>
          </a:effectLst>
        </p:spPr>
        <p:txBody>
          <a:bodyPr wrap="none" anchor="ctr"/>
          <a:lstStyle/>
          <a:p>
            <a:pPr>
              <a:defRPr/>
            </a:pPr>
            <a:endParaRPr lang="zh-CN" altLang="en-US" dirty="0">
              <a:ea typeface="宋体" charset="-122"/>
            </a:endParaRPr>
          </a:p>
        </p:txBody>
      </p:sp>
      <p:sp>
        <p:nvSpPr>
          <p:cNvPr id="21521" name="Rectangle 1"/>
          <p:cNvSpPr>
            <a:spLocks noChangeArrowheads="1"/>
          </p:cNvSpPr>
          <p:nvPr/>
        </p:nvSpPr>
        <p:spPr bwMode="auto">
          <a:xfrm>
            <a:off x="6429375" y="857250"/>
            <a:ext cx="2357438" cy="1108075"/>
          </a:xfrm>
          <a:prstGeom prst="rect">
            <a:avLst/>
          </a:prstGeom>
          <a:noFill/>
          <a:ln w="9525">
            <a:noFill/>
            <a:miter lim="800000"/>
            <a:headEnd/>
            <a:tailEnd/>
          </a:ln>
        </p:spPr>
        <p:txBody>
          <a:bodyPr anchor="ctr">
            <a:spAutoFit/>
          </a:bodyPr>
          <a:lstStyle/>
          <a:p>
            <a:pPr>
              <a:lnSpc>
                <a:spcPct val="150000"/>
              </a:lnSpc>
            </a:pPr>
            <a:r>
              <a:rPr lang="zh-CN" altLang="en-US" sz="1200" b="1">
                <a:solidFill>
                  <a:srgbClr val="C00000"/>
                </a:solidFill>
                <a:latin typeface="微软雅黑" pitchFamily="34" charset="-122"/>
                <a:ea typeface="微软雅黑" pitchFamily="34" charset="-122"/>
              </a:rPr>
              <a:t>男性面部：</a:t>
            </a:r>
            <a:endParaRPr lang="en-US" altLang="zh-CN" sz="1200" b="1">
              <a:solidFill>
                <a:srgbClr val="C00000"/>
              </a:solidFill>
              <a:latin typeface="微软雅黑" pitchFamily="34" charset="-122"/>
              <a:ea typeface="微软雅黑" pitchFamily="34" charset="-122"/>
            </a:endParaRPr>
          </a:p>
          <a:p>
            <a:pPr>
              <a:lnSpc>
                <a:spcPct val="150000"/>
              </a:lnSpc>
              <a:buClr>
                <a:srgbClr val="C00000"/>
              </a:buClr>
              <a:buFont typeface="Wingdings" pitchFamily="2" charset="2"/>
              <a:buChar char="Ø"/>
            </a:pPr>
            <a:r>
              <a:rPr lang="zh-CN" altLang="en-US" sz="1100" b="1">
                <a:latin typeface="微软雅黑" pitchFamily="34" charset="-122"/>
                <a:ea typeface="微软雅黑" pitchFamily="34" charset="-122"/>
              </a:rPr>
              <a:t>面带</a:t>
            </a:r>
            <a:r>
              <a:rPr lang="zh-CN" altLang="en-US" sz="1100" b="1">
                <a:solidFill>
                  <a:srgbClr val="C00000"/>
                </a:solidFill>
                <a:latin typeface="微软雅黑" pitchFamily="34" charset="-122"/>
                <a:ea typeface="微软雅黑" pitchFamily="34" charset="-122"/>
              </a:rPr>
              <a:t>微笑</a:t>
            </a:r>
            <a:r>
              <a:rPr lang="en-US" altLang="zh-CN" sz="1100" b="1">
                <a:solidFill>
                  <a:srgbClr val="C00000"/>
                </a:solidFill>
                <a:latin typeface="微软雅黑" pitchFamily="34" charset="-122"/>
                <a:ea typeface="微软雅黑" pitchFamily="34" charset="-122"/>
              </a:rPr>
              <a:t>,</a:t>
            </a:r>
            <a:r>
              <a:rPr lang="zh-CN" altLang="en-US" sz="1100" b="1">
                <a:latin typeface="微软雅黑" pitchFamily="34" charset="-122"/>
                <a:ea typeface="微软雅黑" pitchFamily="34" charset="-122"/>
              </a:rPr>
              <a:t>保持整齐清洁</a:t>
            </a:r>
            <a:endParaRPr lang="en-US" altLang="zh-CN" sz="1100" b="1">
              <a:latin typeface="微软雅黑" pitchFamily="34" charset="-122"/>
              <a:ea typeface="微软雅黑" pitchFamily="34" charset="-122"/>
            </a:endParaRPr>
          </a:p>
          <a:p>
            <a:pPr>
              <a:lnSpc>
                <a:spcPct val="150000"/>
              </a:lnSpc>
              <a:buClr>
                <a:srgbClr val="C00000"/>
              </a:buClr>
              <a:buFont typeface="Wingdings" pitchFamily="2" charset="2"/>
              <a:buChar char="Ø"/>
            </a:pPr>
            <a:r>
              <a:rPr lang="zh-CN" altLang="en-US" sz="1100" b="1">
                <a:latin typeface="微软雅黑" pitchFamily="34" charset="-122"/>
                <a:ea typeface="微软雅黑" pitchFamily="34" charset="-122"/>
              </a:rPr>
              <a:t>不能留胡须，每天剃须</a:t>
            </a:r>
          </a:p>
          <a:p>
            <a:pPr algn="ctr">
              <a:lnSpc>
                <a:spcPct val="150000"/>
              </a:lnSpc>
            </a:pPr>
            <a:endParaRPr lang="zh-CN" altLang="en-US" sz="1000"/>
          </a:p>
        </p:txBody>
      </p:sp>
      <p:sp>
        <p:nvSpPr>
          <p:cNvPr id="16" name="标题 17"/>
          <p:cNvSpPr>
            <a:spLocks noGrp="1"/>
          </p:cNvSpPr>
          <p:nvPr>
            <p:ph type="title"/>
          </p:nvPr>
        </p:nvSpPr>
        <p:spPr>
          <a:xfrm>
            <a:off x="142844" y="142852"/>
            <a:ext cx="8229600" cy="582594"/>
          </a:xfrm>
        </p:spPr>
        <p:txBody>
          <a:bodyPr/>
          <a:lstStyle/>
          <a:p>
            <a:pPr algn="l"/>
            <a:r>
              <a:rPr lang="zh-CN" altLang="en-US" sz="2800" b="1" dirty="0" smtClean="0">
                <a:latin typeface="微软雅黑" pitchFamily="34" charset="-122"/>
                <a:ea typeface="微软雅黑" pitchFamily="34" charset="-122"/>
              </a:rPr>
              <a:t>仪容仪表标准</a:t>
            </a:r>
            <a:endParaRPr lang="zh-CN" altLang="en-US" sz="2800" b="1" dirty="0">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E:\2011年资料\行为规范\行为规范照片\BI行为规范照片\_DSC0040.JPG"/>
          <p:cNvPicPr>
            <a:picLocks noChangeAspect="1" noChangeArrowheads="1"/>
          </p:cNvPicPr>
          <p:nvPr/>
        </p:nvPicPr>
        <p:blipFill>
          <a:blip r:embed="rId3"/>
          <a:srcRect/>
          <a:stretch>
            <a:fillRect/>
          </a:stretch>
        </p:blipFill>
        <p:spPr bwMode="auto">
          <a:xfrm>
            <a:off x="142875" y="1214438"/>
            <a:ext cx="2143125" cy="2486025"/>
          </a:xfrm>
          <a:prstGeom prst="rect">
            <a:avLst/>
          </a:prstGeom>
          <a:ln>
            <a:noFill/>
          </a:ln>
          <a:effectLst>
            <a:outerShdw blurRad="292100" dist="139700" dir="2700000" sx="37000" sy="37000" algn="tl" rotWithShape="0">
              <a:srgbClr val="333333"/>
            </a:outerShdw>
          </a:effectLst>
        </p:spPr>
      </p:pic>
      <p:sp>
        <p:nvSpPr>
          <p:cNvPr id="22531" name="AutoShape 7"/>
          <p:cNvSpPr>
            <a:spLocks noChangeArrowheads="1"/>
          </p:cNvSpPr>
          <p:nvPr/>
        </p:nvSpPr>
        <p:spPr bwMode="auto">
          <a:xfrm>
            <a:off x="3000375" y="2286000"/>
            <a:ext cx="2643188" cy="3714750"/>
          </a:xfrm>
          <a:prstGeom prst="roundRect">
            <a:avLst>
              <a:gd name="adj" fmla="val 4690"/>
            </a:avLst>
          </a:prstGeom>
          <a:noFill/>
          <a:ln w="28575">
            <a:solidFill>
              <a:srgbClr val="D79133"/>
            </a:solidFill>
            <a:round/>
            <a:headEnd/>
            <a:tailEnd/>
          </a:ln>
        </p:spPr>
        <p:txBody>
          <a:bodyPr wrap="none" anchor="ctr"/>
          <a:lstStyle/>
          <a:p>
            <a:endParaRPr lang="zh-CN" altLang="en-US"/>
          </a:p>
        </p:txBody>
      </p:sp>
      <p:sp>
        <p:nvSpPr>
          <p:cNvPr id="22532" name="AutoShape 8"/>
          <p:cNvSpPr>
            <a:spLocks noChangeArrowheads="1"/>
          </p:cNvSpPr>
          <p:nvPr/>
        </p:nvSpPr>
        <p:spPr bwMode="gray">
          <a:xfrm>
            <a:off x="3500438" y="2143125"/>
            <a:ext cx="1643062" cy="287338"/>
          </a:xfrm>
          <a:prstGeom prst="roundRect">
            <a:avLst>
              <a:gd name="adj" fmla="val 50000"/>
            </a:avLst>
          </a:prstGeom>
          <a:gradFill rotWithShape="1">
            <a:gsLst>
              <a:gs pos="0">
                <a:srgbClr val="D79133"/>
              </a:gs>
              <a:gs pos="100000">
                <a:srgbClr val="634318"/>
              </a:gs>
            </a:gsLst>
            <a:lin ang="5400000" scaled="1"/>
          </a:gradFill>
          <a:ln w="9525">
            <a:noFill/>
            <a:round/>
            <a:headEnd/>
            <a:tailEnd/>
          </a:ln>
        </p:spPr>
        <p:txBody>
          <a:bodyPr wrap="none" anchor="ctr"/>
          <a:lstStyle/>
          <a:p>
            <a:endParaRPr lang="zh-CN" altLang="en-US"/>
          </a:p>
        </p:txBody>
      </p:sp>
      <p:sp>
        <p:nvSpPr>
          <p:cNvPr id="22533" name="Text Box 18"/>
          <p:cNvSpPr txBox="1">
            <a:spLocks noChangeArrowheads="1"/>
          </p:cNvSpPr>
          <p:nvPr/>
        </p:nvSpPr>
        <p:spPr bwMode="gray">
          <a:xfrm>
            <a:off x="3929063" y="2143125"/>
            <a:ext cx="800100" cy="276225"/>
          </a:xfrm>
          <a:prstGeom prst="rect">
            <a:avLst/>
          </a:prstGeom>
          <a:noFill/>
          <a:ln w="9525" algn="ctr">
            <a:noFill/>
            <a:miter lim="800000"/>
            <a:headEnd/>
            <a:tailEnd/>
          </a:ln>
        </p:spPr>
        <p:txBody>
          <a:bodyPr wrap="none">
            <a:spAutoFit/>
          </a:bodyPr>
          <a:lstStyle/>
          <a:p>
            <a:pPr algn="ctr"/>
            <a:r>
              <a:rPr lang="zh-CN" altLang="en-US" sz="1200" b="1">
                <a:solidFill>
                  <a:srgbClr val="FFFFFF"/>
                </a:solidFill>
                <a:latin typeface="微软雅黑" pitchFamily="34" charset="-122"/>
                <a:ea typeface="微软雅黑" pitchFamily="34" charset="-122"/>
              </a:rPr>
              <a:t>站姿标准</a:t>
            </a:r>
            <a:endParaRPr lang="en-US" altLang="zh-CN" sz="1200" b="1">
              <a:solidFill>
                <a:srgbClr val="FFFFFF"/>
              </a:solidFill>
              <a:latin typeface="微软雅黑" pitchFamily="34" charset="-122"/>
              <a:ea typeface="微软雅黑" pitchFamily="34" charset="-122"/>
            </a:endParaRPr>
          </a:p>
        </p:txBody>
      </p:sp>
      <p:sp>
        <p:nvSpPr>
          <p:cNvPr id="34" name="矩形 33"/>
          <p:cNvSpPr/>
          <p:nvPr/>
        </p:nvSpPr>
        <p:spPr>
          <a:xfrm>
            <a:off x="3000375" y="2428875"/>
            <a:ext cx="2643188" cy="3419475"/>
          </a:xfrm>
          <a:prstGeom prst="rect">
            <a:avLst/>
          </a:prstGeom>
        </p:spPr>
        <p:txBody>
          <a:bodyPr>
            <a:spAutoFit/>
          </a:bodyPr>
          <a:lstStyle/>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保持精神饱满，面带微笑</a:t>
            </a:r>
            <a:endParaRPr lang="en-US" altLang="zh-CN" sz="1100" b="1" dirty="0">
              <a:latin typeface="微软雅黑" pitchFamily="34" charset="-122"/>
              <a:ea typeface="微软雅黑" pitchFamily="34" charset="-122"/>
            </a:endParaRPr>
          </a:p>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挺胸、收腹，两腿直立</a:t>
            </a:r>
            <a:endParaRPr lang="en-US" altLang="zh-CN" sz="1100" b="1" dirty="0">
              <a:latin typeface="微软雅黑" pitchFamily="34" charset="-122"/>
              <a:ea typeface="微软雅黑" pitchFamily="34" charset="-122"/>
            </a:endParaRPr>
          </a:p>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男士两脚自然合拢或分开与肩同宽，两手可自然下垂也可交叉置于前腹或背后</a:t>
            </a:r>
            <a:endParaRPr lang="en-US" altLang="zh-CN" sz="1100" b="1" dirty="0">
              <a:latin typeface="微软雅黑" pitchFamily="34" charset="-122"/>
              <a:ea typeface="微软雅黑" pitchFamily="34" charset="-122"/>
            </a:endParaRPr>
          </a:p>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女士双脚并拢，两眼平视前方，两手可自然下垂或交叉置于前腹</a:t>
            </a:r>
            <a:endParaRPr lang="en-US" altLang="zh-CN" sz="1100" b="1" dirty="0">
              <a:latin typeface="微软雅黑" pitchFamily="34" charset="-122"/>
              <a:ea typeface="微软雅黑" pitchFamily="34" charset="-122"/>
            </a:endParaRPr>
          </a:p>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双脚略分，可保留一定角度，男：</a:t>
            </a:r>
            <a:r>
              <a:rPr lang="en-US" altLang="zh-CN" sz="1100" b="1" dirty="0">
                <a:latin typeface="微软雅黑" pitchFamily="34" charset="-122"/>
                <a:ea typeface="微软雅黑" pitchFamily="34" charset="-122"/>
              </a:rPr>
              <a:t>40-45</a:t>
            </a:r>
            <a:r>
              <a:rPr lang="zh-CN" altLang="en-US" sz="1100" b="1" dirty="0">
                <a:latin typeface="微软雅黑" pitchFamily="34" charset="-122"/>
                <a:ea typeface="微软雅黑" pitchFamily="34" charset="-122"/>
              </a:rPr>
              <a:t>度、女：</a:t>
            </a:r>
            <a:r>
              <a:rPr lang="en-US" altLang="zh-CN" sz="1100" b="1" dirty="0">
                <a:latin typeface="微软雅黑" pitchFamily="34" charset="-122"/>
                <a:ea typeface="微软雅黑" pitchFamily="34" charset="-122"/>
              </a:rPr>
              <a:t>30</a:t>
            </a:r>
            <a:r>
              <a:rPr lang="zh-CN" altLang="en-US" sz="1100" b="1" dirty="0">
                <a:latin typeface="微软雅黑" pitchFamily="34" charset="-122"/>
                <a:ea typeface="微软雅黑" pitchFamily="34" charset="-122"/>
              </a:rPr>
              <a:t>度</a:t>
            </a:r>
            <a:endParaRPr lang="en-US" altLang="zh-CN" sz="1100" b="1" dirty="0">
              <a:latin typeface="微软雅黑" pitchFamily="34" charset="-122"/>
              <a:ea typeface="微软雅黑" pitchFamily="34" charset="-122"/>
            </a:endParaRPr>
          </a:p>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双手不得交叉抱胸或双手插兜</a:t>
            </a:r>
            <a:endParaRPr lang="en-US" altLang="zh-CN" sz="1100" b="1" dirty="0">
              <a:latin typeface="微软雅黑" pitchFamily="34" charset="-122"/>
              <a:ea typeface="微软雅黑" pitchFamily="34" charset="-122"/>
            </a:endParaRPr>
          </a:p>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不前扶、后靠，旁倚他物</a:t>
            </a:r>
            <a:endParaRPr lang="en-US" altLang="zh-CN" sz="1100" b="1" dirty="0">
              <a:latin typeface="微软雅黑" pitchFamily="34" charset="-122"/>
              <a:ea typeface="微软雅黑" pitchFamily="34" charset="-122"/>
            </a:endParaRPr>
          </a:p>
          <a:p>
            <a:pPr>
              <a:lnSpc>
                <a:spcPct val="150000"/>
              </a:lnSpc>
              <a:buClr>
                <a:schemeClr val="accent6">
                  <a:lumMod val="50000"/>
                </a:schemeClr>
              </a:buClr>
              <a:buFont typeface="Wingdings" pitchFamily="2" charset="2"/>
              <a:buChar char="Ø"/>
              <a:defRPr/>
            </a:pPr>
            <a:endParaRPr lang="zh-CN" altLang="en-US" sz="1100" b="1" dirty="0">
              <a:latin typeface="微软雅黑" pitchFamily="34" charset="-122"/>
              <a:ea typeface="微软雅黑" pitchFamily="34" charset="-122"/>
            </a:endParaRPr>
          </a:p>
        </p:txBody>
      </p:sp>
      <p:pic>
        <p:nvPicPr>
          <p:cNvPr id="39" name="Picture 1" descr="D:\我的文档\桌面\行为规范\行为规范照片\BI行为规范照片\_DSC0041.JPG"/>
          <p:cNvPicPr preferRelativeResize="0">
            <a:picLocks noChangeArrowheads="1"/>
          </p:cNvPicPr>
          <p:nvPr/>
        </p:nvPicPr>
        <p:blipFill>
          <a:blip r:embed="rId4"/>
          <a:srcRect/>
          <a:stretch>
            <a:fillRect/>
          </a:stretch>
        </p:blipFill>
        <p:spPr bwMode="auto">
          <a:xfrm>
            <a:off x="6572250" y="3000375"/>
            <a:ext cx="2286000" cy="2857500"/>
          </a:xfrm>
          <a:prstGeom prst="rect">
            <a:avLst/>
          </a:prstGeom>
          <a:ln>
            <a:noFill/>
          </a:ln>
          <a:effectLst>
            <a:outerShdw blurRad="292100" dist="139700" dir="2700000" sx="85000" sy="85000" algn="tl" rotWithShape="0">
              <a:srgbClr val="333333">
                <a:alpha val="65000"/>
              </a:srgbClr>
            </a:outerShdw>
          </a:effectLst>
        </p:spPr>
      </p:pic>
      <p:sp>
        <p:nvSpPr>
          <p:cNvPr id="40" name="Line 6"/>
          <p:cNvSpPr>
            <a:spLocks noChangeShapeType="1"/>
          </p:cNvSpPr>
          <p:nvPr/>
        </p:nvSpPr>
        <p:spPr bwMode="auto">
          <a:xfrm flipH="1">
            <a:off x="2786063" y="785813"/>
            <a:ext cx="46037" cy="5538787"/>
          </a:xfrm>
          <a:prstGeom prst="line">
            <a:avLst/>
          </a:prstGeom>
          <a:ln w="57150">
            <a:headEnd type="none" w="sm" len="sm"/>
            <a:tailEnd type="none" w="sm" len="sm"/>
          </a:ln>
        </p:spPr>
        <p:style>
          <a:lnRef idx="3">
            <a:schemeClr val="accent6"/>
          </a:lnRef>
          <a:fillRef idx="0">
            <a:schemeClr val="accent6"/>
          </a:fillRef>
          <a:effectRef idx="2">
            <a:schemeClr val="accent6"/>
          </a:effectRef>
          <a:fontRef idx="minor">
            <a:schemeClr val="tx1"/>
          </a:fontRef>
        </p:style>
        <p:txBody>
          <a:bodyPr wrap="none"/>
          <a:lstStyle/>
          <a:p>
            <a:pPr>
              <a:defRPr/>
            </a:pPr>
            <a:endParaRPr lang="zh-CN" altLang="en-US"/>
          </a:p>
        </p:txBody>
      </p:sp>
      <p:sp>
        <p:nvSpPr>
          <p:cNvPr id="41" name="Line 9"/>
          <p:cNvSpPr>
            <a:spLocks noChangeShapeType="1"/>
          </p:cNvSpPr>
          <p:nvPr/>
        </p:nvSpPr>
        <p:spPr bwMode="auto">
          <a:xfrm>
            <a:off x="1000125" y="1143000"/>
            <a:ext cx="7239000" cy="0"/>
          </a:xfrm>
          <a:prstGeom prst="line">
            <a:avLst/>
          </a:prstGeom>
          <a:ln w="57150">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zh-CN" altLang="en-US"/>
          </a:p>
        </p:txBody>
      </p:sp>
      <p:pic>
        <p:nvPicPr>
          <p:cNvPr id="22538" name="Picture 6" descr="d:\My Documents\My Pictures\200802211611136365d.gif"/>
          <p:cNvPicPr>
            <a:picLocks noChangeAspect="1" noChangeArrowheads="1"/>
          </p:cNvPicPr>
          <p:nvPr/>
        </p:nvPicPr>
        <p:blipFill>
          <a:blip r:embed="rId5"/>
          <a:srcRect l="13014" t="2180" r="54453" b="2180"/>
          <a:stretch>
            <a:fillRect/>
          </a:stretch>
        </p:blipFill>
        <p:spPr bwMode="auto">
          <a:xfrm>
            <a:off x="1214438" y="3786188"/>
            <a:ext cx="1500187" cy="2500312"/>
          </a:xfrm>
          <a:prstGeom prst="rect">
            <a:avLst/>
          </a:prstGeom>
          <a:noFill/>
          <a:ln w="9525">
            <a:noFill/>
            <a:miter lim="800000"/>
            <a:headEnd/>
            <a:tailEnd/>
          </a:ln>
        </p:spPr>
      </p:pic>
      <p:sp>
        <p:nvSpPr>
          <p:cNvPr id="13" name="标题 17"/>
          <p:cNvSpPr>
            <a:spLocks noGrp="1"/>
          </p:cNvSpPr>
          <p:nvPr>
            <p:ph type="title"/>
          </p:nvPr>
        </p:nvSpPr>
        <p:spPr>
          <a:xfrm>
            <a:off x="142844" y="142852"/>
            <a:ext cx="8229600" cy="582594"/>
          </a:xfrm>
        </p:spPr>
        <p:txBody>
          <a:bodyPr/>
          <a:lstStyle/>
          <a:p>
            <a:pPr algn="l"/>
            <a:r>
              <a:rPr lang="zh-CN" altLang="en-US" sz="2800" b="1" dirty="0" smtClean="0">
                <a:latin typeface="微软雅黑" pitchFamily="34" charset="-122"/>
                <a:ea typeface="微软雅黑" pitchFamily="34" charset="-122"/>
              </a:rPr>
              <a:t>仪容仪表标准</a:t>
            </a:r>
            <a:endParaRPr lang="zh-CN" altLang="en-US" sz="2800" b="1" dirty="0">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7"/>
          <p:cNvSpPr>
            <a:spLocks noChangeArrowheads="1"/>
          </p:cNvSpPr>
          <p:nvPr/>
        </p:nvSpPr>
        <p:spPr bwMode="auto">
          <a:xfrm>
            <a:off x="2428875" y="1428750"/>
            <a:ext cx="2571750" cy="2643188"/>
          </a:xfrm>
          <a:prstGeom prst="roundRect">
            <a:avLst>
              <a:gd name="adj" fmla="val 4690"/>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p>
            <a:pPr>
              <a:defRPr/>
            </a:pPr>
            <a:endParaRPr lang="zh-CN" altLang="en-US"/>
          </a:p>
        </p:txBody>
      </p:sp>
      <p:sp>
        <p:nvSpPr>
          <p:cNvPr id="23555" name="AutoShape 8"/>
          <p:cNvSpPr>
            <a:spLocks noChangeArrowheads="1"/>
          </p:cNvSpPr>
          <p:nvPr/>
        </p:nvSpPr>
        <p:spPr bwMode="gray">
          <a:xfrm>
            <a:off x="2857500" y="1285875"/>
            <a:ext cx="1643063" cy="287338"/>
          </a:xfrm>
          <a:prstGeom prst="roundRect">
            <a:avLst>
              <a:gd name="adj" fmla="val 50000"/>
            </a:avLst>
          </a:prstGeom>
          <a:gradFill rotWithShape="1">
            <a:gsLst>
              <a:gs pos="0">
                <a:srgbClr val="D79133"/>
              </a:gs>
              <a:gs pos="100000">
                <a:srgbClr val="634318"/>
              </a:gs>
            </a:gsLst>
            <a:lin ang="5400000" scaled="1"/>
          </a:gradFill>
          <a:ln w="9525">
            <a:noFill/>
            <a:round/>
            <a:headEnd/>
            <a:tailEnd/>
          </a:ln>
        </p:spPr>
        <p:txBody>
          <a:bodyPr wrap="none" anchor="ctr"/>
          <a:lstStyle/>
          <a:p>
            <a:endParaRPr lang="zh-CN" altLang="en-US"/>
          </a:p>
        </p:txBody>
      </p:sp>
      <p:sp>
        <p:nvSpPr>
          <p:cNvPr id="23556" name="Text Box 18"/>
          <p:cNvSpPr txBox="1">
            <a:spLocks noChangeArrowheads="1"/>
          </p:cNvSpPr>
          <p:nvPr/>
        </p:nvSpPr>
        <p:spPr bwMode="gray">
          <a:xfrm>
            <a:off x="3143250" y="1285875"/>
            <a:ext cx="800100" cy="276225"/>
          </a:xfrm>
          <a:prstGeom prst="rect">
            <a:avLst/>
          </a:prstGeom>
          <a:noFill/>
          <a:ln w="9525" algn="ctr">
            <a:noFill/>
            <a:miter lim="800000"/>
            <a:headEnd/>
            <a:tailEnd/>
          </a:ln>
        </p:spPr>
        <p:txBody>
          <a:bodyPr wrap="none">
            <a:spAutoFit/>
          </a:bodyPr>
          <a:lstStyle/>
          <a:p>
            <a:pPr algn="ctr"/>
            <a:r>
              <a:rPr lang="zh-CN" altLang="en-US" sz="1200" b="1">
                <a:solidFill>
                  <a:schemeClr val="bg1"/>
                </a:solidFill>
                <a:latin typeface="微软雅黑" pitchFamily="34" charset="-122"/>
                <a:ea typeface="微软雅黑" pitchFamily="34" charset="-122"/>
              </a:rPr>
              <a:t>坐姿标准</a:t>
            </a:r>
            <a:endParaRPr lang="en-US" altLang="zh-CN" sz="1200" b="1">
              <a:solidFill>
                <a:schemeClr val="bg1"/>
              </a:solidFill>
              <a:latin typeface="微软雅黑" pitchFamily="34" charset="-122"/>
              <a:ea typeface="微软雅黑" pitchFamily="34" charset="-122"/>
            </a:endParaRPr>
          </a:p>
        </p:txBody>
      </p:sp>
      <p:sp>
        <p:nvSpPr>
          <p:cNvPr id="34" name="矩形 33"/>
          <p:cNvSpPr/>
          <p:nvPr/>
        </p:nvSpPr>
        <p:spPr>
          <a:xfrm>
            <a:off x="2571750" y="1643063"/>
            <a:ext cx="2428875" cy="2349500"/>
          </a:xfrm>
          <a:prstGeom prst="rect">
            <a:avLst/>
          </a:prstGeom>
        </p:spPr>
        <p:txBody>
          <a:bodyPr>
            <a:spAutoFit/>
          </a:bodyPr>
          <a:lstStyle/>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脊背挺直，臀部坐在椅子三分之二处</a:t>
            </a:r>
            <a:endParaRPr lang="en-US" altLang="zh-CN" sz="1100" b="1" dirty="0">
              <a:latin typeface="微软雅黑" pitchFamily="34" charset="-122"/>
              <a:ea typeface="微软雅黑" pitchFamily="34" charset="-122"/>
            </a:endParaRPr>
          </a:p>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男士两腿自然并拢或分开与肩同宽</a:t>
            </a:r>
            <a:endParaRPr lang="en-US" altLang="zh-CN" sz="1100" b="1" dirty="0">
              <a:latin typeface="微软雅黑" pitchFamily="34" charset="-122"/>
              <a:ea typeface="微软雅黑" pitchFamily="34" charset="-122"/>
            </a:endParaRPr>
          </a:p>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女士脚后跟和膝盖并拢，手势自然放在膝盖上</a:t>
            </a:r>
            <a:endParaRPr lang="en-US" altLang="zh-CN" sz="1100" b="1" dirty="0">
              <a:latin typeface="微软雅黑" pitchFamily="34" charset="-122"/>
              <a:ea typeface="微软雅黑" pitchFamily="34" charset="-122"/>
            </a:endParaRPr>
          </a:p>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不得盘腿、脱鞋</a:t>
            </a:r>
            <a:endParaRPr lang="en-US" altLang="zh-CN" sz="1100" b="1" dirty="0">
              <a:latin typeface="微软雅黑" pitchFamily="34" charset="-122"/>
              <a:ea typeface="微软雅黑" pitchFamily="34" charset="-122"/>
            </a:endParaRPr>
          </a:p>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不得架二郎腿，架二郎腿时脚抖动</a:t>
            </a:r>
            <a:endParaRPr lang="en-US" altLang="zh-CN" sz="1100" b="1" dirty="0">
              <a:latin typeface="微软雅黑" pitchFamily="34" charset="-122"/>
              <a:ea typeface="微软雅黑" pitchFamily="34" charset="-122"/>
            </a:endParaRPr>
          </a:p>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不得趴在台面上或双手撑头</a:t>
            </a:r>
          </a:p>
        </p:txBody>
      </p:sp>
      <p:sp>
        <p:nvSpPr>
          <p:cNvPr id="40" name="Line 6"/>
          <p:cNvSpPr>
            <a:spLocks noChangeShapeType="1"/>
          </p:cNvSpPr>
          <p:nvPr/>
        </p:nvSpPr>
        <p:spPr bwMode="auto">
          <a:xfrm flipH="1">
            <a:off x="2214563" y="857250"/>
            <a:ext cx="46037" cy="5538788"/>
          </a:xfrm>
          <a:prstGeom prst="line">
            <a:avLst/>
          </a:prstGeom>
          <a:ln w="57150">
            <a:headEnd type="none" w="sm" len="sm"/>
            <a:tailEnd type="none" w="sm" len="sm"/>
          </a:ln>
        </p:spPr>
        <p:style>
          <a:lnRef idx="3">
            <a:schemeClr val="accent6"/>
          </a:lnRef>
          <a:fillRef idx="0">
            <a:schemeClr val="accent6"/>
          </a:fillRef>
          <a:effectRef idx="2">
            <a:schemeClr val="accent6"/>
          </a:effectRef>
          <a:fontRef idx="minor">
            <a:schemeClr val="tx1"/>
          </a:fontRef>
        </p:style>
        <p:txBody>
          <a:bodyPr wrap="none"/>
          <a:lstStyle/>
          <a:p>
            <a:pPr>
              <a:defRPr/>
            </a:pPr>
            <a:endParaRPr lang="zh-CN" altLang="en-US"/>
          </a:p>
        </p:txBody>
      </p:sp>
      <p:sp>
        <p:nvSpPr>
          <p:cNvPr id="41" name="Line 9"/>
          <p:cNvSpPr>
            <a:spLocks noChangeShapeType="1"/>
          </p:cNvSpPr>
          <p:nvPr/>
        </p:nvSpPr>
        <p:spPr bwMode="auto">
          <a:xfrm>
            <a:off x="642938" y="1143000"/>
            <a:ext cx="7239000" cy="0"/>
          </a:xfrm>
          <a:prstGeom prst="line">
            <a:avLst/>
          </a:prstGeom>
          <a:ln w="57150">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zh-CN" altLang="en-US"/>
          </a:p>
        </p:txBody>
      </p:sp>
      <p:pic>
        <p:nvPicPr>
          <p:cNvPr id="64514" name="Picture 2" descr="E:\2011年资料\行为规范\行为规范照片\BI行为规范照片\_DSC0034.JPG"/>
          <p:cNvPicPr>
            <a:picLocks noChangeAspect="1" noChangeArrowheads="1"/>
          </p:cNvPicPr>
          <p:nvPr/>
        </p:nvPicPr>
        <p:blipFill>
          <a:blip r:embed="rId2"/>
          <a:srcRect/>
          <a:stretch>
            <a:fillRect/>
          </a:stretch>
        </p:blipFill>
        <p:spPr bwMode="auto">
          <a:xfrm>
            <a:off x="5572125" y="3071813"/>
            <a:ext cx="3000375" cy="3000375"/>
          </a:xfrm>
          <a:prstGeom prst="rect">
            <a:avLst/>
          </a:prstGeom>
          <a:ln>
            <a:noFill/>
          </a:ln>
          <a:effectLst>
            <a:outerShdw blurRad="292100" dist="139700" dir="2700000" sx="87000" sy="87000" algn="tl" rotWithShape="0">
              <a:srgbClr val="333333">
                <a:alpha val="65000"/>
              </a:srgbClr>
            </a:outerShdw>
          </a:effectLst>
        </p:spPr>
      </p:pic>
      <p:pic>
        <p:nvPicPr>
          <p:cNvPr id="23561" name="Picture 3" descr="d:\My Documents\My Pictures\5066831055769168364.jpg"/>
          <p:cNvPicPr>
            <a:picLocks noChangeAspect="1" noChangeArrowheads="1"/>
          </p:cNvPicPr>
          <p:nvPr/>
        </p:nvPicPr>
        <p:blipFill>
          <a:blip r:embed="rId3"/>
          <a:srcRect r="6667" b="3983"/>
          <a:stretch>
            <a:fillRect/>
          </a:stretch>
        </p:blipFill>
        <p:spPr bwMode="auto">
          <a:xfrm>
            <a:off x="142875" y="3000375"/>
            <a:ext cx="2000250" cy="3214688"/>
          </a:xfrm>
          <a:prstGeom prst="rect">
            <a:avLst/>
          </a:prstGeom>
          <a:noFill/>
          <a:ln w="9525">
            <a:noFill/>
            <a:miter lim="800000"/>
            <a:headEnd/>
            <a:tailEnd/>
          </a:ln>
        </p:spPr>
      </p:pic>
      <p:sp>
        <p:nvSpPr>
          <p:cNvPr id="23562" name="标题 1"/>
          <p:cNvSpPr txBox="1">
            <a:spLocks/>
          </p:cNvSpPr>
          <p:nvPr/>
        </p:nvSpPr>
        <p:spPr bwMode="auto">
          <a:xfrm>
            <a:off x="5500688" y="1500188"/>
            <a:ext cx="2643187" cy="928687"/>
          </a:xfrm>
          <a:prstGeom prst="rect">
            <a:avLst/>
          </a:prstGeom>
          <a:noFill/>
          <a:ln w="9525">
            <a:noFill/>
            <a:miter lim="800000"/>
            <a:headEnd/>
            <a:tailEnd/>
          </a:ln>
        </p:spPr>
        <p:txBody>
          <a:bodyPr anchor="ctr"/>
          <a:lstStyle/>
          <a:p>
            <a:pPr marL="342900" indent="-342900">
              <a:lnSpc>
                <a:spcPts val="4000"/>
              </a:lnSpc>
              <a:spcBef>
                <a:spcPct val="20000"/>
              </a:spcBef>
            </a:pPr>
            <a:r>
              <a:rPr lang="zh-CN" altLang="en-US" sz="1400" b="1">
                <a:solidFill>
                  <a:srgbClr val="800080"/>
                </a:solidFill>
                <a:latin typeface="幼圆" pitchFamily="49" charset="-122"/>
                <a:ea typeface="幼圆" pitchFamily="49" charset="-122"/>
                <a:cs typeface="Arial" pitchFamily="34" charset="0"/>
              </a:rPr>
              <a:t>如此优雅你也能做到</a:t>
            </a:r>
            <a:endParaRPr lang="en-US" altLang="zh-CN" sz="1400" b="1">
              <a:latin typeface="微软雅黑" pitchFamily="34" charset="-122"/>
              <a:ea typeface="微软雅黑" pitchFamily="34" charset="-122"/>
              <a:cs typeface="Arial" pitchFamily="34" charset="0"/>
            </a:endParaRPr>
          </a:p>
        </p:txBody>
      </p:sp>
      <p:pic>
        <p:nvPicPr>
          <p:cNvPr id="23563" name="Picture 2" descr="d:\My Documents\My Pictures\ppt2330.jpg"/>
          <p:cNvPicPr>
            <a:picLocks noChangeAspect="1" noChangeArrowheads="1"/>
          </p:cNvPicPr>
          <p:nvPr/>
        </p:nvPicPr>
        <p:blipFill>
          <a:blip r:embed="rId4"/>
          <a:srcRect l="13167" t="1646" r="34167" b="11020"/>
          <a:stretch>
            <a:fillRect/>
          </a:stretch>
        </p:blipFill>
        <p:spPr bwMode="auto">
          <a:xfrm>
            <a:off x="7715250" y="1143000"/>
            <a:ext cx="1285875" cy="1071563"/>
          </a:xfrm>
          <a:prstGeom prst="rect">
            <a:avLst/>
          </a:prstGeom>
          <a:noFill/>
          <a:ln w="9525">
            <a:noFill/>
            <a:miter lim="800000"/>
            <a:headEnd/>
            <a:tailEnd/>
          </a:ln>
        </p:spPr>
      </p:pic>
      <p:pic>
        <p:nvPicPr>
          <p:cNvPr id="23564" name="Picture 1" descr="D:\我的文档\桌面\行为规范\行为规范照片\BI行为规范照片\_DSC0020.JPG"/>
          <p:cNvPicPr>
            <a:picLocks noChangeAspect="1" noChangeArrowheads="1"/>
          </p:cNvPicPr>
          <p:nvPr/>
        </p:nvPicPr>
        <p:blipFill>
          <a:blip r:embed="rId5"/>
          <a:srcRect/>
          <a:stretch>
            <a:fillRect/>
          </a:stretch>
        </p:blipFill>
        <p:spPr bwMode="auto">
          <a:xfrm>
            <a:off x="2357438" y="4143375"/>
            <a:ext cx="2714625" cy="1928813"/>
          </a:xfrm>
          <a:prstGeom prst="rect">
            <a:avLst/>
          </a:prstGeom>
          <a:noFill/>
          <a:ln w="9525">
            <a:noFill/>
            <a:miter lim="800000"/>
            <a:headEnd/>
            <a:tailEnd/>
          </a:ln>
        </p:spPr>
      </p:pic>
      <p:sp>
        <p:nvSpPr>
          <p:cNvPr id="15" name="标题 17"/>
          <p:cNvSpPr>
            <a:spLocks noGrp="1"/>
          </p:cNvSpPr>
          <p:nvPr>
            <p:ph type="title"/>
          </p:nvPr>
        </p:nvSpPr>
        <p:spPr>
          <a:xfrm>
            <a:off x="142844" y="142852"/>
            <a:ext cx="8229600" cy="582594"/>
          </a:xfrm>
        </p:spPr>
        <p:txBody>
          <a:bodyPr/>
          <a:lstStyle/>
          <a:p>
            <a:pPr algn="l"/>
            <a:r>
              <a:rPr lang="zh-CN" altLang="en-US" sz="2800" b="1" dirty="0" smtClean="0">
                <a:latin typeface="微软雅黑" pitchFamily="34" charset="-122"/>
                <a:ea typeface="微软雅黑" pitchFamily="34" charset="-122"/>
              </a:rPr>
              <a:t>仪容仪表标准</a:t>
            </a:r>
            <a:endParaRPr lang="zh-CN" altLang="en-US" sz="2800" b="1" dirty="0">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AutoShape 7"/>
          <p:cNvSpPr>
            <a:spLocks noChangeArrowheads="1"/>
          </p:cNvSpPr>
          <p:nvPr/>
        </p:nvSpPr>
        <p:spPr bwMode="auto">
          <a:xfrm>
            <a:off x="2428875" y="2214563"/>
            <a:ext cx="2571750" cy="3714750"/>
          </a:xfrm>
          <a:prstGeom prst="roundRect">
            <a:avLst>
              <a:gd name="adj" fmla="val 4690"/>
            </a:avLst>
          </a:prstGeom>
          <a:ln>
            <a:solidFill>
              <a:srgbClr val="CC6600"/>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defRPr/>
            </a:pPr>
            <a:endParaRPr lang="zh-CN" altLang="en-US"/>
          </a:p>
        </p:txBody>
      </p:sp>
      <p:sp>
        <p:nvSpPr>
          <p:cNvPr id="1028" name="AutoShape 8"/>
          <p:cNvSpPr>
            <a:spLocks noChangeArrowheads="1"/>
          </p:cNvSpPr>
          <p:nvPr/>
        </p:nvSpPr>
        <p:spPr bwMode="gray">
          <a:xfrm>
            <a:off x="2928938" y="2071688"/>
            <a:ext cx="1643062" cy="287337"/>
          </a:xfrm>
          <a:prstGeom prst="roundRect">
            <a:avLst>
              <a:gd name="adj" fmla="val 50000"/>
            </a:avLst>
          </a:prstGeom>
          <a:gradFill rotWithShape="1">
            <a:gsLst>
              <a:gs pos="0">
                <a:srgbClr val="D79133"/>
              </a:gs>
              <a:gs pos="100000">
                <a:srgbClr val="634318"/>
              </a:gs>
            </a:gsLst>
            <a:lin ang="5400000" scaled="1"/>
          </a:gradFill>
          <a:ln w="9525">
            <a:noFill/>
            <a:round/>
            <a:headEnd/>
            <a:tailEnd/>
          </a:ln>
        </p:spPr>
        <p:txBody>
          <a:bodyPr wrap="none" anchor="ctr"/>
          <a:lstStyle/>
          <a:p>
            <a:endParaRPr lang="zh-CN" altLang="en-US"/>
          </a:p>
        </p:txBody>
      </p:sp>
      <p:sp>
        <p:nvSpPr>
          <p:cNvPr id="1029" name="Text Box 18"/>
          <p:cNvSpPr txBox="1">
            <a:spLocks noChangeArrowheads="1"/>
          </p:cNvSpPr>
          <p:nvPr/>
        </p:nvSpPr>
        <p:spPr bwMode="gray">
          <a:xfrm>
            <a:off x="3357563" y="2071688"/>
            <a:ext cx="800100" cy="276225"/>
          </a:xfrm>
          <a:prstGeom prst="rect">
            <a:avLst/>
          </a:prstGeom>
          <a:noFill/>
          <a:ln w="9525" algn="ctr">
            <a:noFill/>
            <a:miter lim="800000"/>
            <a:headEnd/>
            <a:tailEnd/>
          </a:ln>
        </p:spPr>
        <p:txBody>
          <a:bodyPr wrap="none">
            <a:spAutoFit/>
          </a:bodyPr>
          <a:lstStyle/>
          <a:p>
            <a:pPr algn="ctr"/>
            <a:r>
              <a:rPr lang="zh-CN" altLang="en-US" sz="1200" b="1">
                <a:solidFill>
                  <a:schemeClr val="bg1"/>
                </a:solidFill>
                <a:latin typeface="微软雅黑" pitchFamily="34" charset="-122"/>
                <a:ea typeface="微软雅黑" pitchFamily="34" charset="-122"/>
              </a:rPr>
              <a:t>行走标准</a:t>
            </a:r>
            <a:endParaRPr lang="en-US" altLang="zh-CN" sz="1200" b="1">
              <a:solidFill>
                <a:schemeClr val="bg1"/>
              </a:solidFill>
              <a:latin typeface="微软雅黑" pitchFamily="34" charset="-122"/>
              <a:ea typeface="微软雅黑" pitchFamily="34" charset="-122"/>
            </a:endParaRPr>
          </a:p>
        </p:txBody>
      </p:sp>
      <p:sp>
        <p:nvSpPr>
          <p:cNvPr id="34" name="矩形 33"/>
          <p:cNvSpPr/>
          <p:nvPr/>
        </p:nvSpPr>
        <p:spPr>
          <a:xfrm>
            <a:off x="2571750" y="2500313"/>
            <a:ext cx="2428875" cy="3478212"/>
          </a:xfrm>
          <a:prstGeom prst="rect">
            <a:avLst/>
          </a:prstGeom>
        </p:spPr>
        <p:txBody>
          <a:bodyPr>
            <a:spAutoFit/>
          </a:bodyPr>
          <a:lstStyle/>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两脚分别走在一条较窄的平行线上，抬头挺胸，目视前方，面带微笑</a:t>
            </a:r>
            <a:endParaRPr lang="en-US" altLang="zh-CN" sz="1100" b="1" dirty="0">
              <a:latin typeface="微软雅黑" pitchFamily="34" charset="-122"/>
              <a:ea typeface="微软雅黑" pitchFamily="34" charset="-122"/>
            </a:endParaRPr>
          </a:p>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保持平衡、协调、精神</a:t>
            </a:r>
            <a:endParaRPr lang="en-US" altLang="zh-CN" sz="1100" b="1" dirty="0">
              <a:latin typeface="微软雅黑" pitchFamily="34" charset="-122"/>
              <a:ea typeface="微软雅黑" pitchFamily="34" charset="-122"/>
            </a:endParaRPr>
          </a:p>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双腿笔直，脚尖向前，男士两腿自然并拢或分开与肩同宽</a:t>
            </a:r>
            <a:endParaRPr lang="en-US" altLang="zh-CN" sz="1100" b="1" dirty="0">
              <a:latin typeface="微软雅黑" pitchFamily="34" charset="-122"/>
              <a:ea typeface="微软雅黑" pitchFamily="34" charset="-122"/>
            </a:endParaRPr>
          </a:p>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双手自然摆动，幅度不宜过大，幅度在</a:t>
            </a:r>
            <a:r>
              <a:rPr lang="en-US" altLang="zh-CN" sz="1100" b="1" dirty="0">
                <a:latin typeface="微软雅黑" pitchFamily="34" charset="-122"/>
                <a:ea typeface="微软雅黑" pitchFamily="34" charset="-122"/>
              </a:rPr>
              <a:t>30-35</a:t>
            </a:r>
            <a:r>
              <a:rPr lang="zh-CN" altLang="en-US" sz="1100" b="1" dirty="0">
                <a:latin typeface="微软雅黑" pitchFamily="34" charset="-122"/>
                <a:ea typeface="微软雅黑" pitchFamily="34" charset="-122"/>
              </a:rPr>
              <a:t>度为宜</a:t>
            </a:r>
            <a:endParaRPr lang="en-US" altLang="zh-CN" sz="1100" b="1" dirty="0">
              <a:latin typeface="微软雅黑" pitchFamily="34" charset="-122"/>
              <a:ea typeface="微软雅黑" pitchFamily="34" charset="-122"/>
            </a:endParaRPr>
          </a:p>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步履轻盈，步履适中，男士步伐以一脚半为宜，女士以一脚为宜</a:t>
            </a:r>
            <a:endParaRPr lang="en-US" altLang="zh-CN" sz="1100" b="1" dirty="0">
              <a:latin typeface="微软雅黑" pitchFamily="34" charset="-122"/>
              <a:ea typeface="微软雅黑" pitchFamily="34" charset="-122"/>
            </a:endParaRPr>
          </a:p>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手不得插在裤兜或衣兜里</a:t>
            </a:r>
            <a:endParaRPr lang="en-US" altLang="zh-CN" sz="1100" b="1" dirty="0">
              <a:latin typeface="微软雅黑" pitchFamily="34" charset="-122"/>
              <a:ea typeface="微软雅黑" pitchFamily="34" charset="-122"/>
            </a:endParaRPr>
          </a:p>
          <a:p>
            <a:pPr>
              <a:lnSpc>
                <a:spcPts val="2200"/>
              </a:lnSpc>
              <a:buClr>
                <a:schemeClr val="accent6">
                  <a:lumMod val="50000"/>
                </a:schemeClr>
              </a:buClr>
              <a:buFont typeface="Wingdings" pitchFamily="2" charset="2"/>
              <a:buChar char="Ø"/>
              <a:defRPr/>
            </a:pPr>
            <a:r>
              <a:rPr lang="zh-CN" altLang="en-US" sz="1100" b="1" dirty="0">
                <a:latin typeface="微软雅黑" pitchFamily="34" charset="-122"/>
                <a:ea typeface="微软雅黑" pitchFamily="34" charset="-122"/>
              </a:rPr>
              <a:t>避免牵手、挽肩等不专业举止</a:t>
            </a:r>
            <a:endParaRPr lang="en-US" altLang="zh-CN" sz="1100" b="1" dirty="0">
              <a:latin typeface="微软雅黑" pitchFamily="34" charset="-122"/>
              <a:ea typeface="微软雅黑" pitchFamily="34" charset="-122"/>
            </a:endParaRPr>
          </a:p>
          <a:p>
            <a:pPr>
              <a:lnSpc>
                <a:spcPts val="2200"/>
              </a:lnSpc>
              <a:buClr>
                <a:schemeClr val="accent6">
                  <a:lumMod val="50000"/>
                </a:schemeClr>
              </a:buClr>
              <a:defRPr/>
            </a:pPr>
            <a:endParaRPr lang="en-US" altLang="zh-CN" sz="1100" b="1" dirty="0">
              <a:latin typeface="微软雅黑" pitchFamily="34" charset="-122"/>
              <a:ea typeface="微软雅黑" pitchFamily="34" charset="-122"/>
            </a:endParaRPr>
          </a:p>
        </p:txBody>
      </p:sp>
      <p:sp>
        <p:nvSpPr>
          <p:cNvPr id="40" name="Line 6"/>
          <p:cNvSpPr>
            <a:spLocks noChangeShapeType="1"/>
          </p:cNvSpPr>
          <p:nvPr/>
        </p:nvSpPr>
        <p:spPr bwMode="auto">
          <a:xfrm flipH="1">
            <a:off x="2214563" y="857250"/>
            <a:ext cx="46037" cy="5538788"/>
          </a:xfrm>
          <a:prstGeom prst="line">
            <a:avLst/>
          </a:prstGeom>
          <a:ln w="57150">
            <a:headEnd type="none" w="sm" len="sm"/>
            <a:tailEnd type="none" w="sm" len="sm"/>
          </a:ln>
        </p:spPr>
        <p:style>
          <a:lnRef idx="3">
            <a:schemeClr val="accent6"/>
          </a:lnRef>
          <a:fillRef idx="0">
            <a:schemeClr val="accent6"/>
          </a:fillRef>
          <a:effectRef idx="2">
            <a:schemeClr val="accent6"/>
          </a:effectRef>
          <a:fontRef idx="minor">
            <a:schemeClr val="tx1"/>
          </a:fontRef>
        </p:style>
        <p:txBody>
          <a:bodyPr wrap="none"/>
          <a:lstStyle/>
          <a:p>
            <a:pPr>
              <a:defRPr/>
            </a:pPr>
            <a:endParaRPr lang="zh-CN" altLang="en-US"/>
          </a:p>
        </p:txBody>
      </p:sp>
      <p:sp>
        <p:nvSpPr>
          <p:cNvPr id="41" name="Line 9"/>
          <p:cNvSpPr>
            <a:spLocks noChangeShapeType="1"/>
          </p:cNvSpPr>
          <p:nvPr/>
        </p:nvSpPr>
        <p:spPr bwMode="auto">
          <a:xfrm>
            <a:off x="642938" y="1143000"/>
            <a:ext cx="7239000" cy="0"/>
          </a:xfrm>
          <a:prstGeom prst="line">
            <a:avLst/>
          </a:prstGeom>
          <a:ln w="57150">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zh-CN" altLang="en-US"/>
          </a:p>
        </p:txBody>
      </p:sp>
      <p:sp>
        <p:nvSpPr>
          <p:cNvPr id="1033" name="标题 1"/>
          <p:cNvSpPr txBox="1">
            <a:spLocks/>
          </p:cNvSpPr>
          <p:nvPr/>
        </p:nvSpPr>
        <p:spPr bwMode="auto">
          <a:xfrm>
            <a:off x="5857875" y="1214438"/>
            <a:ext cx="1714500" cy="571500"/>
          </a:xfrm>
          <a:prstGeom prst="rect">
            <a:avLst/>
          </a:prstGeom>
          <a:noFill/>
          <a:ln w="9525">
            <a:noFill/>
            <a:miter lim="800000"/>
            <a:headEnd/>
            <a:tailEnd/>
          </a:ln>
        </p:spPr>
        <p:txBody>
          <a:bodyPr anchor="ctr"/>
          <a:lstStyle/>
          <a:p>
            <a:pPr marL="342900" indent="-342900">
              <a:lnSpc>
                <a:spcPts val="4000"/>
              </a:lnSpc>
              <a:spcBef>
                <a:spcPct val="20000"/>
              </a:spcBef>
            </a:pPr>
            <a:r>
              <a:rPr lang="zh-CN" altLang="en-US" b="1">
                <a:latin typeface="华文楷体" pitchFamily="2" charset="-122"/>
                <a:ea typeface="华文楷体" pitchFamily="2" charset="-122"/>
                <a:cs typeface="Arial" pitchFamily="34" charset="0"/>
              </a:rPr>
              <a:t>你会这样吗</a:t>
            </a:r>
            <a:r>
              <a:rPr lang="zh-CN" altLang="en-US" sz="4800" b="1">
                <a:solidFill>
                  <a:srgbClr val="C00000"/>
                </a:solidFill>
                <a:latin typeface="华文楷体" pitchFamily="2" charset="-122"/>
                <a:ea typeface="华文楷体" pitchFamily="2" charset="-122"/>
                <a:cs typeface="Arial" pitchFamily="34" charset="0"/>
              </a:rPr>
              <a:t>？</a:t>
            </a:r>
            <a:endParaRPr lang="en-US" altLang="zh-CN" b="1">
              <a:solidFill>
                <a:srgbClr val="C00000"/>
              </a:solidFill>
              <a:latin typeface="华文楷体" pitchFamily="2" charset="-122"/>
              <a:ea typeface="华文楷体" pitchFamily="2" charset="-122"/>
              <a:cs typeface="Arial" pitchFamily="34" charset="0"/>
            </a:endParaRPr>
          </a:p>
        </p:txBody>
      </p:sp>
      <p:pic>
        <p:nvPicPr>
          <p:cNvPr id="65538" name="Picture 2" descr="E:\2011年资料\行为规范\行为规范照片\BI行为规范照片\_DSC0123.JPG"/>
          <p:cNvPicPr>
            <a:picLocks noChangeAspect="1" noChangeArrowheads="1"/>
          </p:cNvPicPr>
          <p:nvPr/>
        </p:nvPicPr>
        <p:blipFill>
          <a:blip r:embed="rId3"/>
          <a:srcRect l="19565" r="10870" b="875"/>
          <a:stretch>
            <a:fillRect/>
          </a:stretch>
        </p:blipFill>
        <p:spPr bwMode="auto">
          <a:xfrm>
            <a:off x="6000750" y="2765425"/>
            <a:ext cx="2857500" cy="3235325"/>
          </a:xfrm>
          <a:prstGeom prst="rect">
            <a:avLst/>
          </a:prstGeom>
          <a:ln>
            <a:noFill/>
          </a:ln>
          <a:effectLst>
            <a:outerShdw blurRad="292100" dist="139700" dir="2700000" sx="94000" sy="94000" algn="tl" rotWithShape="0">
              <a:srgbClr val="333333">
                <a:alpha val="65000"/>
              </a:srgbClr>
            </a:outerShdw>
          </a:effectLst>
        </p:spPr>
      </p:pic>
      <p:pic>
        <p:nvPicPr>
          <p:cNvPr id="65539" name="Picture 3" descr="d:\My Documents\My Pictures\fuwuguanli_clip_image013.jpg"/>
          <p:cNvPicPr>
            <a:picLocks noChangeAspect="1" noChangeArrowheads="1"/>
          </p:cNvPicPr>
          <p:nvPr/>
        </p:nvPicPr>
        <p:blipFill>
          <a:blip r:embed="rId4"/>
          <a:srcRect l="39229" b="4585"/>
          <a:stretch>
            <a:fillRect/>
          </a:stretch>
        </p:blipFill>
        <p:spPr bwMode="auto">
          <a:xfrm>
            <a:off x="214313" y="3857625"/>
            <a:ext cx="1714500" cy="2428875"/>
          </a:xfrm>
          <a:prstGeom prst="rect">
            <a:avLst/>
          </a:prstGeom>
          <a:ln>
            <a:noFill/>
          </a:ln>
          <a:effectLst>
            <a:outerShdw blurRad="292100" dist="139700" dir="2700000" sx="91000" sy="91000" algn="tl" rotWithShape="0">
              <a:srgbClr val="333333">
                <a:alpha val="65000"/>
              </a:srgbClr>
            </a:outerShdw>
          </a:effectLst>
        </p:spPr>
      </p:pic>
      <p:graphicFrame>
        <p:nvGraphicFramePr>
          <p:cNvPr id="1026" name="Object 3"/>
          <p:cNvGraphicFramePr>
            <a:graphicFrameLocks noChangeAspect="1"/>
          </p:cNvGraphicFramePr>
          <p:nvPr/>
        </p:nvGraphicFramePr>
        <p:xfrm>
          <a:off x="7858125" y="785813"/>
          <a:ext cx="1285875" cy="1357312"/>
        </p:xfrm>
        <a:graphic>
          <a:graphicData uri="http://schemas.openxmlformats.org/presentationml/2006/ole">
            <mc:AlternateContent xmlns:mc="http://schemas.openxmlformats.org/markup-compatibility/2006">
              <mc:Choice xmlns:v="urn:schemas-microsoft-com:vml" Requires="v">
                <p:oleObj spid="_x0000_s1053" name="CorelDRAW" r:id="rId5" imgW="2489400" imgH="2978640" progId="">
                  <p:embed/>
                </p:oleObj>
              </mc:Choice>
              <mc:Fallback>
                <p:oleObj name="CorelDRAW" r:id="rId5" imgW="2489400" imgH="2978640" progId="">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8125" y="785813"/>
                        <a:ext cx="1285875" cy="135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标题 17"/>
          <p:cNvSpPr>
            <a:spLocks noGrp="1"/>
          </p:cNvSpPr>
          <p:nvPr>
            <p:ph type="title"/>
          </p:nvPr>
        </p:nvSpPr>
        <p:spPr>
          <a:xfrm>
            <a:off x="142844" y="142852"/>
            <a:ext cx="8229600" cy="582594"/>
          </a:xfrm>
        </p:spPr>
        <p:txBody>
          <a:bodyPr/>
          <a:lstStyle/>
          <a:p>
            <a:pPr algn="l"/>
            <a:r>
              <a:rPr lang="zh-CN" altLang="en-US" sz="2800" b="1" dirty="0" smtClean="0">
                <a:latin typeface="微软雅黑" pitchFamily="34" charset="-122"/>
                <a:ea typeface="微软雅黑" pitchFamily="34" charset="-122"/>
              </a:rPr>
              <a:t>仪容仪表标准</a:t>
            </a:r>
            <a:endParaRPr lang="zh-CN" altLang="en-US" sz="2800" b="1" dirty="0">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8"/>
          <p:cNvSpPr txBox="1">
            <a:spLocks noChangeArrowheads="1"/>
          </p:cNvSpPr>
          <p:nvPr/>
        </p:nvSpPr>
        <p:spPr bwMode="gray">
          <a:xfrm>
            <a:off x="8072438" y="1285875"/>
            <a:ext cx="800100" cy="276225"/>
          </a:xfrm>
          <a:prstGeom prst="rect">
            <a:avLst/>
          </a:prstGeom>
          <a:noFill/>
          <a:ln w="9525" algn="ctr">
            <a:noFill/>
            <a:miter lim="800000"/>
            <a:headEnd/>
            <a:tailEnd/>
          </a:ln>
        </p:spPr>
        <p:txBody>
          <a:bodyPr wrap="none">
            <a:spAutoFit/>
          </a:bodyPr>
          <a:lstStyle/>
          <a:p>
            <a:pPr algn="ctr"/>
            <a:r>
              <a:rPr lang="zh-CN" altLang="en-US" sz="1200" b="1">
                <a:solidFill>
                  <a:schemeClr val="bg1"/>
                </a:solidFill>
                <a:latin typeface="微软雅黑" pitchFamily="34" charset="-122"/>
                <a:ea typeface="微软雅黑" pitchFamily="34" charset="-122"/>
              </a:rPr>
              <a:t>行走标准</a:t>
            </a:r>
            <a:endParaRPr lang="en-US" altLang="zh-CN" sz="1200" b="1">
              <a:solidFill>
                <a:schemeClr val="bg1"/>
              </a:solidFill>
              <a:latin typeface="微软雅黑" pitchFamily="34" charset="-122"/>
              <a:ea typeface="微软雅黑" pitchFamily="34" charset="-122"/>
            </a:endParaRPr>
          </a:p>
        </p:txBody>
      </p:sp>
      <p:sp>
        <p:nvSpPr>
          <p:cNvPr id="40" name="Line 6"/>
          <p:cNvSpPr>
            <a:spLocks noChangeShapeType="1"/>
          </p:cNvSpPr>
          <p:nvPr/>
        </p:nvSpPr>
        <p:spPr bwMode="auto">
          <a:xfrm flipH="1">
            <a:off x="6215063" y="857250"/>
            <a:ext cx="46037" cy="5538788"/>
          </a:xfrm>
          <a:prstGeom prst="line">
            <a:avLst/>
          </a:prstGeom>
          <a:ln w="57150">
            <a:headEnd type="none" w="sm" len="sm"/>
            <a:tailEnd type="none" w="sm" len="sm"/>
          </a:ln>
        </p:spPr>
        <p:style>
          <a:lnRef idx="3">
            <a:schemeClr val="accent6"/>
          </a:lnRef>
          <a:fillRef idx="0">
            <a:schemeClr val="accent6"/>
          </a:fillRef>
          <a:effectRef idx="2">
            <a:schemeClr val="accent6"/>
          </a:effectRef>
          <a:fontRef idx="minor">
            <a:schemeClr val="tx1"/>
          </a:fontRef>
        </p:style>
        <p:txBody>
          <a:bodyPr wrap="none"/>
          <a:lstStyle/>
          <a:p>
            <a:pPr>
              <a:defRPr/>
            </a:pPr>
            <a:endParaRPr lang="zh-CN" altLang="en-US"/>
          </a:p>
        </p:txBody>
      </p:sp>
      <p:sp>
        <p:nvSpPr>
          <p:cNvPr id="41" name="Line 9"/>
          <p:cNvSpPr>
            <a:spLocks noChangeShapeType="1"/>
          </p:cNvSpPr>
          <p:nvPr/>
        </p:nvSpPr>
        <p:spPr bwMode="auto">
          <a:xfrm>
            <a:off x="642938" y="5500688"/>
            <a:ext cx="7239000" cy="0"/>
          </a:xfrm>
          <a:prstGeom prst="line">
            <a:avLst/>
          </a:prstGeom>
          <a:ln w="57150">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zh-CN" altLang="en-US"/>
          </a:p>
        </p:txBody>
      </p:sp>
      <p:pic>
        <p:nvPicPr>
          <p:cNvPr id="66563" name="Picture 3" descr="E:\2011年资料\行为规范\行为规范照片\BI行为规范照片\_DSC0048.JPG"/>
          <p:cNvPicPr preferRelativeResize="0">
            <a:picLocks noChangeArrowheads="1"/>
          </p:cNvPicPr>
          <p:nvPr/>
        </p:nvPicPr>
        <p:blipFill>
          <a:blip r:embed="rId2"/>
          <a:srcRect/>
          <a:stretch>
            <a:fillRect/>
          </a:stretch>
        </p:blipFill>
        <p:spPr bwMode="auto">
          <a:xfrm>
            <a:off x="117475" y="844550"/>
            <a:ext cx="3240088" cy="2155825"/>
          </a:xfrm>
          <a:prstGeom prst="rect">
            <a:avLst/>
          </a:prstGeom>
          <a:ln>
            <a:noFill/>
          </a:ln>
          <a:effectLst>
            <a:outerShdw blurRad="292100" dist="139700" dir="2700000" sx="71000" sy="71000" algn="tl" rotWithShape="0">
              <a:srgbClr val="333333">
                <a:alpha val="65000"/>
              </a:srgbClr>
            </a:outerShdw>
          </a:effectLst>
        </p:spPr>
      </p:pic>
      <p:pic>
        <p:nvPicPr>
          <p:cNvPr id="66564" name="Picture 4" descr="E:\2011年资料\行为规范\行为规范照片\BI行为规范照片\_DSC0050.JPG"/>
          <p:cNvPicPr preferRelativeResize="0">
            <a:picLocks noChangeArrowheads="1"/>
          </p:cNvPicPr>
          <p:nvPr/>
        </p:nvPicPr>
        <p:blipFill>
          <a:blip r:embed="rId3"/>
          <a:srcRect/>
          <a:stretch>
            <a:fillRect/>
          </a:stretch>
        </p:blipFill>
        <p:spPr bwMode="auto">
          <a:xfrm>
            <a:off x="2786063" y="3143250"/>
            <a:ext cx="3240087" cy="2160588"/>
          </a:xfrm>
          <a:prstGeom prst="rect">
            <a:avLst/>
          </a:prstGeom>
          <a:ln>
            <a:noFill/>
          </a:ln>
          <a:effectLst>
            <a:outerShdw blurRad="292100" dist="139700" dir="2700000" sx="94000" sy="94000" algn="tl" rotWithShape="0">
              <a:srgbClr val="333333">
                <a:alpha val="65000"/>
              </a:srgbClr>
            </a:outerShdw>
          </a:effectLst>
        </p:spPr>
      </p:pic>
      <p:sp>
        <p:nvSpPr>
          <p:cNvPr id="19" name="AutoShape 18"/>
          <p:cNvSpPr>
            <a:spLocks noChangeArrowheads="1"/>
          </p:cNvSpPr>
          <p:nvPr/>
        </p:nvSpPr>
        <p:spPr bwMode="gray">
          <a:xfrm>
            <a:off x="6572250" y="1714500"/>
            <a:ext cx="2357438" cy="2643188"/>
          </a:xfrm>
          <a:prstGeom prst="flowChartDocument">
            <a:avLst/>
          </a:prstGeom>
          <a:ln w="19050">
            <a:solidFill>
              <a:srgbClr val="660066"/>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marL="342900" indent="-342900">
              <a:lnSpc>
                <a:spcPct val="150000"/>
              </a:lnSpc>
              <a:buClr>
                <a:srgbClr val="009999"/>
              </a:buClr>
              <a:defRPr/>
            </a:pPr>
            <a:endParaRPr lang="en-US" altLang="zh-CN" sz="1400" b="1" dirty="0">
              <a:latin typeface="微软雅黑" pitchFamily="34" charset="-122"/>
              <a:ea typeface="微软雅黑" pitchFamily="34" charset="-122"/>
            </a:endParaRPr>
          </a:p>
        </p:txBody>
      </p:sp>
      <p:sp>
        <p:nvSpPr>
          <p:cNvPr id="20" name="Rectangle 27"/>
          <p:cNvSpPr>
            <a:spLocks noChangeArrowheads="1"/>
          </p:cNvSpPr>
          <p:nvPr/>
        </p:nvSpPr>
        <p:spPr bwMode="gray">
          <a:xfrm>
            <a:off x="3429000" y="928688"/>
            <a:ext cx="1785938" cy="357187"/>
          </a:xfrm>
          <a:prstGeom prst="rect">
            <a:avLst/>
          </a:prstGeom>
          <a:solidFill>
            <a:srgbClr val="660066"/>
          </a:solidFill>
          <a:ln>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defRPr/>
            </a:pPr>
            <a:r>
              <a:rPr lang="zh-CN" altLang="en-US" sz="1200" b="1" dirty="0">
                <a:solidFill>
                  <a:schemeClr val="bg1"/>
                </a:solidFill>
                <a:effectLst>
                  <a:outerShdw sx="1000" sy="1000" algn="tl">
                    <a:schemeClr val="bg1"/>
                  </a:outerShdw>
                </a:effectLst>
                <a:latin typeface="微软雅黑" pitchFamily="34" charset="-122"/>
                <a:ea typeface="微软雅黑" pitchFamily="34" charset="-122"/>
              </a:rPr>
              <a:t>引领客户上楼梯</a:t>
            </a:r>
            <a:endParaRPr lang="en-US" altLang="zh-CN" sz="1200" b="1" dirty="0">
              <a:solidFill>
                <a:schemeClr val="bg1"/>
              </a:solidFill>
              <a:effectLst>
                <a:outerShdw sx="1000" sy="1000" algn="tl">
                  <a:schemeClr val="bg1"/>
                </a:outerShdw>
              </a:effectLst>
              <a:latin typeface="微软雅黑" pitchFamily="34" charset="-122"/>
              <a:ea typeface="微软雅黑" pitchFamily="34" charset="-122"/>
            </a:endParaRPr>
          </a:p>
        </p:txBody>
      </p:sp>
      <p:sp>
        <p:nvSpPr>
          <p:cNvPr id="22" name="Rectangle 27"/>
          <p:cNvSpPr>
            <a:spLocks noChangeArrowheads="1"/>
          </p:cNvSpPr>
          <p:nvPr/>
        </p:nvSpPr>
        <p:spPr bwMode="gray">
          <a:xfrm>
            <a:off x="571500" y="4929188"/>
            <a:ext cx="1785938" cy="357187"/>
          </a:xfrm>
          <a:prstGeom prst="rect">
            <a:avLst/>
          </a:prstGeom>
          <a:solidFill>
            <a:srgbClr val="660066"/>
          </a:solidFill>
          <a:ln>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defRPr/>
            </a:pPr>
            <a:r>
              <a:rPr lang="zh-CN" altLang="en-US" sz="1200" b="1" dirty="0">
                <a:solidFill>
                  <a:schemeClr val="bg1"/>
                </a:solidFill>
                <a:effectLst>
                  <a:outerShdw sx="1000" sy="1000" algn="tl">
                    <a:schemeClr val="bg1"/>
                  </a:outerShdw>
                </a:effectLst>
                <a:latin typeface="微软雅黑" pitchFamily="34" charset="-122"/>
                <a:ea typeface="微软雅黑" pitchFamily="34" charset="-122"/>
              </a:rPr>
              <a:t>引领客户下楼梯</a:t>
            </a:r>
            <a:endParaRPr lang="en-US" altLang="zh-CN" sz="1200" b="1" dirty="0">
              <a:solidFill>
                <a:schemeClr val="bg1"/>
              </a:solidFill>
              <a:effectLst>
                <a:outerShdw sx="1000" sy="1000" algn="tl">
                  <a:schemeClr val="bg1"/>
                </a:outerShdw>
              </a:effectLst>
              <a:latin typeface="微软雅黑" pitchFamily="34" charset="-122"/>
              <a:ea typeface="微软雅黑" pitchFamily="34" charset="-122"/>
            </a:endParaRPr>
          </a:p>
        </p:txBody>
      </p:sp>
      <p:sp>
        <p:nvSpPr>
          <p:cNvPr id="24586" name="矩形 10"/>
          <p:cNvSpPr>
            <a:spLocks noChangeArrowheads="1"/>
          </p:cNvSpPr>
          <p:nvPr/>
        </p:nvSpPr>
        <p:spPr bwMode="auto">
          <a:xfrm>
            <a:off x="6572250" y="1785938"/>
            <a:ext cx="2286000" cy="1784350"/>
          </a:xfrm>
          <a:prstGeom prst="rect">
            <a:avLst/>
          </a:prstGeom>
          <a:noFill/>
          <a:ln w="9525">
            <a:noFill/>
            <a:miter lim="800000"/>
            <a:headEnd/>
            <a:tailEnd/>
          </a:ln>
        </p:spPr>
        <p:txBody>
          <a:bodyPr>
            <a:spAutoFit/>
          </a:bodyPr>
          <a:lstStyle/>
          <a:p>
            <a:pPr>
              <a:lnSpc>
                <a:spcPts val="2200"/>
              </a:lnSpc>
              <a:buClr>
                <a:srgbClr val="660066"/>
              </a:buClr>
              <a:buFont typeface="Wingdings" pitchFamily="2" charset="2"/>
              <a:buChar char="Ø"/>
            </a:pPr>
            <a:r>
              <a:rPr lang="zh-CN" altLang="en-US" sz="1200" b="1">
                <a:solidFill>
                  <a:srgbClr val="C00000"/>
                </a:solidFill>
                <a:latin typeface="微软雅黑" pitchFamily="34" charset="-122"/>
                <a:ea typeface="微软雅黑" pitchFamily="34" charset="-122"/>
              </a:rPr>
              <a:t>手势指引</a:t>
            </a:r>
            <a:r>
              <a:rPr lang="zh-CN" altLang="en-US" sz="1200" b="1">
                <a:latin typeface="微软雅黑" pitchFamily="34" charset="-122"/>
                <a:ea typeface="微软雅黑" pitchFamily="34" charset="-122"/>
              </a:rPr>
              <a:t>，与客人保持在客人前方二至三步的距离</a:t>
            </a:r>
            <a:endParaRPr lang="en-US" altLang="zh-CN" sz="1200" b="1">
              <a:latin typeface="微软雅黑" pitchFamily="34" charset="-122"/>
              <a:ea typeface="微软雅黑" pitchFamily="34" charset="-122"/>
            </a:endParaRPr>
          </a:p>
          <a:p>
            <a:pPr>
              <a:lnSpc>
                <a:spcPts val="2200"/>
              </a:lnSpc>
              <a:buClr>
                <a:srgbClr val="660066"/>
              </a:buClr>
              <a:buFont typeface="Wingdings" pitchFamily="2" charset="2"/>
              <a:buChar char="Ø"/>
            </a:pPr>
            <a:r>
              <a:rPr lang="zh-CN" altLang="en-US" sz="1200" b="1">
                <a:latin typeface="微软雅黑" pitchFamily="34" charset="-122"/>
                <a:ea typeface="微软雅黑" pitchFamily="34" charset="-122"/>
              </a:rPr>
              <a:t>与客人大约呈</a:t>
            </a:r>
            <a:r>
              <a:rPr lang="en-US" altLang="en-US" sz="1200" b="1">
                <a:latin typeface="微软雅黑" pitchFamily="34" charset="-122"/>
                <a:ea typeface="微软雅黑" pitchFamily="34" charset="-122"/>
              </a:rPr>
              <a:t>130</a:t>
            </a:r>
            <a:r>
              <a:rPr lang="zh-CN" altLang="en-US" sz="1200" b="1">
                <a:latin typeface="微软雅黑" pitchFamily="34" charset="-122"/>
                <a:ea typeface="微软雅黑" pitchFamily="34" charset="-122"/>
              </a:rPr>
              <a:t>度的角度，步伐与客人一致</a:t>
            </a:r>
            <a:endParaRPr lang="en-US" altLang="zh-CN" sz="1200" b="1">
              <a:latin typeface="微软雅黑" pitchFamily="34" charset="-122"/>
              <a:ea typeface="微软雅黑" pitchFamily="34" charset="-122"/>
            </a:endParaRPr>
          </a:p>
          <a:p>
            <a:pPr>
              <a:lnSpc>
                <a:spcPts val="2200"/>
              </a:lnSpc>
              <a:buClr>
                <a:srgbClr val="660066"/>
              </a:buClr>
              <a:buFont typeface="Wingdings" pitchFamily="2" charset="2"/>
              <a:buChar char="Ø"/>
            </a:pPr>
            <a:r>
              <a:rPr lang="zh-CN" altLang="en-US" sz="1200" b="1">
                <a:latin typeface="微软雅黑" pitchFamily="34" charset="-122"/>
                <a:ea typeface="微软雅黑" pitchFamily="34" charset="-122"/>
              </a:rPr>
              <a:t>上楼梯时，让客人走在前</a:t>
            </a:r>
            <a:endParaRPr lang="en-US" altLang="zh-CN" sz="1200" b="1">
              <a:latin typeface="微软雅黑" pitchFamily="34" charset="-122"/>
              <a:ea typeface="微软雅黑" pitchFamily="34" charset="-122"/>
            </a:endParaRPr>
          </a:p>
          <a:p>
            <a:pPr>
              <a:lnSpc>
                <a:spcPts val="2200"/>
              </a:lnSpc>
              <a:buClr>
                <a:srgbClr val="660066"/>
              </a:buClr>
              <a:buFont typeface="Wingdings" pitchFamily="2" charset="2"/>
              <a:buChar char="Ø"/>
            </a:pPr>
            <a:r>
              <a:rPr lang="zh-CN" altLang="en-US" sz="1200" b="1">
                <a:latin typeface="微软雅黑" pitchFamily="34" charset="-122"/>
                <a:ea typeface="微软雅黑" pitchFamily="34" charset="-122"/>
              </a:rPr>
              <a:t>下楼梯，让客人走在后</a:t>
            </a:r>
          </a:p>
        </p:txBody>
      </p:sp>
      <p:sp>
        <p:nvSpPr>
          <p:cNvPr id="13" name="Rectangle 27"/>
          <p:cNvSpPr>
            <a:spLocks noChangeArrowheads="1"/>
          </p:cNvSpPr>
          <p:nvPr/>
        </p:nvSpPr>
        <p:spPr bwMode="gray">
          <a:xfrm>
            <a:off x="142875" y="3214688"/>
            <a:ext cx="1928813" cy="1071562"/>
          </a:xfrm>
          <a:prstGeom prst="rect">
            <a:avLst/>
          </a:prstGeom>
          <a:solidFill>
            <a:schemeClr val="bg1"/>
          </a:solidFill>
          <a:ln>
            <a:solidFill>
              <a:schemeClr val="bg1"/>
            </a:solidFill>
            <a:headEnd/>
            <a:tailEnd/>
          </a:ln>
        </p:spPr>
        <p:style>
          <a:lnRef idx="3">
            <a:schemeClr val="lt1"/>
          </a:lnRef>
          <a:fillRef idx="1">
            <a:schemeClr val="accent5"/>
          </a:fillRef>
          <a:effectRef idx="1">
            <a:schemeClr val="accent5"/>
          </a:effectRef>
          <a:fontRef idx="minor">
            <a:schemeClr val="lt1"/>
          </a:fontRef>
        </p:style>
        <p:txBody>
          <a:bodyPr wrap="none" anchor="ctr"/>
          <a:lstStyle/>
          <a:p>
            <a:pPr>
              <a:defRPr/>
            </a:pPr>
            <a:r>
              <a:rPr lang="zh-CN" altLang="en-US" sz="1200" b="1" dirty="0">
                <a:solidFill>
                  <a:srgbClr val="C00000"/>
                </a:solidFill>
                <a:effectLst>
                  <a:outerShdw sx="1000" sy="1000" algn="tl">
                    <a:schemeClr val="bg1"/>
                  </a:outerShdw>
                </a:effectLst>
                <a:latin typeface="微软雅黑" pitchFamily="34" charset="-122"/>
                <a:ea typeface="微软雅黑" pitchFamily="34" charset="-122"/>
              </a:rPr>
              <a:t>手势标准：</a:t>
            </a:r>
            <a:endParaRPr lang="en-US" altLang="zh-CN" sz="1200" dirty="0">
              <a:solidFill>
                <a:srgbClr val="C00000"/>
              </a:solidFill>
            </a:endParaRPr>
          </a:p>
          <a:p>
            <a:pPr>
              <a:lnSpc>
                <a:spcPct val="150000"/>
              </a:lnSpc>
              <a:buClr>
                <a:srgbClr val="C00000"/>
              </a:buClr>
              <a:buFont typeface="Wingdings" pitchFamily="2" charset="2"/>
              <a:buChar char="Ø"/>
              <a:defRPr/>
            </a:pPr>
            <a:r>
              <a:rPr lang="zh-CN" altLang="en-US" sz="1050" b="1" dirty="0">
                <a:solidFill>
                  <a:schemeClr val="tx1"/>
                </a:solidFill>
                <a:latin typeface="微软雅黑" pitchFamily="34" charset="-122"/>
                <a:ea typeface="微软雅黑" pitchFamily="34" charset="-122"/>
              </a:rPr>
              <a:t>身体向所指方向微微前倾</a:t>
            </a:r>
            <a:endParaRPr lang="en-US" altLang="zh-CN" sz="1050" b="1" dirty="0">
              <a:solidFill>
                <a:schemeClr val="tx1"/>
              </a:solidFill>
              <a:latin typeface="微软雅黑" pitchFamily="34" charset="-122"/>
              <a:ea typeface="微软雅黑" pitchFamily="34" charset="-122"/>
            </a:endParaRPr>
          </a:p>
          <a:p>
            <a:pPr>
              <a:lnSpc>
                <a:spcPct val="150000"/>
              </a:lnSpc>
              <a:buClr>
                <a:srgbClr val="C00000"/>
              </a:buClr>
              <a:buFont typeface="Wingdings" pitchFamily="2" charset="2"/>
              <a:buChar char="Ø"/>
              <a:defRPr/>
            </a:pPr>
            <a:r>
              <a:rPr lang="zh-CN" altLang="en-US" sz="1050" b="1" dirty="0">
                <a:solidFill>
                  <a:schemeClr val="tx1"/>
                </a:solidFill>
                <a:latin typeface="微软雅黑" pitchFamily="34" charset="-122"/>
                <a:ea typeface="微软雅黑" pitchFamily="34" charset="-122"/>
              </a:rPr>
              <a:t>手掌向上指向目标</a:t>
            </a:r>
            <a:endParaRPr lang="en-US" altLang="zh-CN" sz="1050" b="1" dirty="0">
              <a:solidFill>
                <a:schemeClr val="tx1"/>
              </a:solidFill>
              <a:latin typeface="微软雅黑" pitchFamily="34" charset="-122"/>
              <a:ea typeface="微软雅黑" pitchFamily="34" charset="-122"/>
            </a:endParaRPr>
          </a:p>
          <a:p>
            <a:pPr>
              <a:lnSpc>
                <a:spcPct val="150000"/>
              </a:lnSpc>
              <a:buClr>
                <a:srgbClr val="C00000"/>
              </a:buClr>
              <a:buFont typeface="Wingdings" pitchFamily="2" charset="2"/>
              <a:buChar char="Ø"/>
              <a:defRPr/>
            </a:pPr>
            <a:r>
              <a:rPr lang="zh-CN" altLang="en-US" sz="1050" b="1" dirty="0">
                <a:solidFill>
                  <a:schemeClr val="tx1"/>
                </a:solidFill>
                <a:latin typeface="微软雅黑" pitchFamily="34" charset="-122"/>
                <a:ea typeface="微软雅黑" pitchFamily="34" charset="-122"/>
              </a:rPr>
              <a:t>眼睛看着目标并兼顾对方是</a:t>
            </a:r>
            <a:endParaRPr lang="en-US" altLang="zh-CN" sz="1050" b="1" dirty="0">
              <a:solidFill>
                <a:schemeClr val="tx1"/>
              </a:solidFill>
              <a:latin typeface="微软雅黑" pitchFamily="34" charset="-122"/>
              <a:ea typeface="微软雅黑" pitchFamily="34" charset="-122"/>
            </a:endParaRPr>
          </a:p>
          <a:p>
            <a:pPr>
              <a:lnSpc>
                <a:spcPct val="150000"/>
              </a:lnSpc>
              <a:buClr>
                <a:srgbClr val="C00000"/>
              </a:buClr>
              <a:buFont typeface="Wingdings" pitchFamily="2" charset="2"/>
              <a:buChar char="Ø"/>
              <a:defRPr/>
            </a:pPr>
            <a:r>
              <a:rPr lang="zh-CN" altLang="en-US" sz="1050" b="1" dirty="0">
                <a:solidFill>
                  <a:schemeClr val="tx1"/>
                </a:solidFill>
                <a:latin typeface="微软雅黑" pitchFamily="34" charset="-122"/>
                <a:ea typeface="微软雅黑" pitchFamily="34" charset="-122"/>
              </a:rPr>
              <a:t>否看到指示的目标</a:t>
            </a:r>
            <a:endParaRPr lang="en-US" altLang="zh-CN" sz="1050" b="1" dirty="0">
              <a:solidFill>
                <a:schemeClr val="tx1"/>
              </a:solidFill>
              <a:effectLst>
                <a:outerShdw sx="1000" sy="1000" algn="tl">
                  <a:schemeClr val="bg1"/>
                </a:outerShdw>
              </a:effectLst>
              <a:latin typeface="微软雅黑" pitchFamily="34" charset="-122"/>
              <a:ea typeface="微软雅黑" pitchFamily="34" charset="-122"/>
            </a:endParaRPr>
          </a:p>
        </p:txBody>
      </p:sp>
      <p:sp>
        <p:nvSpPr>
          <p:cNvPr id="12" name="Freeform 16"/>
          <p:cNvSpPr>
            <a:spLocks/>
          </p:cNvSpPr>
          <p:nvPr/>
        </p:nvSpPr>
        <p:spPr bwMode="gray">
          <a:xfrm rot="12614050" flipH="1" flipV="1">
            <a:off x="2144713" y="4146550"/>
            <a:ext cx="1244600" cy="346075"/>
          </a:xfrm>
          <a:custGeom>
            <a:avLst/>
            <a:gdLst>
              <a:gd name="T0" fmla="*/ 0 w 982"/>
              <a:gd name="T1" fmla="*/ 2147483647 h 774"/>
              <a:gd name="T2" fmla="*/ 2147483647 w 982"/>
              <a:gd name="T3" fmla="*/ 2147483647 h 774"/>
              <a:gd name="T4" fmla="*/ 2147483647 w 982"/>
              <a:gd name="T5" fmla="*/ 2147483647 h 774"/>
              <a:gd name="T6" fmla="*/ 2147483647 w 982"/>
              <a:gd name="T7" fmla="*/ 2147483647 h 774"/>
              <a:gd name="T8" fmla="*/ 2147483647 w 982"/>
              <a:gd name="T9" fmla="*/ 2147483647 h 774"/>
              <a:gd name="T10" fmla="*/ 2147483647 w 982"/>
              <a:gd name="T11" fmla="*/ 2147483647 h 774"/>
              <a:gd name="T12" fmla="*/ 2147483647 w 982"/>
              <a:gd name="T13" fmla="*/ 2147483647 h 774"/>
              <a:gd name="T14" fmla="*/ 2147483647 w 982"/>
              <a:gd name="T15" fmla="*/ 2147483647 h 774"/>
              <a:gd name="T16" fmla="*/ 2147483647 w 982"/>
              <a:gd name="T17" fmla="*/ 2147483647 h 774"/>
              <a:gd name="T18" fmla="*/ 2147483647 w 982"/>
              <a:gd name="T19" fmla="*/ 2147483647 h 774"/>
              <a:gd name="T20" fmla="*/ 2147483647 w 982"/>
              <a:gd name="T21" fmla="*/ 2147483647 h 774"/>
              <a:gd name="T22" fmla="*/ 2147483647 w 982"/>
              <a:gd name="T23" fmla="*/ 2147483647 h 774"/>
              <a:gd name="T24" fmla="*/ 2147483647 w 982"/>
              <a:gd name="T25" fmla="*/ 2147483647 h 774"/>
              <a:gd name="T26" fmla="*/ 2147483647 w 982"/>
              <a:gd name="T27" fmla="*/ 2147483647 h 774"/>
              <a:gd name="T28" fmla="*/ 2147483647 w 982"/>
              <a:gd name="T29" fmla="*/ 2147483647 h 774"/>
              <a:gd name="T30" fmla="*/ 2147483647 w 982"/>
              <a:gd name="T31" fmla="*/ 2147483647 h 774"/>
              <a:gd name="T32" fmla="*/ 2147483647 w 982"/>
              <a:gd name="T33" fmla="*/ 2147483647 h 774"/>
              <a:gd name="T34" fmla="*/ 2147483647 w 982"/>
              <a:gd name="T35" fmla="*/ 2147483647 h 774"/>
              <a:gd name="T36" fmla="*/ 2147483647 w 982"/>
              <a:gd name="T37" fmla="*/ 2147483647 h 774"/>
              <a:gd name="T38" fmla="*/ 2147483647 w 982"/>
              <a:gd name="T39" fmla="*/ 2147483647 h 774"/>
              <a:gd name="T40" fmla="*/ 2147483647 w 982"/>
              <a:gd name="T41" fmla="*/ 2147483647 h 774"/>
              <a:gd name="T42" fmla="*/ 2147483647 w 982"/>
              <a:gd name="T43" fmla="*/ 2147483647 h 774"/>
              <a:gd name="T44" fmla="*/ 2147483647 w 982"/>
              <a:gd name="T45" fmla="*/ 2147483647 h 774"/>
              <a:gd name="T46" fmla="*/ 2147483647 w 982"/>
              <a:gd name="T47" fmla="*/ 2147483647 h 774"/>
              <a:gd name="T48" fmla="*/ 2147483647 w 982"/>
              <a:gd name="T49" fmla="*/ 2147483647 h 774"/>
              <a:gd name="T50" fmla="*/ 2147483647 w 982"/>
              <a:gd name="T51" fmla="*/ 2147483647 h 774"/>
              <a:gd name="T52" fmla="*/ 2147483647 w 982"/>
              <a:gd name="T53" fmla="*/ 0 h 774"/>
              <a:gd name="T54" fmla="*/ 2147483647 w 982"/>
              <a:gd name="T55" fmla="*/ 2147483647 h 774"/>
              <a:gd name="T56" fmla="*/ 2147483647 w 982"/>
              <a:gd name="T57" fmla="*/ 2147483647 h 774"/>
              <a:gd name="T58" fmla="*/ 2147483647 w 982"/>
              <a:gd name="T59" fmla="*/ 2147483647 h 774"/>
              <a:gd name="T60" fmla="*/ 2147483647 w 982"/>
              <a:gd name="T61" fmla="*/ 2147483647 h 774"/>
              <a:gd name="T62" fmla="*/ 2147483647 w 982"/>
              <a:gd name="T63" fmla="*/ 2147483647 h 774"/>
              <a:gd name="T64" fmla="*/ 2147483647 w 982"/>
              <a:gd name="T65" fmla="*/ 2147483647 h 774"/>
              <a:gd name="T66" fmla="*/ 2147483647 w 982"/>
              <a:gd name="T67" fmla="*/ 2147483647 h 774"/>
              <a:gd name="T68" fmla="*/ 2147483647 w 982"/>
              <a:gd name="T69" fmla="*/ 2147483647 h 774"/>
              <a:gd name="T70" fmla="*/ 2147483647 w 982"/>
              <a:gd name="T71" fmla="*/ 2147483647 h 774"/>
              <a:gd name="T72" fmla="*/ 2147483647 w 982"/>
              <a:gd name="T73" fmla="*/ 2147483647 h 774"/>
              <a:gd name="T74" fmla="*/ 2147483647 w 982"/>
              <a:gd name="T75" fmla="*/ 2147483647 h 774"/>
              <a:gd name="T76" fmla="*/ 2147483647 w 982"/>
              <a:gd name="T77" fmla="*/ 2147483647 h 774"/>
              <a:gd name="T78" fmla="*/ 2147483647 w 982"/>
              <a:gd name="T79" fmla="*/ 2147483647 h 774"/>
              <a:gd name="T80" fmla="*/ 2147483647 w 982"/>
              <a:gd name="T81" fmla="*/ 2147483647 h 774"/>
              <a:gd name="T82" fmla="*/ 2147483647 w 982"/>
              <a:gd name="T83" fmla="*/ 2147483647 h 774"/>
              <a:gd name="T84" fmla="*/ 2147483647 w 982"/>
              <a:gd name="T85" fmla="*/ 2147483647 h 774"/>
              <a:gd name="T86" fmla="*/ 2147483647 w 982"/>
              <a:gd name="T87" fmla="*/ 2147483647 h 774"/>
              <a:gd name="T88" fmla="*/ 2147483647 w 982"/>
              <a:gd name="T89" fmla="*/ 2147483647 h 774"/>
              <a:gd name="T90" fmla="*/ 2147483647 w 982"/>
              <a:gd name="T91" fmla="*/ 2147483647 h 774"/>
              <a:gd name="T92" fmla="*/ 2147483647 w 982"/>
              <a:gd name="T93" fmla="*/ 2147483647 h 774"/>
              <a:gd name="T94" fmla="*/ 2147483647 w 982"/>
              <a:gd name="T95" fmla="*/ 2147483647 h 774"/>
              <a:gd name="T96" fmla="*/ 2147483647 w 982"/>
              <a:gd name="T97" fmla="*/ 2147483647 h 774"/>
              <a:gd name="T98" fmla="*/ 2147483647 w 982"/>
              <a:gd name="T99" fmla="*/ 2147483647 h 774"/>
              <a:gd name="T100" fmla="*/ 2147483647 w 982"/>
              <a:gd name="T101" fmla="*/ 2147483647 h 774"/>
              <a:gd name="T102" fmla="*/ 2147483647 w 982"/>
              <a:gd name="T103" fmla="*/ 2147483647 h 774"/>
              <a:gd name="T104" fmla="*/ 0 w 982"/>
              <a:gd name="T105" fmla="*/ 2147483647 h 774"/>
              <a:gd name="T106" fmla="*/ 0 w 982"/>
              <a:gd name="T107" fmla="*/ 2147483647 h 7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2"/>
              <a:gd name="T163" fmla="*/ 0 h 774"/>
              <a:gd name="T164" fmla="*/ 982 w 982"/>
              <a:gd name="T165" fmla="*/ 774 h 7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chemeClr val="accent4">
              <a:lumMod val="75000"/>
            </a:schemeClr>
          </a:solidFill>
          <a:ln w="12700">
            <a:noFill/>
            <a:round/>
            <a:headEnd/>
            <a:tailEnd/>
          </a:ln>
        </p:spPr>
        <p:txBody>
          <a:bodyPr/>
          <a:lstStyle/>
          <a:p>
            <a:pPr>
              <a:defRPr/>
            </a:pPr>
            <a:endParaRPr lang="zh-CN" altLang="en-US">
              <a:ln>
                <a:solidFill>
                  <a:srgbClr val="660033"/>
                </a:solidFill>
              </a:ln>
            </a:endParaRPr>
          </a:p>
        </p:txBody>
      </p:sp>
      <p:sp>
        <p:nvSpPr>
          <p:cNvPr id="15" name="标题 17"/>
          <p:cNvSpPr>
            <a:spLocks noGrp="1"/>
          </p:cNvSpPr>
          <p:nvPr>
            <p:ph type="title"/>
          </p:nvPr>
        </p:nvSpPr>
        <p:spPr>
          <a:xfrm>
            <a:off x="142844" y="142852"/>
            <a:ext cx="8229600" cy="582594"/>
          </a:xfrm>
        </p:spPr>
        <p:txBody>
          <a:bodyPr/>
          <a:lstStyle/>
          <a:p>
            <a:pPr algn="l"/>
            <a:r>
              <a:rPr lang="zh-CN" altLang="en-US" sz="2800" b="1" dirty="0" smtClean="0">
                <a:latin typeface="微软雅黑" pitchFamily="34" charset="-122"/>
                <a:ea typeface="微软雅黑" pitchFamily="34" charset="-122"/>
              </a:rPr>
              <a:t>仪容仪表标准</a:t>
            </a:r>
            <a:endParaRPr lang="zh-CN" altLang="en-US" sz="2800" b="1" dirty="0">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8"/>
          <p:cNvSpPr txBox="1">
            <a:spLocks noChangeArrowheads="1"/>
          </p:cNvSpPr>
          <p:nvPr/>
        </p:nvSpPr>
        <p:spPr bwMode="gray">
          <a:xfrm>
            <a:off x="8072438" y="1285875"/>
            <a:ext cx="800100" cy="276225"/>
          </a:xfrm>
          <a:prstGeom prst="rect">
            <a:avLst/>
          </a:prstGeom>
          <a:noFill/>
          <a:ln w="9525" algn="ctr">
            <a:noFill/>
            <a:miter lim="800000"/>
            <a:headEnd/>
            <a:tailEnd/>
          </a:ln>
        </p:spPr>
        <p:txBody>
          <a:bodyPr wrap="none">
            <a:spAutoFit/>
          </a:bodyPr>
          <a:lstStyle/>
          <a:p>
            <a:pPr algn="ctr"/>
            <a:r>
              <a:rPr lang="zh-CN" altLang="en-US" sz="1200" b="1">
                <a:solidFill>
                  <a:schemeClr val="bg1"/>
                </a:solidFill>
                <a:latin typeface="微软雅黑" pitchFamily="34" charset="-122"/>
                <a:ea typeface="微软雅黑" pitchFamily="34" charset="-122"/>
              </a:rPr>
              <a:t>行走标准</a:t>
            </a:r>
            <a:endParaRPr lang="en-US" altLang="zh-CN" sz="1200" b="1">
              <a:solidFill>
                <a:schemeClr val="bg1"/>
              </a:solidFill>
              <a:latin typeface="微软雅黑" pitchFamily="34" charset="-122"/>
              <a:ea typeface="微软雅黑" pitchFamily="34" charset="-122"/>
            </a:endParaRPr>
          </a:p>
        </p:txBody>
      </p:sp>
      <p:sp>
        <p:nvSpPr>
          <p:cNvPr id="40" name="Line 6"/>
          <p:cNvSpPr>
            <a:spLocks noChangeShapeType="1"/>
          </p:cNvSpPr>
          <p:nvPr/>
        </p:nvSpPr>
        <p:spPr bwMode="auto">
          <a:xfrm flipH="1">
            <a:off x="6143625" y="857250"/>
            <a:ext cx="46038" cy="5538788"/>
          </a:xfrm>
          <a:prstGeom prst="line">
            <a:avLst/>
          </a:prstGeom>
          <a:ln w="57150">
            <a:headEnd type="none" w="sm" len="sm"/>
            <a:tailEnd type="none" w="sm" len="sm"/>
          </a:ln>
        </p:spPr>
        <p:style>
          <a:lnRef idx="3">
            <a:schemeClr val="accent6"/>
          </a:lnRef>
          <a:fillRef idx="0">
            <a:schemeClr val="accent6"/>
          </a:fillRef>
          <a:effectRef idx="2">
            <a:schemeClr val="accent6"/>
          </a:effectRef>
          <a:fontRef idx="minor">
            <a:schemeClr val="tx1"/>
          </a:fontRef>
        </p:style>
        <p:txBody>
          <a:bodyPr wrap="none"/>
          <a:lstStyle/>
          <a:p>
            <a:pPr>
              <a:defRPr/>
            </a:pPr>
            <a:endParaRPr lang="zh-CN" altLang="en-US"/>
          </a:p>
        </p:txBody>
      </p:sp>
      <p:sp>
        <p:nvSpPr>
          <p:cNvPr id="41" name="Line 9"/>
          <p:cNvSpPr>
            <a:spLocks noChangeShapeType="1"/>
          </p:cNvSpPr>
          <p:nvPr/>
        </p:nvSpPr>
        <p:spPr bwMode="auto">
          <a:xfrm>
            <a:off x="642938" y="5500688"/>
            <a:ext cx="7239000" cy="0"/>
          </a:xfrm>
          <a:prstGeom prst="line">
            <a:avLst/>
          </a:prstGeom>
          <a:ln w="57150">
            <a:headEnd/>
            <a:tailEnd/>
          </a:ln>
        </p:spPr>
        <p:style>
          <a:lnRef idx="3">
            <a:schemeClr val="accent5"/>
          </a:lnRef>
          <a:fillRef idx="0">
            <a:schemeClr val="accent5"/>
          </a:fillRef>
          <a:effectRef idx="2">
            <a:schemeClr val="accent5"/>
          </a:effectRef>
          <a:fontRef idx="minor">
            <a:schemeClr val="tx1"/>
          </a:fontRef>
        </p:style>
        <p:txBody>
          <a:bodyPr/>
          <a:lstStyle/>
          <a:p>
            <a:pPr>
              <a:defRPr/>
            </a:pPr>
            <a:endParaRPr lang="zh-CN" altLang="en-US"/>
          </a:p>
        </p:txBody>
      </p:sp>
      <p:sp>
        <p:nvSpPr>
          <p:cNvPr id="19" name="AutoShape 18"/>
          <p:cNvSpPr>
            <a:spLocks noChangeArrowheads="1"/>
          </p:cNvSpPr>
          <p:nvPr/>
        </p:nvSpPr>
        <p:spPr bwMode="gray">
          <a:xfrm>
            <a:off x="6429375" y="1214438"/>
            <a:ext cx="2357438" cy="2857500"/>
          </a:xfrm>
          <a:prstGeom prst="flowChartDocument">
            <a:avLst/>
          </a:prstGeom>
          <a:ln w="19050">
            <a:solidFill>
              <a:srgbClr val="660066"/>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marL="342900" indent="-342900">
              <a:lnSpc>
                <a:spcPct val="150000"/>
              </a:lnSpc>
              <a:buClr>
                <a:srgbClr val="009999"/>
              </a:buClr>
              <a:defRPr/>
            </a:pPr>
            <a:endParaRPr lang="en-US" altLang="zh-CN" sz="1400" b="1" dirty="0">
              <a:latin typeface="微软雅黑" pitchFamily="34" charset="-122"/>
              <a:ea typeface="微软雅黑" pitchFamily="34" charset="-122"/>
            </a:endParaRPr>
          </a:p>
        </p:txBody>
      </p:sp>
      <p:sp>
        <p:nvSpPr>
          <p:cNvPr id="20" name="Rectangle 27"/>
          <p:cNvSpPr>
            <a:spLocks noChangeArrowheads="1"/>
          </p:cNvSpPr>
          <p:nvPr/>
        </p:nvSpPr>
        <p:spPr bwMode="gray">
          <a:xfrm>
            <a:off x="3500438" y="928688"/>
            <a:ext cx="1785937" cy="357187"/>
          </a:xfrm>
          <a:prstGeom prst="rect">
            <a:avLst/>
          </a:prstGeom>
          <a:solidFill>
            <a:srgbClr val="660066"/>
          </a:solidFill>
          <a:ln>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defRPr/>
            </a:pPr>
            <a:r>
              <a:rPr lang="zh-CN" altLang="en-US" sz="1200" b="1" dirty="0">
                <a:solidFill>
                  <a:schemeClr val="bg1"/>
                </a:solidFill>
                <a:effectLst>
                  <a:outerShdw sx="1000" sy="1000" algn="tl">
                    <a:schemeClr val="bg1"/>
                  </a:outerShdw>
                </a:effectLst>
                <a:latin typeface="微软雅黑" pitchFamily="34" charset="-122"/>
                <a:ea typeface="微软雅黑" pitchFamily="34" charset="-122"/>
              </a:rPr>
              <a:t>引领客户进电梯</a:t>
            </a:r>
            <a:endParaRPr lang="en-US" altLang="zh-CN" sz="1200" b="1" dirty="0">
              <a:solidFill>
                <a:schemeClr val="bg1"/>
              </a:solidFill>
              <a:effectLst>
                <a:outerShdw sx="1000" sy="1000" algn="tl">
                  <a:schemeClr val="bg1"/>
                </a:outerShdw>
              </a:effectLst>
              <a:latin typeface="微软雅黑" pitchFamily="34" charset="-122"/>
              <a:ea typeface="微软雅黑" pitchFamily="34" charset="-122"/>
            </a:endParaRPr>
          </a:p>
        </p:txBody>
      </p:sp>
      <p:sp>
        <p:nvSpPr>
          <p:cNvPr id="22" name="Rectangle 27"/>
          <p:cNvSpPr>
            <a:spLocks noChangeArrowheads="1"/>
          </p:cNvSpPr>
          <p:nvPr/>
        </p:nvSpPr>
        <p:spPr bwMode="gray">
          <a:xfrm>
            <a:off x="642938" y="4714875"/>
            <a:ext cx="1785937" cy="357188"/>
          </a:xfrm>
          <a:prstGeom prst="rect">
            <a:avLst/>
          </a:prstGeom>
          <a:solidFill>
            <a:srgbClr val="660066"/>
          </a:solidFill>
          <a:ln>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defRPr/>
            </a:pPr>
            <a:r>
              <a:rPr lang="zh-CN" altLang="en-US" sz="1200" b="1" dirty="0">
                <a:solidFill>
                  <a:schemeClr val="bg1"/>
                </a:solidFill>
                <a:effectLst>
                  <a:outerShdw sx="1000" sy="1000" algn="tl">
                    <a:schemeClr val="bg1"/>
                  </a:outerShdw>
                </a:effectLst>
                <a:latin typeface="微软雅黑" pitchFamily="34" charset="-122"/>
                <a:ea typeface="微软雅黑" pitchFamily="34" charset="-122"/>
              </a:rPr>
              <a:t>引领客户出电梯</a:t>
            </a:r>
            <a:endParaRPr lang="en-US" altLang="zh-CN" sz="1200" b="1" dirty="0">
              <a:solidFill>
                <a:schemeClr val="bg1"/>
              </a:solidFill>
              <a:effectLst>
                <a:outerShdw sx="1000" sy="1000" algn="tl">
                  <a:schemeClr val="bg1"/>
                </a:outerShdw>
              </a:effectLst>
              <a:latin typeface="微软雅黑" pitchFamily="34" charset="-122"/>
              <a:ea typeface="微软雅黑" pitchFamily="34" charset="-122"/>
            </a:endParaRPr>
          </a:p>
        </p:txBody>
      </p:sp>
      <p:sp>
        <p:nvSpPr>
          <p:cNvPr id="25608" name="矩形 10"/>
          <p:cNvSpPr>
            <a:spLocks noChangeArrowheads="1"/>
          </p:cNvSpPr>
          <p:nvPr/>
        </p:nvSpPr>
        <p:spPr bwMode="auto">
          <a:xfrm>
            <a:off x="6429375" y="1357313"/>
            <a:ext cx="2286000" cy="1784350"/>
          </a:xfrm>
          <a:prstGeom prst="rect">
            <a:avLst/>
          </a:prstGeom>
          <a:noFill/>
          <a:ln w="9525">
            <a:noFill/>
            <a:miter lim="800000"/>
            <a:headEnd/>
            <a:tailEnd/>
          </a:ln>
        </p:spPr>
        <p:txBody>
          <a:bodyPr>
            <a:spAutoFit/>
          </a:bodyPr>
          <a:lstStyle/>
          <a:p>
            <a:pPr>
              <a:lnSpc>
                <a:spcPts val="2200"/>
              </a:lnSpc>
              <a:buClr>
                <a:srgbClr val="660066"/>
              </a:buClr>
              <a:buFont typeface="Wingdings" pitchFamily="2" charset="2"/>
              <a:buChar char="Ø"/>
            </a:pPr>
            <a:r>
              <a:rPr lang="zh-CN" altLang="en-US" sz="1200" b="1">
                <a:solidFill>
                  <a:srgbClr val="C00000"/>
                </a:solidFill>
                <a:latin typeface="微软雅黑" pitchFamily="34" charset="-122"/>
                <a:ea typeface="微软雅黑" pitchFamily="34" charset="-122"/>
              </a:rPr>
              <a:t>手势指引</a:t>
            </a:r>
            <a:r>
              <a:rPr lang="zh-CN" altLang="en-US" sz="1200" b="1">
                <a:latin typeface="微软雅黑" pitchFamily="34" charset="-122"/>
                <a:ea typeface="微软雅黑" pitchFamily="34" charset="-122"/>
              </a:rPr>
              <a:t>，与客人保持在客人前方二至三步的距离</a:t>
            </a:r>
            <a:endParaRPr lang="en-US" altLang="zh-CN" sz="1200" b="1">
              <a:latin typeface="微软雅黑" pitchFamily="34" charset="-122"/>
              <a:ea typeface="微软雅黑" pitchFamily="34" charset="-122"/>
            </a:endParaRPr>
          </a:p>
          <a:p>
            <a:pPr>
              <a:lnSpc>
                <a:spcPts val="2200"/>
              </a:lnSpc>
              <a:buClr>
                <a:srgbClr val="660066"/>
              </a:buClr>
              <a:buFont typeface="Wingdings" pitchFamily="2" charset="2"/>
              <a:buChar char="Ø"/>
            </a:pPr>
            <a:r>
              <a:rPr lang="zh-CN" altLang="en-US" sz="1200" b="1">
                <a:latin typeface="微软雅黑" pitchFamily="34" charset="-122"/>
                <a:ea typeface="微软雅黑" pitchFamily="34" charset="-122"/>
              </a:rPr>
              <a:t>电梯里面无人时，应客户先入</a:t>
            </a:r>
            <a:endParaRPr lang="en-US" altLang="zh-CN" sz="1200" b="1">
              <a:latin typeface="微软雅黑" pitchFamily="34" charset="-122"/>
              <a:ea typeface="微软雅黑" pitchFamily="34" charset="-122"/>
            </a:endParaRPr>
          </a:p>
          <a:p>
            <a:pPr>
              <a:lnSpc>
                <a:spcPts val="2200"/>
              </a:lnSpc>
              <a:buClr>
                <a:srgbClr val="660066"/>
              </a:buClr>
              <a:buFont typeface="Wingdings" pitchFamily="2" charset="2"/>
              <a:buChar char="Ø"/>
            </a:pPr>
            <a:r>
              <a:rPr lang="zh-CN" altLang="en-US" sz="1200" b="1">
                <a:latin typeface="微软雅黑" pitchFamily="34" charset="-122"/>
                <a:ea typeface="微软雅黑" pitchFamily="34" charset="-122"/>
              </a:rPr>
              <a:t>里面有人时，应引导人先入，客户再入。到达时请客户先步出电梯</a:t>
            </a:r>
          </a:p>
        </p:txBody>
      </p:sp>
      <p:pic>
        <p:nvPicPr>
          <p:cNvPr id="25609" name="Picture 2" descr="D:\我的文档\桌面\行为规范\行为规范照片\BI行为规范照片\_DSC0058.JPG"/>
          <p:cNvPicPr preferRelativeResize="0">
            <a:picLocks noChangeArrowheads="1"/>
          </p:cNvPicPr>
          <p:nvPr/>
        </p:nvPicPr>
        <p:blipFill>
          <a:blip r:embed="rId2"/>
          <a:srcRect/>
          <a:stretch>
            <a:fillRect/>
          </a:stretch>
        </p:blipFill>
        <p:spPr bwMode="auto">
          <a:xfrm>
            <a:off x="142875" y="785813"/>
            <a:ext cx="3240088" cy="2160587"/>
          </a:xfrm>
          <a:prstGeom prst="rect">
            <a:avLst/>
          </a:prstGeom>
          <a:noFill/>
          <a:ln w="9525">
            <a:noFill/>
            <a:miter lim="800000"/>
            <a:headEnd/>
            <a:tailEnd/>
          </a:ln>
        </p:spPr>
      </p:pic>
      <p:pic>
        <p:nvPicPr>
          <p:cNvPr id="25610" name="Picture 3" descr="D:\我的文档\桌面\行为规范\行为规范照片\BI行为规范照片\_DSC0070.JPG"/>
          <p:cNvPicPr preferRelativeResize="0">
            <a:picLocks noChangeArrowheads="1"/>
          </p:cNvPicPr>
          <p:nvPr/>
        </p:nvPicPr>
        <p:blipFill>
          <a:blip r:embed="rId3"/>
          <a:srcRect/>
          <a:stretch>
            <a:fillRect/>
          </a:stretch>
        </p:blipFill>
        <p:spPr bwMode="auto">
          <a:xfrm>
            <a:off x="2714625" y="3214688"/>
            <a:ext cx="3240088" cy="2160587"/>
          </a:xfrm>
          <a:prstGeom prst="rect">
            <a:avLst/>
          </a:prstGeom>
          <a:noFill/>
          <a:ln w="9525">
            <a:noFill/>
            <a:miter lim="800000"/>
            <a:headEnd/>
            <a:tailEnd/>
          </a:ln>
        </p:spPr>
      </p:pic>
      <p:sp>
        <p:nvSpPr>
          <p:cNvPr id="13" name="标题 17"/>
          <p:cNvSpPr>
            <a:spLocks noGrp="1"/>
          </p:cNvSpPr>
          <p:nvPr>
            <p:ph type="title"/>
          </p:nvPr>
        </p:nvSpPr>
        <p:spPr>
          <a:xfrm>
            <a:off x="142844" y="142852"/>
            <a:ext cx="8229600" cy="582594"/>
          </a:xfrm>
        </p:spPr>
        <p:txBody>
          <a:bodyPr/>
          <a:lstStyle/>
          <a:p>
            <a:pPr algn="l"/>
            <a:r>
              <a:rPr lang="zh-CN" altLang="en-US" sz="2800" b="1" dirty="0" smtClean="0">
                <a:latin typeface="微软雅黑" pitchFamily="34" charset="-122"/>
                <a:ea typeface="微软雅黑" pitchFamily="34" charset="-122"/>
              </a:rPr>
              <a:t>仪容仪表标准</a:t>
            </a:r>
            <a:endParaRPr lang="zh-CN" altLang="en-US" sz="2800" b="1" dirty="0">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2" descr="D:\我的文档\My Pictures\02.jpg"/>
          <p:cNvPicPr>
            <a:picLocks noChangeAspect="1" noChangeArrowheads="1"/>
          </p:cNvPicPr>
          <p:nvPr/>
        </p:nvPicPr>
        <p:blipFill>
          <a:blip r:embed="rId2"/>
          <a:srcRect l="17207" b="1852"/>
          <a:stretch>
            <a:fillRect/>
          </a:stretch>
        </p:blipFill>
        <p:spPr bwMode="auto">
          <a:xfrm>
            <a:off x="4286250" y="2714625"/>
            <a:ext cx="4857750" cy="3786188"/>
          </a:xfrm>
          <a:prstGeom prst="rect">
            <a:avLst/>
          </a:prstGeom>
          <a:noFill/>
          <a:ln w="9525">
            <a:noFill/>
            <a:miter lim="800000"/>
            <a:headEnd/>
            <a:tailEnd/>
          </a:ln>
        </p:spPr>
      </p:pic>
      <p:sp>
        <p:nvSpPr>
          <p:cNvPr id="12" name="标题 1"/>
          <p:cNvSpPr txBox="1">
            <a:spLocks/>
          </p:cNvSpPr>
          <p:nvPr/>
        </p:nvSpPr>
        <p:spPr bwMode="auto">
          <a:xfrm>
            <a:off x="5214938" y="2857500"/>
            <a:ext cx="2071687" cy="428625"/>
          </a:xfrm>
          <a:prstGeom prst="rect">
            <a:avLst/>
          </a:prstGeom>
          <a:noFill/>
          <a:ln>
            <a:miter lim="800000"/>
            <a:headEnd/>
            <a:tailEnd/>
          </a:ln>
        </p:spPr>
        <p:txBody>
          <a:bodyPr anchor="ctr"/>
          <a:lstStyle/>
          <a:p>
            <a:pPr marL="342900" indent="-342900">
              <a:lnSpc>
                <a:spcPts val="4000"/>
              </a:lnSpc>
              <a:spcBef>
                <a:spcPct val="20000"/>
              </a:spcBef>
              <a:defRPr/>
            </a:pPr>
            <a:r>
              <a:rPr lang="zh-CN" altLang="en-US" sz="3600" b="1" dirty="0">
                <a:solidFill>
                  <a:schemeClr val="accent2">
                    <a:lumMod val="75000"/>
                  </a:schemeClr>
                </a:solidFill>
                <a:latin typeface="微软雅黑" pitchFamily="34" charset="-122"/>
                <a:ea typeface="微软雅黑" pitchFamily="34" charset="-122"/>
              </a:rPr>
              <a:t> </a:t>
            </a:r>
            <a:r>
              <a:rPr lang="zh-CN" altLang="en-US" sz="1600" b="1" dirty="0">
                <a:latin typeface="微软雅黑" pitchFamily="34" charset="-122"/>
                <a:ea typeface="微软雅黑" pitchFamily="34" charset="-122"/>
              </a:rPr>
              <a:t>如 何 握 手</a:t>
            </a:r>
            <a:endParaRPr lang="en-US" altLang="zh-CN" sz="3200" b="1" dirty="0">
              <a:latin typeface="微软雅黑" pitchFamily="34" charset="-122"/>
              <a:ea typeface="微软雅黑" pitchFamily="34" charset="-122"/>
            </a:endParaRPr>
          </a:p>
        </p:txBody>
      </p:sp>
      <p:sp>
        <p:nvSpPr>
          <p:cNvPr id="26628" name="Rectangle 8"/>
          <p:cNvSpPr>
            <a:spLocks noChangeArrowheads="1"/>
          </p:cNvSpPr>
          <p:nvPr/>
        </p:nvSpPr>
        <p:spPr bwMode="auto">
          <a:xfrm>
            <a:off x="214313" y="785813"/>
            <a:ext cx="3286125" cy="5500687"/>
          </a:xfrm>
          <a:prstGeom prst="rect">
            <a:avLst/>
          </a:prstGeom>
          <a:noFill/>
          <a:ln w="38100" cmpd="dbl" algn="ctr">
            <a:solidFill>
              <a:srgbClr val="FF6699"/>
            </a:solidFill>
            <a:miter lim="800000"/>
            <a:headEnd/>
            <a:tailEnd/>
          </a:ln>
        </p:spPr>
        <p:txBody>
          <a:bodyPr wrap="none" anchor="ctr"/>
          <a:lstStyle/>
          <a:p>
            <a:endParaRPr lang="zh-CN" altLang="en-US"/>
          </a:p>
        </p:txBody>
      </p:sp>
      <p:sp>
        <p:nvSpPr>
          <p:cNvPr id="26629" name="Rectangle 1"/>
          <p:cNvSpPr>
            <a:spLocks noChangeArrowheads="1"/>
          </p:cNvSpPr>
          <p:nvPr/>
        </p:nvSpPr>
        <p:spPr bwMode="auto">
          <a:xfrm>
            <a:off x="285750" y="1143000"/>
            <a:ext cx="3071813" cy="2913063"/>
          </a:xfrm>
          <a:prstGeom prst="rect">
            <a:avLst/>
          </a:prstGeom>
          <a:noFill/>
          <a:ln w="9525">
            <a:noFill/>
            <a:miter lim="800000"/>
            <a:headEnd/>
            <a:tailEnd/>
          </a:ln>
        </p:spPr>
        <p:txBody>
          <a:bodyPr anchor="ctr">
            <a:spAutoFit/>
          </a:bodyPr>
          <a:lstStyle/>
          <a:p>
            <a:pPr>
              <a:lnSpc>
                <a:spcPts val="2200"/>
              </a:lnSpc>
              <a:buClr>
                <a:srgbClr val="660066"/>
              </a:buClr>
              <a:buFont typeface="Wingdings" pitchFamily="2" charset="2"/>
              <a:buChar char="Ø"/>
              <a:tabLst>
                <a:tab pos="228600" algn="l"/>
              </a:tabLst>
            </a:pPr>
            <a:r>
              <a:rPr lang="zh-CN" altLang="en-US" sz="1200" b="1">
                <a:latin typeface="微软雅黑" pitchFamily="34" charset="-122"/>
                <a:ea typeface="微软雅黑" pitchFamily="34" charset="-122"/>
              </a:rPr>
              <a:t>距离对方一步，注视对方，面带微笑，自然大方</a:t>
            </a:r>
            <a:endParaRPr lang="en-US" altLang="zh-CN" sz="1200" b="1">
              <a:latin typeface="微软雅黑" pitchFamily="34" charset="-122"/>
              <a:ea typeface="微软雅黑" pitchFamily="34" charset="-122"/>
            </a:endParaRPr>
          </a:p>
          <a:p>
            <a:pPr>
              <a:lnSpc>
                <a:spcPts val="2200"/>
              </a:lnSpc>
              <a:buClr>
                <a:srgbClr val="660066"/>
              </a:buClr>
              <a:buFont typeface="Wingdings" pitchFamily="2" charset="2"/>
              <a:buChar char="Ø"/>
              <a:tabLst>
                <a:tab pos="228600" algn="l"/>
              </a:tabLst>
            </a:pPr>
            <a:r>
              <a:rPr lang="zh-CN" altLang="en-US" sz="1200" b="1">
                <a:latin typeface="微软雅黑" pitchFamily="34" charset="-122"/>
                <a:ea typeface="微软雅黑" pitchFamily="34" charset="-122"/>
              </a:rPr>
              <a:t>一般握手</a:t>
            </a:r>
            <a:r>
              <a:rPr lang="en-US" altLang="zh-CN" sz="1200" b="1">
                <a:latin typeface="微软雅黑" pitchFamily="34" charset="-122"/>
                <a:ea typeface="微软雅黑" pitchFamily="34" charset="-122"/>
              </a:rPr>
              <a:t>3</a:t>
            </a:r>
            <a:r>
              <a:rPr lang="zh-CN" altLang="en-US" sz="1200" b="1">
                <a:latin typeface="微软雅黑" pitchFamily="34" charset="-122"/>
                <a:ea typeface="微软雅黑" pitchFamily="34" charset="-122"/>
              </a:rPr>
              <a:t>秒钟左右即可</a:t>
            </a:r>
            <a:endParaRPr lang="en-US" altLang="zh-CN" sz="1200" b="1">
              <a:latin typeface="微软雅黑" pitchFamily="34" charset="-122"/>
              <a:ea typeface="微软雅黑" pitchFamily="34" charset="-122"/>
            </a:endParaRPr>
          </a:p>
          <a:p>
            <a:pPr>
              <a:lnSpc>
                <a:spcPts val="2200"/>
              </a:lnSpc>
              <a:buClr>
                <a:srgbClr val="660066"/>
              </a:buClr>
              <a:buFont typeface="Wingdings" pitchFamily="2" charset="2"/>
              <a:buChar char="Ø"/>
              <a:tabLst>
                <a:tab pos="228600" algn="l"/>
              </a:tabLst>
            </a:pPr>
            <a:r>
              <a:rPr lang="zh-CN" altLang="en-US" sz="1200" b="1">
                <a:latin typeface="微软雅黑" pitchFamily="34" charset="-122"/>
                <a:ea typeface="微软雅黑" pitchFamily="34" charset="-122"/>
              </a:rPr>
              <a:t>主人、年长者、身份地位高者、女性先伸手</a:t>
            </a:r>
            <a:endParaRPr lang="en-US" altLang="zh-CN" sz="1200" b="1">
              <a:latin typeface="微软雅黑" pitchFamily="34" charset="-122"/>
              <a:ea typeface="微软雅黑" pitchFamily="34" charset="-122"/>
            </a:endParaRPr>
          </a:p>
          <a:p>
            <a:pPr>
              <a:lnSpc>
                <a:spcPts val="2200"/>
              </a:lnSpc>
              <a:buClr>
                <a:srgbClr val="660066"/>
              </a:buClr>
              <a:buFont typeface="Wingdings" pitchFamily="2" charset="2"/>
              <a:buChar char="Ø"/>
              <a:tabLst>
                <a:tab pos="228600" algn="l"/>
              </a:tabLst>
            </a:pPr>
            <a:r>
              <a:rPr lang="zh-CN" altLang="en-US" sz="1200" b="1">
                <a:latin typeface="微软雅黑" pitchFamily="34" charset="-122"/>
                <a:ea typeface="微软雅黑" pitchFamily="34" charset="-122"/>
              </a:rPr>
              <a:t>年轻者、身份职位低者和男性见面时先问候</a:t>
            </a:r>
            <a:endParaRPr lang="en-US" altLang="zh-CN" sz="1200" b="1">
              <a:latin typeface="微软雅黑" pitchFamily="34" charset="-122"/>
              <a:ea typeface="微软雅黑" pitchFamily="34" charset="-122"/>
            </a:endParaRPr>
          </a:p>
          <a:p>
            <a:pPr>
              <a:lnSpc>
                <a:spcPts val="2200"/>
              </a:lnSpc>
              <a:buClr>
                <a:srgbClr val="660066"/>
              </a:buClr>
              <a:buFont typeface="Wingdings" pitchFamily="2" charset="2"/>
              <a:buChar char="Ø"/>
              <a:tabLst>
                <a:tab pos="228600" algn="l"/>
              </a:tabLst>
            </a:pPr>
            <a:r>
              <a:rPr lang="zh-CN" altLang="en-US" sz="1200" b="1">
                <a:latin typeface="微软雅黑" pitchFamily="34" charset="-122"/>
                <a:ea typeface="微软雅黑" pitchFamily="34" charset="-122"/>
              </a:rPr>
              <a:t>上身前倾，两足立正，伸出右手，四指并拢，拇指张开，手掌呈垂直</a:t>
            </a:r>
          </a:p>
          <a:p>
            <a:pPr>
              <a:lnSpc>
                <a:spcPts val="2200"/>
              </a:lnSpc>
              <a:buClr>
                <a:srgbClr val="660066"/>
              </a:buClr>
              <a:buFont typeface="Wingdings" pitchFamily="2" charset="2"/>
              <a:buChar char="Ø"/>
              <a:tabLst>
                <a:tab pos="228600" algn="l"/>
              </a:tabLst>
            </a:pPr>
            <a:r>
              <a:rPr lang="zh-CN" altLang="en-US" sz="1200" b="1">
                <a:latin typeface="微软雅黑" pitchFamily="34" charset="-122"/>
                <a:ea typeface="微软雅黑" pitchFamily="34" charset="-122"/>
              </a:rPr>
              <a:t>不得带手套握手、不得使用左手</a:t>
            </a:r>
          </a:p>
        </p:txBody>
      </p:sp>
      <p:pic>
        <p:nvPicPr>
          <p:cNvPr id="125958" name="Picture 6" descr="D:\我的文档\My Pictures\2008090609520218.jpg"/>
          <p:cNvPicPr>
            <a:picLocks noChangeAspect="1" noChangeArrowheads="1"/>
          </p:cNvPicPr>
          <p:nvPr/>
        </p:nvPicPr>
        <p:blipFill>
          <a:blip r:embed="rId3"/>
          <a:srcRect/>
          <a:stretch>
            <a:fillRect/>
          </a:stretch>
        </p:blipFill>
        <p:spPr bwMode="auto">
          <a:xfrm>
            <a:off x="285750" y="4500563"/>
            <a:ext cx="3143250" cy="1722437"/>
          </a:xfrm>
          <a:prstGeom prst="rect">
            <a:avLst/>
          </a:prstGeom>
          <a:ln>
            <a:noFill/>
          </a:ln>
          <a:effectLst>
            <a:outerShdw blurRad="292100" dist="139700" dir="2700000" sx="87000" sy="87000" algn="tl" rotWithShape="0">
              <a:srgbClr val="333333">
                <a:alpha val="65000"/>
              </a:srgbClr>
            </a:outerShdw>
          </a:effectLst>
        </p:spPr>
      </p:pic>
      <p:sp>
        <p:nvSpPr>
          <p:cNvPr id="9" name="标题 17"/>
          <p:cNvSpPr>
            <a:spLocks noGrp="1"/>
          </p:cNvSpPr>
          <p:nvPr>
            <p:ph type="title"/>
          </p:nvPr>
        </p:nvSpPr>
        <p:spPr>
          <a:xfrm>
            <a:off x="142844" y="142852"/>
            <a:ext cx="8229600" cy="582594"/>
          </a:xfrm>
        </p:spPr>
        <p:txBody>
          <a:bodyPr/>
          <a:lstStyle/>
          <a:p>
            <a:pPr algn="l"/>
            <a:r>
              <a:rPr lang="zh-CN" altLang="en-US" sz="2800" b="1" dirty="0" smtClean="0">
                <a:latin typeface="微软雅黑" pitchFamily="34" charset="-122"/>
                <a:ea typeface="微软雅黑" pitchFamily="34" charset="-122"/>
              </a:rPr>
              <a:t>仪容仪表标准</a:t>
            </a:r>
            <a:endParaRPr lang="zh-CN" altLang="en-US" sz="2800" b="1" dirty="0">
              <a:latin typeface="微软雅黑" pitchFamily="34" charset="-122"/>
              <a:ea typeface="微软雅黑" pitchFamily="34" charset="-122"/>
            </a:endParaRPr>
          </a:p>
        </p:txBody>
      </p:sp>
    </p:spTree>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14"/>
          <p:cNvSpPr>
            <a:spLocks noChangeArrowheads="1"/>
          </p:cNvSpPr>
          <p:nvPr/>
        </p:nvSpPr>
        <p:spPr bwMode="gray">
          <a:xfrm>
            <a:off x="5072063" y="5000625"/>
            <a:ext cx="857250" cy="423863"/>
          </a:xfrm>
          <a:prstGeom prst="rect">
            <a:avLst/>
          </a:prstGeom>
          <a:solidFill>
            <a:schemeClr val="bg1"/>
          </a:solidFill>
          <a:ln w="9525" algn="ctr">
            <a:solidFill>
              <a:schemeClr val="bg1"/>
            </a:solidFill>
            <a:miter lim="800000"/>
            <a:headEnd/>
            <a:tailEnd/>
          </a:ln>
          <a:effectLst/>
        </p:spPr>
        <p:txBody>
          <a:bodyPr wrap="none" anchor="ctr"/>
          <a:lstStyle/>
          <a:p>
            <a:pPr algn="ctr">
              <a:spcBef>
                <a:spcPct val="50000"/>
              </a:spcBef>
              <a:defRPr/>
            </a:pPr>
            <a:r>
              <a:rPr lang="en-US" altLang="zh-CN" sz="2400" b="1" dirty="0">
                <a:solidFill>
                  <a:srgbClr val="C00000"/>
                </a:solidFill>
                <a:effectLst>
                  <a:outerShdw blurRad="38100" dist="38100" dir="2700000" sx="1000" sy="1000" algn="tl">
                    <a:srgbClr val="000000"/>
                  </a:outerShdw>
                </a:effectLst>
                <a:latin typeface="微软雅黑" pitchFamily="34" charset="-122"/>
                <a:ea typeface="微软雅黑" pitchFamily="34" charset="-122"/>
              </a:rPr>
              <a:t>NO</a:t>
            </a:r>
          </a:p>
        </p:txBody>
      </p:sp>
      <p:sp>
        <p:nvSpPr>
          <p:cNvPr id="9" name="矩形 8"/>
          <p:cNvSpPr>
            <a:spLocks noChangeAspect="1"/>
          </p:cNvSpPr>
          <p:nvPr/>
        </p:nvSpPr>
        <p:spPr>
          <a:xfrm>
            <a:off x="0" y="642938"/>
            <a:ext cx="4929188" cy="10795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5" name="AutoShape 10"/>
          <p:cNvSpPr>
            <a:spLocks noChangeArrowheads="1"/>
          </p:cNvSpPr>
          <p:nvPr/>
        </p:nvSpPr>
        <p:spPr bwMode="gray">
          <a:xfrm>
            <a:off x="214313" y="4357688"/>
            <a:ext cx="3143250" cy="1857375"/>
          </a:xfrm>
          <a:prstGeom prst="roundRect">
            <a:avLst>
              <a:gd name="adj" fmla="val 10347"/>
            </a:avLst>
          </a:prstGeom>
          <a:solidFill>
            <a:schemeClr val="bg1"/>
          </a:solidFill>
          <a:ln w="19050">
            <a:solidFill>
              <a:srgbClr val="CC6600"/>
            </a:solidFill>
            <a:round/>
            <a:headEnd/>
            <a:tailEnd/>
          </a:ln>
          <a:effectLst>
            <a:outerShdw dist="107763" dir="3120000" sx="95000" sy="95000" algn="ctr" rotWithShape="0">
              <a:srgbClr val="000000">
                <a:alpha val="65000"/>
              </a:srgbClr>
            </a:outerShdw>
          </a:effectLst>
        </p:spPr>
        <p:txBody>
          <a:bodyPr wrap="none" anchor="ctr"/>
          <a:lstStyle/>
          <a:p>
            <a:pPr>
              <a:lnSpc>
                <a:spcPct val="150000"/>
              </a:lnSpc>
              <a:defRPr/>
            </a:pPr>
            <a:endParaRPr lang="en-US" altLang="zh-CN" sz="1200" b="1" dirty="0">
              <a:solidFill>
                <a:srgbClr val="C00000"/>
              </a:solidFill>
              <a:latin typeface="微软雅黑" pitchFamily="34" charset="-122"/>
              <a:ea typeface="微软雅黑" pitchFamily="34" charset="-122"/>
            </a:endParaRPr>
          </a:p>
          <a:p>
            <a:pPr>
              <a:lnSpc>
                <a:spcPct val="150000"/>
              </a:lnSpc>
              <a:buClr>
                <a:srgbClr val="C00000"/>
              </a:buClr>
              <a:buFont typeface="Wingdings" pitchFamily="2" charset="2"/>
              <a:buChar char="Ø"/>
              <a:defRPr/>
            </a:pPr>
            <a:endParaRPr lang="en-US" altLang="zh-CN" sz="1100" b="1" dirty="0">
              <a:latin typeface="微软雅黑" pitchFamily="34" charset="-122"/>
              <a:ea typeface="微软雅黑" pitchFamily="34" charset="-122"/>
            </a:endParaRPr>
          </a:p>
          <a:p>
            <a:pPr>
              <a:lnSpc>
                <a:spcPct val="150000"/>
              </a:lnSpc>
              <a:buClr>
                <a:srgbClr val="C00000"/>
              </a:buClr>
              <a:buFont typeface="Wingdings" pitchFamily="2" charset="2"/>
              <a:buChar char="Ø"/>
              <a:defRPr/>
            </a:pPr>
            <a:r>
              <a:rPr lang="zh-CN" altLang="en-US" sz="1100" b="1" dirty="0">
                <a:latin typeface="微软雅黑" pitchFamily="34" charset="-122"/>
                <a:ea typeface="微软雅黑" pitchFamily="34" charset="-122"/>
              </a:rPr>
              <a:t>递名片时由下级、访问方、被介绍方先递名片</a:t>
            </a:r>
            <a:endParaRPr lang="en-US" altLang="zh-CN" sz="1100" b="1" dirty="0">
              <a:latin typeface="微软雅黑" pitchFamily="34" charset="-122"/>
              <a:ea typeface="微软雅黑" pitchFamily="34" charset="-122"/>
            </a:endParaRPr>
          </a:p>
          <a:p>
            <a:pPr>
              <a:lnSpc>
                <a:spcPct val="150000"/>
              </a:lnSpc>
              <a:buClr>
                <a:srgbClr val="C00000"/>
              </a:buClr>
              <a:buFont typeface="Wingdings" pitchFamily="2" charset="2"/>
              <a:buChar char="Ø"/>
              <a:defRPr/>
            </a:pPr>
            <a:r>
              <a:rPr lang="zh-CN" altLang="en-US" sz="1100" b="1" dirty="0">
                <a:latin typeface="微软雅黑" pitchFamily="34" charset="-122"/>
                <a:ea typeface="微软雅黑" pitchFamily="34" charset="-122"/>
              </a:rPr>
              <a:t>双手递上齐自己胸部，并做自我介绍，正面朝</a:t>
            </a:r>
            <a:endParaRPr lang="en-US" altLang="zh-CN" sz="1100" b="1" dirty="0">
              <a:latin typeface="微软雅黑" pitchFamily="34" charset="-122"/>
              <a:ea typeface="微软雅黑" pitchFamily="34" charset="-122"/>
            </a:endParaRPr>
          </a:p>
          <a:p>
            <a:pPr>
              <a:lnSpc>
                <a:spcPct val="150000"/>
              </a:lnSpc>
              <a:buClr>
                <a:srgbClr val="C00000"/>
              </a:buClr>
              <a:defRPr/>
            </a:pPr>
            <a:r>
              <a:rPr lang="zh-CN" altLang="en-US" sz="1100" b="1" dirty="0">
                <a:latin typeface="微软雅黑" pitchFamily="34" charset="-122"/>
                <a:ea typeface="微软雅黑" pitchFamily="34" charset="-122"/>
              </a:rPr>
              <a:t>上，正对对方</a:t>
            </a:r>
            <a:endParaRPr lang="en-US" altLang="zh-CN" sz="1100" b="1" dirty="0">
              <a:latin typeface="微软雅黑" pitchFamily="34" charset="-122"/>
              <a:ea typeface="微软雅黑" pitchFamily="34" charset="-122"/>
            </a:endParaRPr>
          </a:p>
          <a:p>
            <a:pPr>
              <a:lnSpc>
                <a:spcPct val="150000"/>
              </a:lnSpc>
              <a:buClr>
                <a:srgbClr val="C00000"/>
              </a:buClr>
              <a:buFont typeface="Wingdings" pitchFamily="2" charset="2"/>
              <a:buChar char="Ø"/>
              <a:defRPr/>
            </a:pPr>
            <a:r>
              <a:rPr lang="zh-CN" altLang="en-US" sz="1100" b="1" dirty="0">
                <a:latin typeface="微软雅黑" pitchFamily="34" charset="-122"/>
                <a:ea typeface="微软雅黑" pitchFamily="34" charset="-122"/>
              </a:rPr>
              <a:t>双手接受，认真阅看</a:t>
            </a:r>
            <a:endParaRPr lang="en-US" altLang="zh-CN" sz="1100" b="1" dirty="0">
              <a:latin typeface="微软雅黑" pitchFamily="34" charset="-122"/>
              <a:ea typeface="微软雅黑" pitchFamily="34" charset="-122"/>
            </a:endParaRPr>
          </a:p>
          <a:p>
            <a:pPr>
              <a:lnSpc>
                <a:spcPct val="150000"/>
              </a:lnSpc>
              <a:buClr>
                <a:srgbClr val="C00000"/>
              </a:buClr>
              <a:buFont typeface="Wingdings" pitchFamily="2" charset="2"/>
              <a:buChar char="Ø"/>
              <a:defRPr/>
            </a:pPr>
            <a:r>
              <a:rPr lang="zh-CN" altLang="en-US" sz="1100" b="1" dirty="0">
                <a:latin typeface="微软雅黑" pitchFamily="34" charset="-122"/>
                <a:ea typeface="微软雅黑" pitchFamily="34" charset="-122"/>
              </a:rPr>
              <a:t>互换名片时，右手拿自己的名片，左手接对方</a:t>
            </a:r>
            <a:endParaRPr lang="en-US" altLang="zh-CN" sz="1100" b="1" dirty="0">
              <a:latin typeface="微软雅黑" pitchFamily="34" charset="-122"/>
              <a:ea typeface="微软雅黑" pitchFamily="34" charset="-122"/>
            </a:endParaRPr>
          </a:p>
          <a:p>
            <a:pPr>
              <a:lnSpc>
                <a:spcPct val="150000"/>
              </a:lnSpc>
              <a:buClr>
                <a:srgbClr val="C00000"/>
              </a:buClr>
              <a:buFont typeface="Wingdings" pitchFamily="2" charset="2"/>
              <a:buChar char="Ø"/>
              <a:defRPr/>
            </a:pPr>
            <a:r>
              <a:rPr lang="zh-CN" altLang="en-US" sz="1100" b="1" dirty="0">
                <a:latin typeface="微软雅黑" pitchFamily="34" charset="-122"/>
                <a:ea typeface="微软雅黑" pitchFamily="34" charset="-122"/>
              </a:rPr>
              <a:t>的名片后用双手托住</a:t>
            </a:r>
            <a:endParaRPr lang="en-US" altLang="zh-CN" sz="1100" b="1" dirty="0">
              <a:latin typeface="微软雅黑" pitchFamily="34" charset="-122"/>
              <a:ea typeface="微软雅黑" pitchFamily="34" charset="-122"/>
            </a:endParaRPr>
          </a:p>
          <a:p>
            <a:pPr>
              <a:lnSpc>
                <a:spcPct val="150000"/>
              </a:lnSpc>
              <a:buClr>
                <a:srgbClr val="C00000"/>
              </a:buClr>
              <a:buFont typeface="Wingdings" pitchFamily="2" charset="2"/>
              <a:buChar char="Ø"/>
              <a:defRPr/>
            </a:pPr>
            <a:endParaRPr lang="en-US" altLang="zh-CN" sz="1100" b="1" dirty="0">
              <a:latin typeface="微软雅黑" pitchFamily="34" charset="-122"/>
              <a:ea typeface="微软雅黑" pitchFamily="34" charset="-122"/>
            </a:endParaRPr>
          </a:p>
          <a:p>
            <a:pPr>
              <a:lnSpc>
                <a:spcPts val="2500"/>
              </a:lnSpc>
              <a:defRPr/>
            </a:pPr>
            <a:endParaRPr lang="zh-CN" altLang="en-US" sz="1100" b="1" dirty="0">
              <a:latin typeface="微软雅黑" pitchFamily="34" charset="-122"/>
              <a:ea typeface="微软雅黑" pitchFamily="34" charset="-122"/>
            </a:endParaRPr>
          </a:p>
        </p:txBody>
      </p:sp>
      <p:pic>
        <p:nvPicPr>
          <p:cNvPr id="17" name="Picture 2" descr="D:\我的文档\桌面\行为规范\行为规范照片\BI行为规范照片\_DSC0104.JPG"/>
          <p:cNvPicPr>
            <a:picLocks noChangeAspect="1" noChangeArrowheads="1"/>
          </p:cNvPicPr>
          <p:nvPr/>
        </p:nvPicPr>
        <p:blipFill>
          <a:blip r:embed="rId2"/>
          <a:srcRect/>
          <a:stretch>
            <a:fillRect/>
          </a:stretch>
        </p:blipFill>
        <p:spPr bwMode="auto">
          <a:xfrm>
            <a:off x="71438" y="928688"/>
            <a:ext cx="3143250" cy="2643187"/>
          </a:xfrm>
          <a:prstGeom prst="rect">
            <a:avLst/>
          </a:prstGeom>
          <a:ln>
            <a:noFill/>
          </a:ln>
          <a:effectLst>
            <a:outerShdw blurRad="292100" dist="139700" dir="2700000" sx="70000" sy="70000" algn="tl" rotWithShape="0">
              <a:srgbClr val="333333">
                <a:alpha val="65000"/>
              </a:srgbClr>
            </a:outerShdw>
          </a:effectLst>
        </p:spPr>
      </p:pic>
      <p:pic>
        <p:nvPicPr>
          <p:cNvPr id="18" name="Picture 3" descr="D:\我的文档\My Pictures\201008171450060660.jpg"/>
          <p:cNvPicPr>
            <a:picLocks noChangeAspect="1" noChangeArrowheads="1"/>
          </p:cNvPicPr>
          <p:nvPr/>
        </p:nvPicPr>
        <p:blipFill>
          <a:blip r:embed="rId3"/>
          <a:srcRect/>
          <a:stretch>
            <a:fillRect/>
          </a:stretch>
        </p:blipFill>
        <p:spPr bwMode="auto">
          <a:xfrm>
            <a:off x="4143375" y="1643063"/>
            <a:ext cx="2674938" cy="1924050"/>
          </a:xfrm>
          <a:prstGeom prst="rect">
            <a:avLst/>
          </a:prstGeom>
          <a:ln>
            <a:noFill/>
          </a:ln>
          <a:effectLst>
            <a:outerShdw blurRad="292100" dist="139700" dir="2700000" sx="82000" sy="82000" algn="tl" rotWithShape="0">
              <a:srgbClr val="333333">
                <a:alpha val="65000"/>
              </a:srgbClr>
            </a:outerShdw>
          </a:effectLst>
        </p:spPr>
      </p:pic>
      <p:pic>
        <p:nvPicPr>
          <p:cNvPr id="135170" name="Picture 2" descr="D:\我的文档\My Pictures\20071229111124.jpg"/>
          <p:cNvPicPr>
            <a:picLocks noChangeAspect="1" noChangeArrowheads="1"/>
          </p:cNvPicPr>
          <p:nvPr/>
        </p:nvPicPr>
        <p:blipFill>
          <a:blip r:embed="rId4"/>
          <a:srcRect/>
          <a:stretch>
            <a:fillRect/>
          </a:stretch>
        </p:blipFill>
        <p:spPr bwMode="auto">
          <a:xfrm>
            <a:off x="6072188" y="4214813"/>
            <a:ext cx="2857500" cy="1920875"/>
          </a:xfrm>
          <a:prstGeom prst="rect">
            <a:avLst/>
          </a:prstGeom>
          <a:ln>
            <a:noFill/>
          </a:ln>
          <a:effectLst>
            <a:outerShdw blurRad="292100" dist="139700" dir="2700000" sx="85000" sy="85000" algn="tl" rotWithShape="0">
              <a:srgbClr val="333333">
                <a:alpha val="65000"/>
              </a:srgbClr>
            </a:outerShdw>
          </a:effectLst>
        </p:spPr>
      </p:pic>
      <p:sp>
        <p:nvSpPr>
          <p:cNvPr id="23" name="Freeform 16"/>
          <p:cNvSpPr>
            <a:spLocks/>
          </p:cNvSpPr>
          <p:nvPr/>
        </p:nvSpPr>
        <p:spPr bwMode="gray">
          <a:xfrm rot="19387235">
            <a:off x="3035300" y="3678238"/>
            <a:ext cx="1825625" cy="368300"/>
          </a:xfrm>
          <a:custGeom>
            <a:avLst/>
            <a:gdLst>
              <a:gd name="T0" fmla="*/ 0 w 982"/>
              <a:gd name="T1" fmla="*/ 2147483647 h 774"/>
              <a:gd name="T2" fmla="*/ 2147483647 w 982"/>
              <a:gd name="T3" fmla="*/ 2147483647 h 774"/>
              <a:gd name="T4" fmla="*/ 2147483647 w 982"/>
              <a:gd name="T5" fmla="*/ 2147483647 h 774"/>
              <a:gd name="T6" fmla="*/ 2147483647 w 982"/>
              <a:gd name="T7" fmla="*/ 2147483647 h 774"/>
              <a:gd name="T8" fmla="*/ 2147483647 w 982"/>
              <a:gd name="T9" fmla="*/ 2147483647 h 774"/>
              <a:gd name="T10" fmla="*/ 2147483647 w 982"/>
              <a:gd name="T11" fmla="*/ 2147483647 h 774"/>
              <a:gd name="T12" fmla="*/ 2147483647 w 982"/>
              <a:gd name="T13" fmla="*/ 2147483647 h 774"/>
              <a:gd name="T14" fmla="*/ 2147483647 w 982"/>
              <a:gd name="T15" fmla="*/ 2147483647 h 774"/>
              <a:gd name="T16" fmla="*/ 2147483647 w 982"/>
              <a:gd name="T17" fmla="*/ 2147483647 h 774"/>
              <a:gd name="T18" fmla="*/ 2147483647 w 982"/>
              <a:gd name="T19" fmla="*/ 2147483647 h 774"/>
              <a:gd name="T20" fmla="*/ 2147483647 w 982"/>
              <a:gd name="T21" fmla="*/ 2147483647 h 774"/>
              <a:gd name="T22" fmla="*/ 2147483647 w 982"/>
              <a:gd name="T23" fmla="*/ 2147483647 h 774"/>
              <a:gd name="T24" fmla="*/ 2147483647 w 982"/>
              <a:gd name="T25" fmla="*/ 2147483647 h 774"/>
              <a:gd name="T26" fmla="*/ 2147483647 w 982"/>
              <a:gd name="T27" fmla="*/ 2147483647 h 774"/>
              <a:gd name="T28" fmla="*/ 2147483647 w 982"/>
              <a:gd name="T29" fmla="*/ 2147483647 h 774"/>
              <a:gd name="T30" fmla="*/ 2147483647 w 982"/>
              <a:gd name="T31" fmla="*/ 2147483647 h 774"/>
              <a:gd name="T32" fmla="*/ 2147483647 w 982"/>
              <a:gd name="T33" fmla="*/ 2147483647 h 774"/>
              <a:gd name="T34" fmla="*/ 2147483647 w 982"/>
              <a:gd name="T35" fmla="*/ 2147483647 h 774"/>
              <a:gd name="T36" fmla="*/ 2147483647 w 982"/>
              <a:gd name="T37" fmla="*/ 2147483647 h 774"/>
              <a:gd name="T38" fmla="*/ 2147483647 w 982"/>
              <a:gd name="T39" fmla="*/ 2147483647 h 774"/>
              <a:gd name="T40" fmla="*/ 2147483647 w 982"/>
              <a:gd name="T41" fmla="*/ 2147483647 h 774"/>
              <a:gd name="T42" fmla="*/ 2147483647 w 982"/>
              <a:gd name="T43" fmla="*/ 2147483647 h 774"/>
              <a:gd name="T44" fmla="*/ 2147483647 w 982"/>
              <a:gd name="T45" fmla="*/ 2147483647 h 774"/>
              <a:gd name="T46" fmla="*/ 2147483647 w 982"/>
              <a:gd name="T47" fmla="*/ 2147483647 h 774"/>
              <a:gd name="T48" fmla="*/ 2147483647 w 982"/>
              <a:gd name="T49" fmla="*/ 2147483647 h 774"/>
              <a:gd name="T50" fmla="*/ 2147483647 w 982"/>
              <a:gd name="T51" fmla="*/ 2147483647 h 774"/>
              <a:gd name="T52" fmla="*/ 2147483647 w 982"/>
              <a:gd name="T53" fmla="*/ 0 h 774"/>
              <a:gd name="T54" fmla="*/ 2147483647 w 982"/>
              <a:gd name="T55" fmla="*/ 2147483647 h 774"/>
              <a:gd name="T56" fmla="*/ 2147483647 w 982"/>
              <a:gd name="T57" fmla="*/ 2147483647 h 774"/>
              <a:gd name="T58" fmla="*/ 2147483647 w 982"/>
              <a:gd name="T59" fmla="*/ 2147483647 h 774"/>
              <a:gd name="T60" fmla="*/ 2147483647 w 982"/>
              <a:gd name="T61" fmla="*/ 2147483647 h 774"/>
              <a:gd name="T62" fmla="*/ 2147483647 w 982"/>
              <a:gd name="T63" fmla="*/ 2147483647 h 774"/>
              <a:gd name="T64" fmla="*/ 2147483647 w 982"/>
              <a:gd name="T65" fmla="*/ 2147483647 h 774"/>
              <a:gd name="T66" fmla="*/ 2147483647 w 982"/>
              <a:gd name="T67" fmla="*/ 2147483647 h 774"/>
              <a:gd name="T68" fmla="*/ 2147483647 w 982"/>
              <a:gd name="T69" fmla="*/ 2147483647 h 774"/>
              <a:gd name="T70" fmla="*/ 2147483647 w 982"/>
              <a:gd name="T71" fmla="*/ 2147483647 h 774"/>
              <a:gd name="T72" fmla="*/ 2147483647 w 982"/>
              <a:gd name="T73" fmla="*/ 2147483647 h 774"/>
              <a:gd name="T74" fmla="*/ 2147483647 w 982"/>
              <a:gd name="T75" fmla="*/ 2147483647 h 774"/>
              <a:gd name="T76" fmla="*/ 2147483647 w 982"/>
              <a:gd name="T77" fmla="*/ 2147483647 h 774"/>
              <a:gd name="T78" fmla="*/ 2147483647 w 982"/>
              <a:gd name="T79" fmla="*/ 2147483647 h 774"/>
              <a:gd name="T80" fmla="*/ 2147483647 w 982"/>
              <a:gd name="T81" fmla="*/ 2147483647 h 774"/>
              <a:gd name="T82" fmla="*/ 2147483647 w 982"/>
              <a:gd name="T83" fmla="*/ 2147483647 h 774"/>
              <a:gd name="T84" fmla="*/ 2147483647 w 982"/>
              <a:gd name="T85" fmla="*/ 2147483647 h 774"/>
              <a:gd name="T86" fmla="*/ 2147483647 w 982"/>
              <a:gd name="T87" fmla="*/ 2147483647 h 774"/>
              <a:gd name="T88" fmla="*/ 2147483647 w 982"/>
              <a:gd name="T89" fmla="*/ 2147483647 h 774"/>
              <a:gd name="T90" fmla="*/ 2147483647 w 982"/>
              <a:gd name="T91" fmla="*/ 2147483647 h 774"/>
              <a:gd name="T92" fmla="*/ 2147483647 w 982"/>
              <a:gd name="T93" fmla="*/ 2147483647 h 774"/>
              <a:gd name="T94" fmla="*/ 2147483647 w 982"/>
              <a:gd name="T95" fmla="*/ 2147483647 h 774"/>
              <a:gd name="T96" fmla="*/ 2147483647 w 982"/>
              <a:gd name="T97" fmla="*/ 2147483647 h 774"/>
              <a:gd name="T98" fmla="*/ 2147483647 w 982"/>
              <a:gd name="T99" fmla="*/ 2147483647 h 774"/>
              <a:gd name="T100" fmla="*/ 2147483647 w 982"/>
              <a:gd name="T101" fmla="*/ 2147483647 h 774"/>
              <a:gd name="T102" fmla="*/ 2147483647 w 982"/>
              <a:gd name="T103" fmla="*/ 2147483647 h 774"/>
              <a:gd name="T104" fmla="*/ 0 w 982"/>
              <a:gd name="T105" fmla="*/ 2147483647 h 774"/>
              <a:gd name="T106" fmla="*/ 0 w 982"/>
              <a:gd name="T107" fmla="*/ 2147483647 h 7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982"/>
              <a:gd name="T163" fmla="*/ 0 h 774"/>
              <a:gd name="T164" fmla="*/ 982 w 982"/>
              <a:gd name="T165" fmla="*/ 774 h 7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rgbClr val="B48EED">
                  <a:alpha val="32001"/>
                </a:srgbClr>
              </a:gs>
              <a:gs pos="100000">
                <a:srgbClr val="AD83EB"/>
              </a:gs>
            </a:gsLst>
            <a:lin ang="0" scaled="1"/>
          </a:gradFill>
          <a:ln w="12700">
            <a:noFill/>
            <a:round/>
            <a:headEnd/>
            <a:tailEnd/>
          </a:ln>
        </p:spPr>
        <p:txBody>
          <a:bodyPr/>
          <a:lstStyle/>
          <a:p>
            <a:pPr>
              <a:defRPr/>
            </a:pPr>
            <a:endParaRPr lang="zh-CN" altLang="en-US">
              <a:ln>
                <a:solidFill>
                  <a:srgbClr val="660033"/>
                </a:solidFill>
              </a:ln>
            </a:endParaRPr>
          </a:p>
        </p:txBody>
      </p:sp>
      <p:sp>
        <p:nvSpPr>
          <p:cNvPr id="22" name="AutoShape 10"/>
          <p:cNvSpPr>
            <a:spLocks noChangeArrowheads="1"/>
          </p:cNvSpPr>
          <p:nvPr/>
        </p:nvSpPr>
        <p:spPr bwMode="gray">
          <a:xfrm>
            <a:off x="3786188" y="5429250"/>
            <a:ext cx="2000250" cy="857250"/>
          </a:xfrm>
          <a:prstGeom prst="roundRect">
            <a:avLst>
              <a:gd name="adj" fmla="val 10347"/>
            </a:avLst>
          </a:prstGeom>
          <a:solidFill>
            <a:schemeClr val="bg1"/>
          </a:solidFill>
          <a:ln w="19050">
            <a:solidFill>
              <a:srgbClr val="C00000"/>
            </a:solidFill>
            <a:round/>
            <a:headEnd/>
            <a:tailEnd/>
          </a:ln>
          <a:effectLst>
            <a:outerShdw dist="107763" dir="3120000" sx="95000" sy="95000" algn="ctr" rotWithShape="0">
              <a:srgbClr val="000000">
                <a:alpha val="65000"/>
              </a:srgbClr>
            </a:outerShdw>
          </a:effectLst>
        </p:spPr>
        <p:txBody>
          <a:bodyPr wrap="none" anchor="ctr"/>
          <a:lstStyle/>
          <a:p>
            <a:pPr>
              <a:lnSpc>
                <a:spcPct val="150000"/>
              </a:lnSpc>
              <a:defRPr/>
            </a:pPr>
            <a:endParaRPr lang="en-US" altLang="zh-CN" sz="1200" b="1" dirty="0">
              <a:solidFill>
                <a:srgbClr val="C00000"/>
              </a:solidFill>
              <a:latin typeface="微软雅黑" pitchFamily="34" charset="-122"/>
              <a:ea typeface="微软雅黑" pitchFamily="34" charset="-122"/>
            </a:endParaRPr>
          </a:p>
          <a:p>
            <a:pPr>
              <a:lnSpc>
                <a:spcPct val="150000"/>
              </a:lnSpc>
              <a:buClr>
                <a:srgbClr val="C00000"/>
              </a:buClr>
              <a:defRPr/>
            </a:pPr>
            <a:r>
              <a:rPr lang="zh-CN" altLang="en-US" sz="1100" b="1" dirty="0">
                <a:latin typeface="微软雅黑" pitchFamily="34" charset="-122"/>
                <a:ea typeface="微软雅黑" pitchFamily="34" charset="-122"/>
              </a:rPr>
              <a:t>用一只手接递名片</a:t>
            </a:r>
          </a:p>
          <a:p>
            <a:pPr>
              <a:lnSpc>
                <a:spcPct val="150000"/>
              </a:lnSpc>
              <a:buClr>
                <a:srgbClr val="C00000"/>
              </a:buClr>
              <a:defRPr/>
            </a:pPr>
            <a:r>
              <a:rPr lang="zh-CN" altLang="en-US" sz="1100" b="1" dirty="0">
                <a:latin typeface="微软雅黑" pitchFamily="34" charset="-122"/>
                <a:ea typeface="微软雅黑" pitchFamily="34" charset="-122"/>
              </a:rPr>
              <a:t>念错名片上姓名或头衔</a:t>
            </a:r>
          </a:p>
          <a:p>
            <a:pPr>
              <a:lnSpc>
                <a:spcPct val="150000"/>
              </a:lnSpc>
              <a:buClr>
                <a:srgbClr val="C00000"/>
              </a:buClr>
              <a:defRPr/>
            </a:pPr>
            <a:r>
              <a:rPr lang="zh-CN" altLang="en-US" sz="1100" b="1" dirty="0">
                <a:latin typeface="微软雅黑" pitchFamily="34" charset="-122"/>
                <a:ea typeface="微软雅黑" pitchFamily="34" charset="-122"/>
              </a:rPr>
              <a:t>多个客人只发其中一人名片</a:t>
            </a:r>
            <a:endParaRPr lang="en-US" altLang="zh-CN" sz="1100" b="1" dirty="0">
              <a:latin typeface="微软雅黑" pitchFamily="34" charset="-122"/>
              <a:ea typeface="微软雅黑" pitchFamily="34" charset="-122"/>
            </a:endParaRPr>
          </a:p>
          <a:p>
            <a:pPr>
              <a:lnSpc>
                <a:spcPct val="150000"/>
              </a:lnSpc>
              <a:buClr>
                <a:srgbClr val="C00000"/>
              </a:buClr>
              <a:defRPr/>
            </a:pPr>
            <a:endParaRPr lang="zh-CN" altLang="en-US" sz="1100" b="1" dirty="0">
              <a:latin typeface="微软雅黑" pitchFamily="34" charset="-122"/>
              <a:ea typeface="微软雅黑" pitchFamily="34" charset="-122"/>
            </a:endParaRPr>
          </a:p>
        </p:txBody>
      </p:sp>
      <p:sp>
        <p:nvSpPr>
          <p:cNvPr id="11" name="标题 17"/>
          <p:cNvSpPr>
            <a:spLocks noGrp="1"/>
          </p:cNvSpPr>
          <p:nvPr>
            <p:ph type="title"/>
          </p:nvPr>
        </p:nvSpPr>
        <p:spPr>
          <a:xfrm>
            <a:off x="142844" y="142852"/>
            <a:ext cx="8229600" cy="582594"/>
          </a:xfrm>
        </p:spPr>
        <p:txBody>
          <a:bodyPr/>
          <a:lstStyle/>
          <a:p>
            <a:pPr algn="l"/>
            <a:r>
              <a:rPr lang="zh-CN" altLang="en-US" sz="2800" b="1" dirty="0" smtClean="0">
                <a:latin typeface="微软雅黑" pitchFamily="34" charset="-122"/>
                <a:ea typeface="微软雅黑" pitchFamily="34" charset="-122"/>
              </a:rPr>
              <a:t>仪容仪表标准</a:t>
            </a:r>
            <a:endParaRPr lang="zh-CN" altLang="en-US" sz="2800" b="1" dirty="0">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bwMode="auto">
          <a:xfrm>
            <a:off x="457200" y="214313"/>
            <a:ext cx="8229600" cy="9286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2400" b="1" smtClean="0">
                <a:latin typeface="微软雅黑" pitchFamily="34" charset="-122"/>
                <a:ea typeface="微软雅黑" pitchFamily="34" charset="-122"/>
              </a:rPr>
              <a:t>客服人员</a:t>
            </a:r>
            <a:r>
              <a:rPr lang="en-US" altLang="zh-CN" sz="2400" b="1" smtClean="0">
                <a:latin typeface="微软雅黑" pitchFamily="34" charset="-122"/>
                <a:ea typeface="微软雅黑" pitchFamily="34" charset="-122"/>
              </a:rPr>
              <a:t>BI</a:t>
            </a:r>
            <a:r>
              <a:rPr lang="zh-CN" altLang="en-US" sz="2400" b="1" smtClean="0">
                <a:latin typeface="微软雅黑" pitchFamily="34" charset="-122"/>
                <a:ea typeface="微软雅黑" pitchFamily="34" charset="-122"/>
              </a:rPr>
              <a:t>行为规范</a:t>
            </a:r>
            <a:r>
              <a:rPr lang="zh-CN" altLang="en-US" sz="2400" smtClean="0">
                <a:solidFill>
                  <a:srgbClr val="FF0000"/>
                </a:solidFill>
                <a:latin typeface="隶书" pitchFamily="49" charset="-122"/>
                <a:ea typeface="隶书" pitchFamily="49" charset="-122"/>
              </a:rPr>
              <a:t/>
            </a:r>
            <a:br>
              <a:rPr lang="zh-CN" altLang="en-US" sz="2400" smtClean="0">
                <a:solidFill>
                  <a:srgbClr val="FF0000"/>
                </a:solidFill>
                <a:latin typeface="隶书" pitchFamily="49" charset="-122"/>
                <a:ea typeface="隶书" pitchFamily="49" charset="-122"/>
              </a:rPr>
            </a:br>
            <a:endParaRPr lang="zh-CN" altLang="en-US" sz="2400" b="1" smtClean="0">
              <a:latin typeface="微软雅黑" pitchFamily="34" charset="-122"/>
              <a:ea typeface="微软雅黑" pitchFamily="34" charset="-122"/>
            </a:endParaRPr>
          </a:p>
        </p:txBody>
      </p:sp>
      <p:sp>
        <p:nvSpPr>
          <p:cNvPr id="6" name="TextBox 5"/>
          <p:cNvSpPr txBox="1">
            <a:spLocks noChangeArrowheads="1"/>
          </p:cNvSpPr>
          <p:nvPr/>
        </p:nvSpPr>
        <p:spPr bwMode="auto">
          <a:xfrm>
            <a:off x="571500" y="1071563"/>
            <a:ext cx="8143875" cy="646112"/>
          </a:xfrm>
          <a:prstGeom prst="rect">
            <a:avLst/>
          </a:prstGeom>
          <a:noFill/>
          <a:ln w="9525">
            <a:noFill/>
            <a:miter lim="800000"/>
            <a:headEnd/>
            <a:tailEnd/>
          </a:ln>
        </p:spPr>
        <p:txBody>
          <a:bodyPr>
            <a:spAutoFit/>
          </a:bodyPr>
          <a:lstStyle/>
          <a:p>
            <a:pPr>
              <a:buFont typeface="Wingdings" pitchFamily="2" charset="2"/>
              <a:buChar char="Ø"/>
            </a:pPr>
            <a:r>
              <a:rPr lang="zh-CN" altLang="en-US">
                <a:latin typeface="隶书" pitchFamily="49" charset="-122"/>
                <a:ea typeface="隶书" pitchFamily="49" charset="-122"/>
              </a:rPr>
              <a:t> 仪表端庄、态度和蔼、面带微笑。员工以站立姿势服务时，正确的站立姿势应是：双脚两肩同宽自然垂直分开。</a:t>
            </a:r>
          </a:p>
        </p:txBody>
      </p:sp>
      <p:sp>
        <p:nvSpPr>
          <p:cNvPr id="7" name="TextBox 6"/>
          <p:cNvSpPr txBox="1">
            <a:spLocks noChangeArrowheads="1"/>
          </p:cNvSpPr>
          <p:nvPr/>
        </p:nvSpPr>
        <p:spPr bwMode="auto">
          <a:xfrm>
            <a:off x="571500" y="1711325"/>
            <a:ext cx="8143875" cy="646113"/>
          </a:xfrm>
          <a:prstGeom prst="rect">
            <a:avLst/>
          </a:prstGeom>
          <a:noFill/>
          <a:ln w="9525">
            <a:noFill/>
            <a:miter lim="800000"/>
            <a:headEnd/>
            <a:tailEnd/>
          </a:ln>
        </p:spPr>
        <p:txBody>
          <a:bodyPr>
            <a:spAutoFit/>
          </a:bodyPr>
          <a:lstStyle/>
          <a:p>
            <a:pPr>
              <a:buFont typeface="Wingdings" pitchFamily="2" charset="2"/>
              <a:buChar char="Ø"/>
            </a:pPr>
            <a:r>
              <a:rPr lang="zh-CN" altLang="en-US">
                <a:latin typeface="隶书" pitchFamily="49" charset="-122"/>
                <a:ea typeface="隶书" pitchFamily="49" charset="-122"/>
              </a:rPr>
              <a:t> 工作时间着工装、佩带工牌，并保持干净、平整，无明显污迹、破损，女员工上班可化妆，但不得浓妆艳抹，男员工不得化妆。</a:t>
            </a:r>
          </a:p>
        </p:txBody>
      </p:sp>
      <p:sp>
        <p:nvSpPr>
          <p:cNvPr id="9" name="TextBox 8"/>
          <p:cNvSpPr txBox="1">
            <a:spLocks noChangeArrowheads="1"/>
          </p:cNvSpPr>
          <p:nvPr/>
        </p:nvSpPr>
        <p:spPr bwMode="auto">
          <a:xfrm>
            <a:off x="571500" y="2357438"/>
            <a:ext cx="8143875" cy="923925"/>
          </a:xfrm>
          <a:prstGeom prst="rect">
            <a:avLst/>
          </a:prstGeom>
          <a:noFill/>
          <a:ln w="9525">
            <a:noFill/>
            <a:miter lim="800000"/>
            <a:headEnd/>
            <a:tailEnd/>
          </a:ln>
        </p:spPr>
        <p:txBody>
          <a:bodyPr>
            <a:spAutoFit/>
          </a:bodyPr>
          <a:lstStyle/>
          <a:p>
            <a:pPr>
              <a:buFont typeface="Wingdings" pitchFamily="2" charset="2"/>
              <a:buChar char="Ø"/>
            </a:pPr>
            <a:r>
              <a:rPr lang="zh-CN" altLang="en-US">
                <a:latin typeface="隶书" pitchFamily="49" charset="-122"/>
                <a:ea typeface="隶书" pitchFamily="49" charset="-122"/>
              </a:rPr>
              <a:t> 在工作时间内，身体不得东歪西倒，前倾后靠，不得伸懒腰、驼背、耸肩。双手不得叉腰、交叉胸前，插入衣裤或随意乱放。不抓头、不抓痒、挖耳、抠鼻孔，不得敲桌子、敲击或玩弄其他物品。</a:t>
            </a:r>
          </a:p>
        </p:txBody>
      </p:sp>
      <p:sp>
        <p:nvSpPr>
          <p:cNvPr id="10" name="TextBox 9"/>
          <p:cNvSpPr txBox="1">
            <a:spLocks noChangeArrowheads="1"/>
          </p:cNvSpPr>
          <p:nvPr/>
        </p:nvSpPr>
        <p:spPr bwMode="auto">
          <a:xfrm>
            <a:off x="571500" y="3286125"/>
            <a:ext cx="8143875" cy="923925"/>
          </a:xfrm>
          <a:prstGeom prst="rect">
            <a:avLst/>
          </a:prstGeom>
          <a:noFill/>
          <a:ln w="9525">
            <a:noFill/>
            <a:miter lim="800000"/>
            <a:headEnd/>
            <a:tailEnd/>
          </a:ln>
        </p:spPr>
        <p:txBody>
          <a:bodyPr>
            <a:spAutoFit/>
          </a:bodyPr>
          <a:lstStyle/>
          <a:p>
            <a:pPr>
              <a:buFont typeface="Wingdings" pitchFamily="2" charset="2"/>
              <a:buChar char="Ø"/>
            </a:pPr>
            <a:r>
              <a:rPr lang="zh-CN" altLang="en-US">
                <a:latin typeface="隶书" pitchFamily="49" charset="-122"/>
                <a:ea typeface="隶书" pitchFamily="49" charset="-122"/>
              </a:rPr>
              <a:t> 上班必须佩戴胸卡，胸卡应佩在左胸处，不得任其歪歪扭扭。无染发（黑色除外）；男士前发不过眉，侧发不盖耳，后发不触及衣领，无烫发；女士短发长不过肩，长发必须盘于脑后。</a:t>
            </a:r>
          </a:p>
        </p:txBody>
      </p:sp>
      <p:sp>
        <p:nvSpPr>
          <p:cNvPr id="11" name="TextBox 10"/>
          <p:cNvSpPr txBox="1">
            <a:spLocks noChangeArrowheads="1"/>
          </p:cNvSpPr>
          <p:nvPr/>
        </p:nvSpPr>
        <p:spPr bwMode="auto">
          <a:xfrm>
            <a:off x="571500" y="4214813"/>
            <a:ext cx="8143875" cy="369887"/>
          </a:xfrm>
          <a:prstGeom prst="rect">
            <a:avLst/>
          </a:prstGeom>
          <a:noFill/>
          <a:ln w="9525">
            <a:noFill/>
            <a:miter lim="800000"/>
            <a:headEnd/>
            <a:tailEnd/>
          </a:ln>
        </p:spPr>
        <p:txBody>
          <a:bodyPr>
            <a:spAutoFit/>
          </a:bodyPr>
          <a:lstStyle/>
          <a:p>
            <a:pPr>
              <a:buFont typeface="Wingdings" pitchFamily="2" charset="2"/>
              <a:buChar char="Ø"/>
            </a:pPr>
            <a:r>
              <a:rPr lang="zh-CN" altLang="en-US">
                <a:latin typeface="隶书" pitchFamily="49" charset="-122"/>
                <a:ea typeface="隶书" pitchFamily="49" charset="-122"/>
              </a:rPr>
              <a:t> 说话时不得喊叫，不得乱丢乱碰物品而发出不必要声响。</a:t>
            </a:r>
          </a:p>
        </p:txBody>
      </p:sp>
      <p:sp>
        <p:nvSpPr>
          <p:cNvPr id="12" name="TextBox 11"/>
          <p:cNvSpPr txBox="1">
            <a:spLocks noChangeArrowheads="1"/>
          </p:cNvSpPr>
          <p:nvPr/>
        </p:nvSpPr>
        <p:spPr bwMode="auto">
          <a:xfrm>
            <a:off x="571500" y="4643438"/>
            <a:ext cx="8143875" cy="369887"/>
          </a:xfrm>
          <a:prstGeom prst="rect">
            <a:avLst/>
          </a:prstGeom>
          <a:noFill/>
          <a:ln w="9525">
            <a:noFill/>
            <a:miter lim="800000"/>
            <a:headEnd/>
            <a:tailEnd/>
          </a:ln>
        </p:spPr>
        <p:txBody>
          <a:bodyPr>
            <a:spAutoFit/>
          </a:bodyPr>
          <a:lstStyle/>
          <a:p>
            <a:pPr>
              <a:buFont typeface="Wingdings" pitchFamily="2" charset="2"/>
              <a:buChar char="Ø"/>
            </a:pPr>
            <a:r>
              <a:rPr lang="zh-CN" altLang="en-US">
                <a:latin typeface="隶书" pitchFamily="49" charset="-122"/>
                <a:ea typeface="隶书" pitchFamily="49" charset="-122"/>
              </a:rPr>
              <a:t> 不得佩戴手表、戒指以外的其它饰品、留长指甲，女员工不得涂色在指甲上。</a:t>
            </a:r>
          </a:p>
        </p:txBody>
      </p:sp>
      <p:sp>
        <p:nvSpPr>
          <p:cNvPr id="13" name="TextBox 12"/>
          <p:cNvSpPr txBox="1">
            <a:spLocks noChangeArrowheads="1"/>
          </p:cNvSpPr>
          <p:nvPr/>
        </p:nvSpPr>
        <p:spPr bwMode="auto">
          <a:xfrm>
            <a:off x="571500" y="5000625"/>
            <a:ext cx="8143875" cy="923925"/>
          </a:xfrm>
          <a:prstGeom prst="rect">
            <a:avLst/>
          </a:prstGeom>
          <a:noFill/>
          <a:ln w="9525">
            <a:noFill/>
            <a:miter lim="800000"/>
            <a:headEnd/>
            <a:tailEnd/>
          </a:ln>
        </p:spPr>
        <p:txBody>
          <a:bodyPr>
            <a:spAutoFit/>
          </a:bodyPr>
          <a:lstStyle/>
          <a:p>
            <a:pPr>
              <a:buFont typeface="Wingdings" pitchFamily="2" charset="2"/>
              <a:buChar char="Ø"/>
            </a:pPr>
            <a:r>
              <a:rPr lang="zh-CN" altLang="en-US">
                <a:latin typeface="隶书" pitchFamily="49" charset="-122"/>
                <a:ea typeface="隶书" pitchFamily="49" charset="-122"/>
              </a:rPr>
              <a:t> 不得二人并肩而行、搭膊、挽手，与客户相遇应靠边而走，不得从二人中间穿行。请人让路要对讲不起，不得横冲直撞，粗俗无礼。不得哼歌曲、吹口哨、跺脚。</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9" grpId="0"/>
      <p:bldP spid="10" grpId="0"/>
      <p:bldP spid="11"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11"/>
          <p:cNvSpPr>
            <a:spLocks noGrp="1" noChangeArrowheads="1"/>
          </p:cNvSpPr>
          <p:nvPr>
            <p:ph type="title"/>
          </p:nvPr>
        </p:nvSpPr>
        <p:spPr bwMode="auto">
          <a:xfrm>
            <a:off x="468313" y="5341938"/>
            <a:ext cx="8153400" cy="808037"/>
          </a:xfrm>
          <a:noFill/>
          <a:ln>
            <a:miter lim="800000"/>
            <a:headEnd/>
            <a:tailEnd/>
          </a:ln>
        </p:spPr>
        <p:txBody>
          <a:bodyPr vert="horz" wrap="square" lIns="91440" tIns="45720" rIns="91440" bIns="45720" numCol="1" anchor="ctr" anchorCtr="0" compatLnSpc="1">
            <a:prstTxWarp prst="textNoShape">
              <a:avLst/>
            </a:prstTxWarp>
          </a:bodyPr>
          <a:lstStyle/>
          <a:p>
            <a:pPr eaLnBrk="1" hangingPunct="1"/>
            <a:r>
              <a:rPr lang="zh-CN" altLang="en-US" sz="2900" b="1" smtClean="0">
                <a:solidFill>
                  <a:srgbClr val="FF3300"/>
                </a:solidFill>
              </a:rPr>
              <a:t>良好的行为礼仪给客户和自己都带来愉快的心情</a:t>
            </a:r>
            <a:r>
              <a:rPr lang="en-US" altLang="zh-CN" sz="2900" b="1" smtClean="0">
                <a:solidFill>
                  <a:srgbClr val="FF3300"/>
                </a:solidFill>
              </a:rPr>
              <a:t>!</a:t>
            </a:r>
          </a:p>
        </p:txBody>
      </p:sp>
      <p:sp>
        <p:nvSpPr>
          <p:cNvPr id="4100" name="Rectangle 12"/>
          <p:cNvSpPr>
            <a:spLocks noChangeArrowheads="1"/>
          </p:cNvSpPr>
          <p:nvPr/>
        </p:nvSpPr>
        <p:spPr bwMode="auto">
          <a:xfrm>
            <a:off x="2339975" y="279401"/>
            <a:ext cx="4968875" cy="792146"/>
          </a:xfrm>
          <a:prstGeom prst="rect">
            <a:avLst/>
          </a:prstGeom>
          <a:noFill/>
          <a:ln w="9525">
            <a:noFill/>
            <a:miter lim="800000"/>
            <a:headEnd/>
            <a:tailEnd/>
          </a:ln>
        </p:spPr>
        <p:txBody>
          <a:bodyPr anchor="ctr"/>
          <a:lstStyle/>
          <a:p>
            <a:pPr algn="dist"/>
            <a:r>
              <a:rPr lang="zh-CN" altLang="en-US" sz="6000" b="1" i="1" dirty="0">
                <a:solidFill>
                  <a:srgbClr val="FF0000"/>
                </a:solidFill>
                <a:ea typeface="华文彩云" pitchFamily="2" charset="-122"/>
              </a:rPr>
              <a:t>快乐工作！</a:t>
            </a:r>
          </a:p>
        </p:txBody>
      </p:sp>
      <p:pic>
        <p:nvPicPr>
          <p:cNvPr id="4101" name="Picture 13" descr="smile"/>
          <p:cNvPicPr>
            <a:picLocks noChangeAspect="1" noChangeArrowheads="1"/>
          </p:cNvPicPr>
          <p:nvPr/>
        </p:nvPicPr>
        <p:blipFill>
          <a:blip r:embed="rId3"/>
          <a:srcRect/>
          <a:stretch>
            <a:fillRect/>
          </a:stretch>
        </p:blipFill>
        <p:spPr bwMode="auto">
          <a:xfrm>
            <a:off x="571472" y="0"/>
            <a:ext cx="1370012" cy="1347788"/>
          </a:xfrm>
          <a:prstGeom prst="rect">
            <a:avLst/>
          </a:prstGeom>
          <a:noFill/>
          <a:ln w="9525">
            <a:noFill/>
            <a:miter lim="800000"/>
            <a:headEnd/>
            <a:tailEnd/>
          </a:ln>
        </p:spPr>
      </p:pic>
      <p:pic>
        <p:nvPicPr>
          <p:cNvPr id="4102" name="Picture 10"/>
          <p:cNvPicPr>
            <a:picLocks noChangeAspect="1" noChangeArrowheads="1"/>
          </p:cNvPicPr>
          <p:nvPr/>
        </p:nvPicPr>
        <p:blipFill>
          <a:blip r:embed="rId4"/>
          <a:srcRect/>
          <a:stretch>
            <a:fillRect/>
          </a:stretch>
        </p:blipFill>
        <p:spPr bwMode="auto">
          <a:xfrm>
            <a:off x="785813" y="1714500"/>
            <a:ext cx="2143125" cy="34099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3" name="Picture 11"/>
          <p:cNvPicPr>
            <a:picLocks noChangeAspect="1" noChangeArrowheads="1"/>
          </p:cNvPicPr>
          <p:nvPr/>
        </p:nvPicPr>
        <p:blipFill>
          <a:blip r:embed="rId5"/>
          <a:srcRect/>
          <a:stretch>
            <a:fillRect/>
          </a:stretch>
        </p:blipFill>
        <p:spPr bwMode="auto">
          <a:xfrm>
            <a:off x="2500313" y="2214563"/>
            <a:ext cx="2062162" cy="30527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4" name="Picture 9"/>
          <p:cNvPicPr>
            <a:picLocks noChangeAspect="1" noChangeArrowheads="1"/>
          </p:cNvPicPr>
          <p:nvPr/>
        </p:nvPicPr>
        <p:blipFill>
          <a:blip r:embed="rId6"/>
          <a:srcRect/>
          <a:stretch>
            <a:fillRect/>
          </a:stretch>
        </p:blipFill>
        <p:spPr bwMode="auto">
          <a:xfrm>
            <a:off x="6286500" y="2286000"/>
            <a:ext cx="2492375" cy="3143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105" name="Picture 12"/>
          <p:cNvPicPr>
            <a:picLocks noChangeAspect="1" noChangeArrowheads="1"/>
          </p:cNvPicPr>
          <p:nvPr/>
        </p:nvPicPr>
        <p:blipFill>
          <a:blip r:embed="rId7"/>
          <a:srcRect/>
          <a:stretch>
            <a:fillRect/>
          </a:stretch>
        </p:blipFill>
        <p:spPr bwMode="auto">
          <a:xfrm>
            <a:off x="4643438" y="1643063"/>
            <a:ext cx="2286000" cy="34575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785813" y="1428750"/>
            <a:ext cx="2284412" cy="2927350"/>
            <a:chOff x="2402" y="1612"/>
            <a:chExt cx="1170" cy="1482"/>
          </a:xfrm>
        </p:grpSpPr>
        <p:sp>
          <p:nvSpPr>
            <p:cNvPr id="164869" name="AutoShape 5"/>
            <p:cNvSpPr>
              <a:spLocks noChangeArrowheads="1"/>
            </p:cNvSpPr>
            <p:nvPr/>
          </p:nvSpPr>
          <p:spPr bwMode="gray">
            <a:xfrm>
              <a:off x="2402" y="1612"/>
              <a:ext cx="805" cy="1446"/>
            </a:xfrm>
            <a:prstGeom prst="can">
              <a:avLst>
                <a:gd name="adj" fmla="val 25000"/>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w="9525">
              <a:noFill/>
              <a:round/>
              <a:headEnd/>
              <a:tailEnd/>
            </a:ln>
            <a:effectLst/>
          </p:spPr>
          <p:txBody>
            <a:bodyPr wrap="none" anchor="ctr"/>
            <a:lstStyle/>
            <a:p>
              <a:pPr>
                <a:defRPr/>
              </a:pPr>
              <a:endParaRPr lang="zh-CN" altLang="en-US">
                <a:ea typeface="宋体" charset="-122"/>
              </a:endParaRPr>
            </a:p>
          </p:txBody>
        </p:sp>
        <p:sp>
          <p:nvSpPr>
            <p:cNvPr id="30730" name="Text Box 8"/>
            <p:cNvSpPr txBox="1">
              <a:spLocks noChangeArrowheads="1"/>
            </p:cNvSpPr>
            <p:nvPr/>
          </p:nvSpPr>
          <p:spPr bwMode="gray">
            <a:xfrm>
              <a:off x="2475" y="2046"/>
              <a:ext cx="660" cy="583"/>
            </a:xfrm>
            <a:prstGeom prst="rect">
              <a:avLst/>
            </a:prstGeom>
            <a:noFill/>
            <a:ln w="9525">
              <a:noFill/>
              <a:miter lim="800000"/>
              <a:headEnd/>
              <a:tailEnd/>
            </a:ln>
          </p:spPr>
          <p:txBody>
            <a:bodyPr>
              <a:spAutoFit/>
            </a:bodyPr>
            <a:lstStyle/>
            <a:p>
              <a:pPr algn="ctr">
                <a:lnSpc>
                  <a:spcPts val="4500"/>
                </a:lnSpc>
              </a:pPr>
              <a:r>
                <a:rPr lang="zh-CN" altLang="en-US" sz="1600" b="1">
                  <a:solidFill>
                    <a:schemeClr val="bg1"/>
                  </a:solidFill>
                  <a:latin typeface="微软雅黑" pitchFamily="34" charset="-122"/>
                  <a:ea typeface="微软雅黑" pitchFamily="34" charset="-122"/>
                </a:rPr>
                <a:t>接听电话</a:t>
              </a:r>
              <a:endParaRPr lang="en-US" altLang="zh-CN" sz="1600" b="1">
                <a:solidFill>
                  <a:schemeClr val="bg1"/>
                </a:solidFill>
                <a:latin typeface="微软雅黑" pitchFamily="34" charset="-122"/>
                <a:ea typeface="微软雅黑" pitchFamily="34" charset="-122"/>
              </a:endParaRPr>
            </a:p>
            <a:p>
              <a:pPr algn="ctr">
                <a:lnSpc>
                  <a:spcPts val="4500"/>
                </a:lnSpc>
              </a:pPr>
              <a:r>
                <a:rPr lang="zh-CN" altLang="en-US" sz="1600" b="1">
                  <a:solidFill>
                    <a:schemeClr val="bg1"/>
                  </a:solidFill>
                  <a:latin typeface="微软雅黑" pitchFamily="34" charset="-122"/>
                  <a:ea typeface="微软雅黑" pitchFamily="34" charset="-122"/>
                </a:rPr>
                <a:t>服务技巧</a:t>
              </a:r>
              <a:endParaRPr lang="en-US" altLang="zh-CN" sz="1600" b="1">
                <a:solidFill>
                  <a:schemeClr val="bg1"/>
                </a:solidFill>
                <a:latin typeface="微软雅黑" pitchFamily="34" charset="-122"/>
                <a:ea typeface="微软雅黑" pitchFamily="34" charset="-122"/>
              </a:endParaRPr>
            </a:p>
          </p:txBody>
        </p:sp>
        <p:sp>
          <p:nvSpPr>
            <p:cNvPr id="164879" name="AutoShape 15"/>
            <p:cNvSpPr>
              <a:spLocks noChangeArrowheads="1"/>
            </p:cNvSpPr>
            <p:nvPr/>
          </p:nvSpPr>
          <p:spPr bwMode="gray">
            <a:xfrm>
              <a:off x="3316" y="1684"/>
              <a:ext cx="256" cy="1410"/>
            </a:xfrm>
            <a:prstGeom prst="rightArrow">
              <a:avLst>
                <a:gd name="adj1" fmla="val 67750"/>
                <a:gd name="adj2" fmla="val 66167"/>
              </a:avLst>
            </a:prstGeom>
            <a:gradFill rotWithShape="1">
              <a:gsLst>
                <a:gs pos="0">
                  <a:schemeClr val="accent1">
                    <a:gamma/>
                    <a:shade val="46275"/>
                    <a:invGamma/>
                    <a:alpha val="12000"/>
                  </a:schemeClr>
                </a:gs>
                <a:gs pos="100000">
                  <a:schemeClr val="accent1"/>
                </a:gs>
              </a:gsLst>
              <a:lin ang="0" scaled="1"/>
            </a:gradFill>
            <a:ln w="9525">
              <a:noFill/>
              <a:miter lim="800000"/>
              <a:headEnd/>
              <a:tailEnd/>
            </a:ln>
            <a:effectLst/>
          </p:spPr>
          <p:txBody>
            <a:bodyPr wrap="none" anchor="ctr"/>
            <a:lstStyle/>
            <a:p>
              <a:pPr>
                <a:defRPr/>
              </a:pPr>
              <a:endParaRPr lang="zh-CN" altLang="en-US">
                <a:ea typeface="宋体" charset="-122"/>
              </a:endParaRPr>
            </a:p>
          </p:txBody>
        </p:sp>
      </p:grpSp>
      <p:sp>
        <p:nvSpPr>
          <p:cNvPr id="24" name="矩形 23"/>
          <p:cNvSpPr/>
          <p:nvPr/>
        </p:nvSpPr>
        <p:spPr>
          <a:xfrm>
            <a:off x="0" y="642938"/>
            <a:ext cx="4929188" cy="142875"/>
          </a:xfrm>
          <a:prstGeom prst="rect">
            <a:avLst/>
          </a:prstGeom>
          <a:solidFill>
            <a:srgbClr val="FF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17"/>
          <p:cNvSpPr>
            <a:spLocks noChangeAspect="1"/>
          </p:cNvSpPr>
          <p:nvPr/>
        </p:nvSpPr>
        <p:spPr>
          <a:xfrm>
            <a:off x="0" y="642938"/>
            <a:ext cx="4929188" cy="10795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AutoShape 13"/>
          <p:cNvSpPr>
            <a:spLocks noChangeArrowheads="1"/>
          </p:cNvSpPr>
          <p:nvPr/>
        </p:nvSpPr>
        <p:spPr bwMode="auto">
          <a:xfrm>
            <a:off x="3643313" y="1285875"/>
            <a:ext cx="3714750" cy="2928938"/>
          </a:xfrm>
          <a:prstGeom prst="roundRect">
            <a:avLst>
              <a:gd name="adj" fmla="val 16667"/>
            </a:avLst>
          </a:prstGeom>
          <a:ln w="38100">
            <a:solidFill>
              <a:schemeClr val="bg1"/>
            </a:solidFill>
            <a:headEnd/>
            <a:tailEnd/>
          </a:ln>
        </p:spPr>
        <p:style>
          <a:lnRef idx="2">
            <a:schemeClr val="accent5"/>
          </a:lnRef>
          <a:fillRef idx="1">
            <a:schemeClr val="lt1"/>
          </a:fillRef>
          <a:effectRef idx="0">
            <a:schemeClr val="accent5"/>
          </a:effectRef>
          <a:fontRef idx="minor">
            <a:schemeClr val="dk1"/>
          </a:fontRef>
        </p:style>
        <p:txBody>
          <a:bodyPr wrap="none" anchor="ctr"/>
          <a:lstStyle/>
          <a:p>
            <a:pPr>
              <a:lnSpc>
                <a:spcPts val="3500"/>
              </a:lnSpc>
              <a:defRPr/>
            </a:pPr>
            <a:r>
              <a:rPr lang="zh-CN" altLang="en-US" sz="1400" b="1" dirty="0">
                <a:solidFill>
                  <a:schemeClr val="tx1"/>
                </a:solidFill>
                <a:latin typeface="微软雅黑" pitchFamily="34" charset="-122"/>
                <a:ea typeface="微软雅黑" pitchFamily="34" charset="-122"/>
              </a:rPr>
              <a:t>铃声响起</a:t>
            </a:r>
            <a:r>
              <a:rPr lang="zh-CN" altLang="en-US" sz="1400" b="1" dirty="0">
                <a:solidFill>
                  <a:srgbClr val="C00000"/>
                </a:solidFill>
                <a:latin typeface="微软雅黑" pitchFamily="34" charset="-122"/>
                <a:ea typeface="微软雅黑" pitchFamily="34" charset="-122"/>
              </a:rPr>
              <a:t>三</a:t>
            </a:r>
            <a:r>
              <a:rPr lang="zh-CN" altLang="en-US" sz="1400" b="1" dirty="0">
                <a:solidFill>
                  <a:schemeClr val="tx1"/>
                </a:solidFill>
                <a:latin typeface="微软雅黑" pitchFamily="34" charset="-122"/>
                <a:ea typeface="微软雅黑" pitchFamily="34" charset="-122"/>
              </a:rPr>
              <a:t>声内，从容接起先问好；</a:t>
            </a:r>
            <a:endParaRPr lang="en-US" altLang="zh-CN" sz="1400" b="1" dirty="0">
              <a:solidFill>
                <a:schemeClr val="tx1"/>
              </a:solidFill>
              <a:latin typeface="微软雅黑" pitchFamily="34" charset="-122"/>
              <a:ea typeface="微软雅黑" pitchFamily="34" charset="-122"/>
            </a:endParaRPr>
          </a:p>
          <a:p>
            <a:pPr>
              <a:lnSpc>
                <a:spcPts val="3500"/>
              </a:lnSpc>
              <a:defRPr/>
            </a:pPr>
            <a:r>
              <a:rPr lang="zh-CN" altLang="en-US" sz="1400" b="1" dirty="0">
                <a:solidFill>
                  <a:schemeClr val="tx1"/>
                </a:solidFill>
                <a:latin typeface="微软雅黑" pitchFamily="34" charset="-122"/>
                <a:ea typeface="微软雅黑" pitchFamily="34" charset="-122"/>
              </a:rPr>
              <a:t>自报家门有礼貌，</a:t>
            </a:r>
            <a:r>
              <a:rPr lang="zh-CN" altLang="en-US" sz="1400" b="1" dirty="0">
                <a:solidFill>
                  <a:srgbClr val="C00000"/>
                </a:solidFill>
                <a:latin typeface="微软雅黑" pitchFamily="34" charset="-122"/>
                <a:ea typeface="微软雅黑" pitchFamily="34" charset="-122"/>
              </a:rPr>
              <a:t>纸笔本子</a:t>
            </a:r>
            <a:r>
              <a:rPr lang="zh-CN" altLang="en-US" sz="1400" b="1" dirty="0">
                <a:solidFill>
                  <a:schemeClr val="tx1"/>
                </a:solidFill>
                <a:latin typeface="微软雅黑" pitchFamily="34" charset="-122"/>
                <a:ea typeface="微软雅黑" pitchFamily="34" charset="-122"/>
              </a:rPr>
              <a:t>准备好；</a:t>
            </a:r>
            <a:endParaRPr lang="en-US" altLang="zh-CN" sz="1400" b="1" dirty="0">
              <a:solidFill>
                <a:schemeClr val="tx1"/>
              </a:solidFill>
              <a:latin typeface="微软雅黑" pitchFamily="34" charset="-122"/>
              <a:ea typeface="微软雅黑" pitchFamily="34" charset="-122"/>
            </a:endParaRPr>
          </a:p>
          <a:p>
            <a:pPr>
              <a:lnSpc>
                <a:spcPts val="3500"/>
              </a:lnSpc>
              <a:defRPr/>
            </a:pPr>
            <a:r>
              <a:rPr lang="zh-CN" altLang="en-US" sz="1400" b="1" dirty="0">
                <a:solidFill>
                  <a:schemeClr val="tx1"/>
                </a:solidFill>
                <a:latin typeface="微软雅黑" pitchFamily="34" charset="-122"/>
                <a:ea typeface="微软雅黑" pitchFamily="34" charset="-122"/>
              </a:rPr>
              <a:t>声音甜美消隔阂，语速语调恰到好；</a:t>
            </a:r>
            <a:endParaRPr lang="en-US" altLang="zh-CN" sz="1400" b="1" dirty="0">
              <a:solidFill>
                <a:schemeClr val="tx1"/>
              </a:solidFill>
              <a:latin typeface="微软雅黑" pitchFamily="34" charset="-122"/>
              <a:ea typeface="微软雅黑" pitchFamily="34" charset="-122"/>
            </a:endParaRPr>
          </a:p>
          <a:p>
            <a:pPr>
              <a:lnSpc>
                <a:spcPts val="3500"/>
              </a:lnSpc>
              <a:defRPr/>
            </a:pPr>
            <a:r>
              <a:rPr lang="zh-CN" altLang="en-US" sz="1400" b="1" dirty="0">
                <a:solidFill>
                  <a:schemeClr val="tx1"/>
                </a:solidFill>
                <a:latin typeface="微软雅黑" pitchFamily="34" charset="-122"/>
                <a:ea typeface="微软雅黑" pitchFamily="34" charset="-122"/>
              </a:rPr>
              <a:t>来电处理有技巧，客户满意才是好。</a:t>
            </a:r>
          </a:p>
        </p:txBody>
      </p:sp>
      <p:pic>
        <p:nvPicPr>
          <p:cNvPr id="30726" name="Picture 2" descr="D:\我的文档\My Pictures\2008716102320841_2.jpg"/>
          <p:cNvPicPr>
            <a:picLocks noChangeAspect="1" noChangeArrowheads="1"/>
          </p:cNvPicPr>
          <p:nvPr/>
        </p:nvPicPr>
        <p:blipFill>
          <a:blip r:embed="rId2"/>
          <a:srcRect/>
          <a:stretch>
            <a:fillRect/>
          </a:stretch>
        </p:blipFill>
        <p:spPr bwMode="auto">
          <a:xfrm>
            <a:off x="6715125" y="4500563"/>
            <a:ext cx="2214563" cy="1651000"/>
          </a:xfrm>
          <a:prstGeom prst="rect">
            <a:avLst/>
          </a:prstGeom>
          <a:noFill/>
          <a:ln w="9525">
            <a:noFill/>
            <a:miter lim="800000"/>
            <a:headEnd/>
            <a:tailEnd/>
          </a:ln>
        </p:spPr>
      </p:pic>
      <p:sp>
        <p:nvSpPr>
          <p:cNvPr id="11" name="TextBox 10"/>
          <p:cNvSpPr txBox="1">
            <a:spLocks noChangeArrowheads="1"/>
          </p:cNvSpPr>
          <p:nvPr/>
        </p:nvSpPr>
        <p:spPr bwMode="auto">
          <a:xfrm>
            <a:off x="428625" y="928688"/>
            <a:ext cx="3643313" cy="369887"/>
          </a:xfrm>
          <a:prstGeom prst="rect">
            <a:avLst/>
          </a:prstGeom>
          <a:noFill/>
          <a:ln w="9525">
            <a:noFill/>
            <a:miter lim="800000"/>
            <a:headEnd/>
            <a:tailEnd/>
          </a:ln>
        </p:spPr>
        <p:txBody>
          <a:bodyPr>
            <a:spAutoFit/>
          </a:bodyPr>
          <a:lstStyle/>
          <a:p>
            <a:r>
              <a:rPr lang="zh-CN" altLang="en-US">
                <a:solidFill>
                  <a:srgbClr val="FF0000"/>
                </a:solidFill>
                <a:latin typeface="隶书" pitchFamily="49" charset="-122"/>
                <a:ea typeface="隶书" pitchFamily="49" charset="-122"/>
              </a:rPr>
              <a:t>来电接待</a:t>
            </a:r>
          </a:p>
        </p:txBody>
      </p:sp>
      <p:sp>
        <p:nvSpPr>
          <p:cNvPr id="12" name="标题 1"/>
          <p:cNvSpPr>
            <a:spLocks noGrp="1"/>
          </p:cNvSpPr>
          <p:nvPr>
            <p:ph type="title"/>
          </p:nvPr>
        </p:nvSpPr>
        <p:spPr bwMode="auto">
          <a:xfrm>
            <a:off x="457200" y="214313"/>
            <a:ext cx="8229600" cy="9286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2400" b="1" smtClean="0">
                <a:latin typeface="微软雅黑" pitchFamily="34" charset="-122"/>
                <a:ea typeface="微软雅黑" pitchFamily="34" charset="-122"/>
              </a:rPr>
              <a:t>客服人员接待标准</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3" name="Rectangle 3"/>
          <p:cNvSpPr>
            <a:spLocks noChangeArrowheads="1"/>
          </p:cNvSpPr>
          <p:nvPr/>
        </p:nvSpPr>
        <p:spPr bwMode="gray">
          <a:xfrm rot="3419336">
            <a:off x="6854858" y="1730376"/>
            <a:ext cx="923925" cy="1003300"/>
          </a:xfrm>
          <a:prstGeom prst="rect">
            <a:avLst/>
          </a:prstGeom>
          <a:gradFill rotWithShape="1">
            <a:gsLst>
              <a:gs pos="0">
                <a:schemeClr val="folHlink"/>
              </a:gs>
              <a:gs pos="100000">
                <a:schemeClr val="folHlink">
                  <a:gamma/>
                  <a:shade val="46275"/>
                  <a:invGamma/>
                </a:schemeClr>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wrap="none" anchor="ctr"/>
          <a:lstStyle/>
          <a:p>
            <a:pPr>
              <a:defRPr/>
            </a:pPr>
            <a:endParaRPr lang="zh-CN" altLang="en-US">
              <a:ea typeface="宋体" charset="-122"/>
            </a:endParaRPr>
          </a:p>
        </p:txBody>
      </p:sp>
      <p:sp>
        <p:nvSpPr>
          <p:cNvPr id="31747" name="Text Box 4"/>
          <p:cNvSpPr txBox="1">
            <a:spLocks noChangeArrowheads="1"/>
          </p:cNvSpPr>
          <p:nvPr/>
        </p:nvSpPr>
        <p:spPr bwMode="auto">
          <a:xfrm>
            <a:off x="8001034" y="2571750"/>
            <a:ext cx="1214437" cy="1585913"/>
          </a:xfrm>
          <a:prstGeom prst="rect">
            <a:avLst/>
          </a:prstGeom>
          <a:noFill/>
          <a:ln w="9525">
            <a:noFill/>
            <a:miter lim="800000"/>
            <a:headEnd/>
            <a:tailEnd/>
          </a:ln>
        </p:spPr>
        <p:txBody>
          <a:bodyPr>
            <a:spAutoFit/>
          </a:bodyPr>
          <a:lstStyle/>
          <a:p>
            <a:pPr>
              <a:lnSpc>
                <a:spcPct val="150000"/>
              </a:lnSpc>
            </a:pPr>
            <a:r>
              <a:rPr lang="zh-CN" altLang="en-US" sz="1100" b="1">
                <a:latin typeface="微软雅黑" pitchFamily="34" charset="-122"/>
                <a:ea typeface="微软雅黑" pitchFamily="34" charset="-122"/>
              </a:rPr>
              <a:t>“谢谢您的电话”“谢谢您对我们的信任”</a:t>
            </a:r>
            <a:endParaRPr lang="en-US" altLang="zh-CN" sz="1100" b="1">
              <a:latin typeface="微软雅黑" pitchFamily="34" charset="-122"/>
              <a:ea typeface="微软雅黑" pitchFamily="34" charset="-122"/>
            </a:endParaRPr>
          </a:p>
          <a:p>
            <a:pPr>
              <a:lnSpc>
                <a:spcPct val="150000"/>
              </a:lnSpc>
            </a:pPr>
            <a:r>
              <a:rPr lang="zh-CN" altLang="en-US" sz="1100" b="1">
                <a:latin typeface="微软雅黑" pitchFamily="34" charset="-122"/>
                <a:ea typeface="微软雅黑" pitchFamily="34" charset="-122"/>
              </a:rPr>
              <a:t>“谢谢您及时通知我、谢谢您建议</a:t>
            </a:r>
            <a:r>
              <a:rPr lang="en-US" altLang="zh-CN" sz="1100" b="1">
                <a:latin typeface="微软雅黑" pitchFamily="34" charset="-122"/>
                <a:ea typeface="微软雅黑" pitchFamily="34" charset="-122"/>
              </a:rPr>
              <a:t>……”</a:t>
            </a:r>
          </a:p>
        </p:txBody>
      </p:sp>
      <p:sp>
        <p:nvSpPr>
          <p:cNvPr id="184325" name="Rectangle 5"/>
          <p:cNvSpPr>
            <a:spLocks noChangeArrowheads="1"/>
          </p:cNvSpPr>
          <p:nvPr/>
        </p:nvSpPr>
        <p:spPr bwMode="gray">
          <a:xfrm rot="3419336">
            <a:off x="722385" y="1208590"/>
            <a:ext cx="841247" cy="986891"/>
          </a:xfrm>
          <a:prstGeom prst="rect">
            <a:avLst/>
          </a:prstGeom>
          <a:gradFill rotWithShape="1">
            <a:gsLst>
              <a:gs pos="0">
                <a:srgbClr val="FF6600"/>
              </a:gs>
              <a:gs pos="100000">
                <a:srgbClr val="FF6600">
                  <a:gamma/>
                  <a:shade val="46275"/>
                  <a:invGamma/>
                </a:srgbClr>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vert="vert270" wrap="none" anchor="ctr"/>
          <a:lstStyle/>
          <a:p>
            <a:pPr>
              <a:lnSpc>
                <a:spcPct val="150000"/>
              </a:lnSpc>
              <a:defRPr/>
            </a:pPr>
            <a:r>
              <a:rPr lang="zh-CN" altLang="en-US" sz="1400" b="1" dirty="0">
                <a:solidFill>
                  <a:schemeClr val="bg1"/>
                </a:solidFill>
                <a:latin typeface="微软雅黑" pitchFamily="34" charset="-122"/>
                <a:ea typeface="微软雅黑" pitchFamily="34" charset="-122"/>
              </a:rPr>
              <a:t>  </a:t>
            </a:r>
            <a:r>
              <a:rPr lang="zh-CN" altLang="en-US" sz="1200" b="1" dirty="0">
                <a:solidFill>
                  <a:schemeClr val="bg1"/>
                </a:solidFill>
                <a:latin typeface="微软雅黑" pitchFamily="34" charset="-122"/>
                <a:ea typeface="微软雅黑" pitchFamily="34" charset="-122"/>
              </a:rPr>
              <a:t>始终如一</a:t>
            </a:r>
            <a:endParaRPr lang="en-US" altLang="zh-CN" sz="1400" b="1" dirty="0">
              <a:solidFill>
                <a:schemeClr val="bg1"/>
              </a:solidFill>
              <a:latin typeface="微软雅黑" pitchFamily="34" charset="-122"/>
              <a:ea typeface="微软雅黑" pitchFamily="34" charset="-122"/>
            </a:endParaRPr>
          </a:p>
          <a:p>
            <a:pPr>
              <a:lnSpc>
                <a:spcPct val="150000"/>
              </a:lnSpc>
              <a:defRPr/>
            </a:pPr>
            <a:r>
              <a:rPr lang="en-US" altLang="zh-CN" sz="1400" b="1" dirty="0">
                <a:solidFill>
                  <a:schemeClr val="bg1"/>
                </a:solidFill>
                <a:latin typeface="微软雅黑" pitchFamily="34" charset="-122"/>
                <a:ea typeface="微软雅黑" pitchFamily="34" charset="-122"/>
              </a:rPr>
              <a:t>     </a:t>
            </a:r>
            <a:r>
              <a:rPr lang="zh-CN" altLang="en-US" sz="1400" b="1" dirty="0">
                <a:solidFill>
                  <a:schemeClr val="bg1"/>
                </a:solidFill>
                <a:latin typeface="微软雅黑" pitchFamily="34" charset="-122"/>
                <a:ea typeface="微软雅黑" pitchFamily="34" charset="-122"/>
              </a:rPr>
              <a:t>微笑</a:t>
            </a:r>
          </a:p>
        </p:txBody>
      </p:sp>
      <p:sp>
        <p:nvSpPr>
          <p:cNvPr id="31749" name="Text Box 6"/>
          <p:cNvSpPr txBox="1">
            <a:spLocks noChangeArrowheads="1"/>
          </p:cNvSpPr>
          <p:nvPr/>
        </p:nvSpPr>
        <p:spPr bwMode="gray">
          <a:xfrm>
            <a:off x="1719296" y="2627313"/>
            <a:ext cx="692150" cy="366712"/>
          </a:xfrm>
          <a:prstGeom prst="rect">
            <a:avLst/>
          </a:prstGeom>
          <a:noFill/>
          <a:ln w="9525" algn="ctr">
            <a:noFill/>
            <a:miter lim="800000"/>
            <a:headEnd/>
            <a:tailEnd/>
          </a:ln>
        </p:spPr>
        <p:txBody>
          <a:bodyPr wrap="none">
            <a:spAutoFit/>
          </a:bodyPr>
          <a:lstStyle/>
          <a:p>
            <a:pPr algn="ctr"/>
            <a:r>
              <a:rPr lang="en-US" altLang="zh-CN" b="1">
                <a:solidFill>
                  <a:srgbClr val="FFFFFF"/>
                </a:solidFill>
              </a:rPr>
              <a:t>2000</a:t>
            </a:r>
          </a:p>
        </p:txBody>
      </p:sp>
      <p:sp>
        <p:nvSpPr>
          <p:cNvPr id="184327" name="Rectangle 7"/>
          <p:cNvSpPr>
            <a:spLocks noChangeArrowheads="1"/>
          </p:cNvSpPr>
          <p:nvPr/>
        </p:nvSpPr>
        <p:spPr bwMode="gray">
          <a:xfrm rot="3419336">
            <a:off x="1824269" y="2779280"/>
            <a:ext cx="855344" cy="977735"/>
          </a:xfrm>
          <a:prstGeom prst="rect">
            <a:avLst/>
          </a:prstGeom>
          <a:gradFill rotWithShape="1">
            <a:gsLst>
              <a:gs pos="0">
                <a:schemeClr val="accent2"/>
              </a:gs>
              <a:gs pos="100000">
                <a:schemeClr val="accent2">
                  <a:gamma/>
                  <a:shade val="46275"/>
                  <a:invGamma/>
                </a:schemeClr>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vert="vert270" wrap="none" anchor="ctr"/>
          <a:lstStyle/>
          <a:p>
            <a:pPr>
              <a:lnSpc>
                <a:spcPct val="150000"/>
              </a:lnSpc>
              <a:defRPr/>
            </a:pPr>
            <a:r>
              <a:rPr lang="zh-CN" altLang="en-US" sz="1400" b="1" dirty="0">
                <a:solidFill>
                  <a:schemeClr val="bg1"/>
                </a:solidFill>
                <a:latin typeface="微软雅黑" pitchFamily="34" charset="-122"/>
                <a:ea typeface="微软雅黑" pitchFamily="34" charset="-122"/>
              </a:rPr>
              <a:t>   </a:t>
            </a:r>
            <a:r>
              <a:rPr lang="zh-CN" altLang="en-US" sz="1200" b="1" dirty="0">
                <a:solidFill>
                  <a:schemeClr val="bg1"/>
                </a:solidFill>
                <a:latin typeface="微软雅黑" pitchFamily="34" charset="-122"/>
                <a:ea typeface="微软雅黑" pitchFamily="34" charset="-122"/>
              </a:rPr>
              <a:t>标准用语</a:t>
            </a:r>
            <a:endParaRPr lang="zh-CN" altLang="en-US" sz="1400" b="1" dirty="0">
              <a:solidFill>
                <a:schemeClr val="bg1"/>
              </a:solidFill>
              <a:latin typeface="微软雅黑" pitchFamily="34" charset="-122"/>
              <a:ea typeface="微软雅黑" pitchFamily="34" charset="-122"/>
            </a:endParaRPr>
          </a:p>
        </p:txBody>
      </p:sp>
      <p:sp>
        <p:nvSpPr>
          <p:cNvPr id="31751" name="Text Box 8"/>
          <p:cNvSpPr txBox="1">
            <a:spLocks noChangeArrowheads="1"/>
          </p:cNvSpPr>
          <p:nvPr/>
        </p:nvSpPr>
        <p:spPr bwMode="gray">
          <a:xfrm>
            <a:off x="3154396" y="4532313"/>
            <a:ext cx="692150" cy="366712"/>
          </a:xfrm>
          <a:prstGeom prst="rect">
            <a:avLst/>
          </a:prstGeom>
          <a:noFill/>
          <a:ln w="9525" algn="ctr">
            <a:noFill/>
            <a:miter lim="800000"/>
            <a:headEnd/>
            <a:tailEnd/>
          </a:ln>
        </p:spPr>
        <p:txBody>
          <a:bodyPr wrap="none">
            <a:spAutoFit/>
          </a:bodyPr>
          <a:lstStyle/>
          <a:p>
            <a:pPr algn="ctr"/>
            <a:r>
              <a:rPr lang="en-US" altLang="zh-CN" b="1">
                <a:solidFill>
                  <a:srgbClr val="FFFFFF"/>
                </a:solidFill>
              </a:rPr>
              <a:t>2001</a:t>
            </a:r>
          </a:p>
        </p:txBody>
      </p:sp>
      <p:sp>
        <p:nvSpPr>
          <p:cNvPr id="184329" name="Rectangle 9"/>
          <p:cNvSpPr>
            <a:spLocks noChangeArrowheads="1"/>
          </p:cNvSpPr>
          <p:nvPr/>
        </p:nvSpPr>
        <p:spPr bwMode="gray">
          <a:xfrm rot="3419336">
            <a:off x="4997483" y="3016251"/>
            <a:ext cx="923925" cy="1003300"/>
          </a:xfrm>
          <a:prstGeom prst="rect">
            <a:avLst/>
          </a:prstGeom>
          <a:gradFill rotWithShape="1">
            <a:gsLst>
              <a:gs pos="0">
                <a:srgbClr val="3279D8"/>
              </a:gs>
              <a:gs pos="100000">
                <a:srgbClr val="3279D8">
                  <a:gamma/>
                  <a:shade val="46275"/>
                  <a:invGamma/>
                </a:srgbClr>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wrap="none" anchor="ctr"/>
          <a:lstStyle/>
          <a:p>
            <a:pPr>
              <a:defRPr/>
            </a:pPr>
            <a:endParaRPr lang="zh-CN" altLang="en-US">
              <a:ea typeface="宋体" charset="-122"/>
            </a:endParaRPr>
          </a:p>
        </p:txBody>
      </p:sp>
      <p:sp>
        <p:nvSpPr>
          <p:cNvPr id="31753" name="Text Box 10"/>
          <p:cNvSpPr txBox="1">
            <a:spLocks noChangeArrowheads="1"/>
          </p:cNvSpPr>
          <p:nvPr/>
        </p:nvSpPr>
        <p:spPr bwMode="gray">
          <a:xfrm>
            <a:off x="5000659" y="3357563"/>
            <a:ext cx="954087" cy="276225"/>
          </a:xfrm>
          <a:prstGeom prst="rect">
            <a:avLst/>
          </a:prstGeom>
          <a:noFill/>
          <a:ln w="9525" algn="ctr">
            <a:noFill/>
            <a:miter lim="800000"/>
            <a:headEnd/>
            <a:tailEnd/>
          </a:ln>
        </p:spPr>
        <p:txBody>
          <a:bodyPr wrap="none">
            <a:spAutoFit/>
          </a:bodyPr>
          <a:lstStyle/>
          <a:p>
            <a:pPr algn="ctr"/>
            <a:r>
              <a:rPr lang="zh-CN" altLang="en-US" sz="1200" b="1">
                <a:solidFill>
                  <a:srgbClr val="FFFFFF"/>
                </a:solidFill>
                <a:latin typeface="微软雅黑" pitchFamily="34" charset="-122"/>
                <a:ea typeface="微软雅黑" pitchFamily="34" charset="-122"/>
              </a:rPr>
              <a:t>让客户放心</a:t>
            </a:r>
            <a:endParaRPr lang="en-US" altLang="zh-CN" sz="1200" b="1">
              <a:solidFill>
                <a:srgbClr val="FFFFFF"/>
              </a:solidFill>
              <a:latin typeface="微软雅黑" pitchFamily="34" charset="-122"/>
              <a:ea typeface="微软雅黑" pitchFamily="34" charset="-122"/>
            </a:endParaRPr>
          </a:p>
        </p:txBody>
      </p:sp>
      <p:sp>
        <p:nvSpPr>
          <p:cNvPr id="31754" name="Text Box 11"/>
          <p:cNvSpPr txBox="1">
            <a:spLocks noChangeArrowheads="1"/>
          </p:cNvSpPr>
          <p:nvPr/>
        </p:nvSpPr>
        <p:spPr bwMode="gray">
          <a:xfrm>
            <a:off x="6929471" y="2071688"/>
            <a:ext cx="800100" cy="276225"/>
          </a:xfrm>
          <a:prstGeom prst="rect">
            <a:avLst/>
          </a:prstGeom>
          <a:noFill/>
          <a:ln w="9525" algn="ctr">
            <a:noFill/>
            <a:miter lim="800000"/>
            <a:headEnd/>
            <a:tailEnd/>
          </a:ln>
        </p:spPr>
        <p:txBody>
          <a:bodyPr wrap="none">
            <a:spAutoFit/>
          </a:bodyPr>
          <a:lstStyle/>
          <a:p>
            <a:pPr algn="ctr"/>
            <a:r>
              <a:rPr lang="zh-CN" altLang="en-US" sz="1200" b="1">
                <a:solidFill>
                  <a:srgbClr val="FFFFFF"/>
                </a:solidFill>
                <a:latin typeface="微软雅黑" pitchFamily="34" charset="-122"/>
                <a:ea typeface="微软雅黑" pitchFamily="34" charset="-122"/>
              </a:rPr>
              <a:t>感谢客户</a:t>
            </a:r>
            <a:endParaRPr lang="en-US" altLang="zh-CN" sz="1200" b="1">
              <a:solidFill>
                <a:srgbClr val="FFFFFF"/>
              </a:solidFill>
              <a:latin typeface="微软雅黑" pitchFamily="34" charset="-122"/>
              <a:ea typeface="微软雅黑" pitchFamily="34" charset="-122"/>
            </a:endParaRPr>
          </a:p>
        </p:txBody>
      </p:sp>
      <p:sp>
        <p:nvSpPr>
          <p:cNvPr id="31755" name="Line 12"/>
          <p:cNvSpPr>
            <a:spLocks noChangeShapeType="1"/>
          </p:cNvSpPr>
          <p:nvPr/>
        </p:nvSpPr>
        <p:spPr bwMode="auto">
          <a:xfrm>
            <a:off x="1643096" y="2143125"/>
            <a:ext cx="428625" cy="714375"/>
          </a:xfrm>
          <a:prstGeom prst="line">
            <a:avLst/>
          </a:prstGeom>
          <a:noFill/>
          <a:ln w="57150" cap="rnd">
            <a:solidFill>
              <a:srgbClr val="808080"/>
            </a:solidFill>
            <a:prstDash val="sysDot"/>
            <a:round/>
            <a:headEnd/>
            <a:tailEnd/>
          </a:ln>
        </p:spPr>
        <p:txBody>
          <a:bodyPr wrap="none" anchor="ctr"/>
          <a:lstStyle/>
          <a:p>
            <a:endParaRPr lang="zh-CN" altLang="en-US"/>
          </a:p>
        </p:txBody>
      </p:sp>
      <p:sp>
        <p:nvSpPr>
          <p:cNvPr id="31756" name="Line 13"/>
          <p:cNvSpPr>
            <a:spLocks noChangeShapeType="1"/>
          </p:cNvSpPr>
          <p:nvPr/>
        </p:nvSpPr>
        <p:spPr bwMode="auto">
          <a:xfrm flipV="1">
            <a:off x="4024346" y="3756025"/>
            <a:ext cx="1066800" cy="609600"/>
          </a:xfrm>
          <a:prstGeom prst="line">
            <a:avLst/>
          </a:prstGeom>
          <a:noFill/>
          <a:ln w="57150" cap="rnd">
            <a:solidFill>
              <a:srgbClr val="808080"/>
            </a:solidFill>
            <a:prstDash val="sysDot"/>
            <a:round/>
            <a:headEnd/>
            <a:tailEnd/>
          </a:ln>
        </p:spPr>
        <p:txBody>
          <a:bodyPr wrap="none" anchor="ctr"/>
          <a:lstStyle/>
          <a:p>
            <a:endParaRPr lang="zh-CN" altLang="en-US"/>
          </a:p>
        </p:txBody>
      </p:sp>
      <p:sp>
        <p:nvSpPr>
          <p:cNvPr id="31757" name="Line 14"/>
          <p:cNvSpPr>
            <a:spLocks noChangeShapeType="1"/>
          </p:cNvSpPr>
          <p:nvPr/>
        </p:nvSpPr>
        <p:spPr bwMode="auto">
          <a:xfrm flipV="1">
            <a:off x="6157946" y="2571750"/>
            <a:ext cx="771525" cy="574675"/>
          </a:xfrm>
          <a:prstGeom prst="line">
            <a:avLst/>
          </a:prstGeom>
          <a:noFill/>
          <a:ln w="57150" cap="rnd">
            <a:solidFill>
              <a:srgbClr val="808080"/>
            </a:solidFill>
            <a:prstDash val="sysDot"/>
            <a:round/>
            <a:headEnd/>
            <a:tailEnd/>
          </a:ln>
        </p:spPr>
        <p:txBody>
          <a:bodyPr wrap="none" anchor="ctr"/>
          <a:lstStyle/>
          <a:p>
            <a:endParaRPr lang="zh-CN" altLang="en-US"/>
          </a:p>
        </p:txBody>
      </p:sp>
      <p:sp>
        <p:nvSpPr>
          <p:cNvPr id="184335" name="Text Box 15"/>
          <p:cNvSpPr txBox="1">
            <a:spLocks noChangeArrowheads="1"/>
          </p:cNvSpPr>
          <p:nvPr/>
        </p:nvSpPr>
        <p:spPr bwMode="auto">
          <a:xfrm>
            <a:off x="2643221" y="1571625"/>
            <a:ext cx="3286125" cy="523875"/>
          </a:xfrm>
          <a:prstGeom prst="rect">
            <a:avLst/>
          </a:prstGeom>
          <a:noFill/>
          <a:ln w="9525" algn="ctr">
            <a:noFill/>
            <a:miter lim="800000"/>
            <a:headEnd/>
            <a:tailEnd/>
          </a:ln>
          <a:effectLst/>
        </p:spPr>
        <p:txBody>
          <a:bodyPr>
            <a:spAutoFit/>
          </a:bodyPr>
          <a:lstStyle/>
          <a:p>
            <a:pPr algn="ctr">
              <a:defRPr/>
            </a:pPr>
            <a:r>
              <a:rPr lang="zh-CN" altLang="en-US" b="1" dirty="0">
                <a:effectLst>
                  <a:outerShdw dist="38100" sx="1000" sy="1000" algn="tl">
                    <a:schemeClr val="bg1"/>
                  </a:outerShdw>
                </a:effectLst>
                <a:latin typeface="幼圆" pitchFamily="49" charset="-122"/>
                <a:ea typeface="幼圆" pitchFamily="49" charset="-122"/>
              </a:rPr>
              <a:t>把服务做的有</a:t>
            </a:r>
            <a:r>
              <a:rPr lang="zh-CN" altLang="en-US" sz="2800" b="1" dirty="0">
                <a:solidFill>
                  <a:srgbClr val="C00000"/>
                </a:solidFill>
                <a:effectLst>
                  <a:outerShdw dist="38100" sx="1000" sy="1000" algn="tl">
                    <a:schemeClr val="bg1"/>
                  </a:outerShdw>
                </a:effectLst>
                <a:latin typeface="幼圆" pitchFamily="49" charset="-122"/>
                <a:ea typeface="幼圆" pitchFamily="49" charset="-122"/>
              </a:rPr>
              <a:t>“声”</a:t>
            </a:r>
            <a:r>
              <a:rPr lang="zh-CN" altLang="en-US" b="1" dirty="0">
                <a:effectLst>
                  <a:outerShdw dist="38100" sx="1000" sy="1000" algn="tl">
                    <a:schemeClr val="bg1"/>
                  </a:outerShdw>
                </a:effectLst>
                <a:latin typeface="幼圆" pitchFamily="49" charset="-122"/>
                <a:ea typeface="幼圆" pitchFamily="49" charset="-122"/>
              </a:rPr>
              <a:t>有色</a:t>
            </a:r>
            <a:endParaRPr lang="en-US" altLang="zh-CN" b="1" dirty="0">
              <a:effectLst>
                <a:outerShdw dist="38100" sx="1000" sy="1000" algn="tl">
                  <a:schemeClr val="bg1"/>
                </a:outerShdw>
              </a:effectLst>
              <a:latin typeface="幼圆" pitchFamily="49" charset="-122"/>
              <a:ea typeface="幼圆" pitchFamily="49" charset="-122"/>
            </a:endParaRPr>
          </a:p>
        </p:txBody>
      </p:sp>
      <p:sp>
        <p:nvSpPr>
          <p:cNvPr id="31759" name="Text Box 16"/>
          <p:cNvSpPr txBox="1">
            <a:spLocks noChangeArrowheads="1"/>
          </p:cNvSpPr>
          <p:nvPr/>
        </p:nvSpPr>
        <p:spPr bwMode="auto">
          <a:xfrm>
            <a:off x="214346" y="5143500"/>
            <a:ext cx="2786063" cy="1108075"/>
          </a:xfrm>
          <a:prstGeom prst="rect">
            <a:avLst/>
          </a:prstGeom>
          <a:noFill/>
          <a:ln w="9525">
            <a:noFill/>
            <a:miter lim="800000"/>
            <a:headEnd/>
            <a:tailEnd/>
          </a:ln>
        </p:spPr>
        <p:txBody>
          <a:bodyPr>
            <a:spAutoFit/>
          </a:bodyPr>
          <a:lstStyle/>
          <a:p>
            <a:pPr>
              <a:lnSpc>
                <a:spcPct val="150000"/>
              </a:lnSpc>
            </a:pPr>
            <a:r>
              <a:rPr lang="zh-CN" altLang="en-US" sz="1100" b="1">
                <a:latin typeface="微软雅黑" pitchFamily="34" charset="-122"/>
                <a:ea typeface="微软雅黑" pitchFamily="34" charset="-122"/>
              </a:rPr>
              <a:t>听不清楚时，告之客户“我没有听清楚或没听明白，麻烦您在讲一遍，以免延误您的服务”；“您的电话不清楚，请您在重新拨一遍好吗”</a:t>
            </a:r>
            <a:endParaRPr lang="en-US" altLang="zh-CN" sz="1100" b="1">
              <a:latin typeface="微软雅黑" pitchFamily="34" charset="-122"/>
              <a:ea typeface="微软雅黑" pitchFamily="34" charset="-122"/>
            </a:endParaRPr>
          </a:p>
        </p:txBody>
      </p:sp>
      <p:sp>
        <p:nvSpPr>
          <p:cNvPr id="31760" name="Text Box 17"/>
          <p:cNvSpPr txBox="1">
            <a:spLocks noChangeArrowheads="1"/>
          </p:cNvSpPr>
          <p:nvPr/>
        </p:nvSpPr>
        <p:spPr bwMode="auto">
          <a:xfrm>
            <a:off x="5786471" y="4071938"/>
            <a:ext cx="1714500" cy="823912"/>
          </a:xfrm>
          <a:prstGeom prst="rect">
            <a:avLst/>
          </a:prstGeom>
          <a:noFill/>
          <a:ln w="9525">
            <a:noFill/>
            <a:miter lim="800000"/>
            <a:headEnd/>
            <a:tailEnd/>
          </a:ln>
        </p:spPr>
        <p:txBody>
          <a:bodyPr>
            <a:spAutoFit/>
          </a:bodyPr>
          <a:lstStyle/>
          <a:p>
            <a:pPr>
              <a:lnSpc>
                <a:spcPct val="150000"/>
              </a:lnSpc>
            </a:pPr>
            <a:r>
              <a:rPr lang="en-US" altLang="zh-CN" sz="1100" b="1">
                <a:latin typeface="微软雅黑" pitchFamily="34" charset="-122"/>
                <a:ea typeface="微软雅黑" pitchFamily="34" charset="-122"/>
              </a:rPr>
              <a:t>”</a:t>
            </a:r>
            <a:r>
              <a:rPr lang="zh-CN" altLang="en-US" sz="1100" b="1">
                <a:latin typeface="微软雅黑" pitchFamily="34" charset="-122"/>
                <a:ea typeface="微软雅黑" pitchFamily="34" charset="-122"/>
              </a:rPr>
              <a:t>我会尽快处理”“我会尽快把这件事向主管或经理汇报</a:t>
            </a:r>
            <a:r>
              <a:rPr lang="en-US" altLang="zh-CN" sz="1100" b="1">
                <a:latin typeface="微软雅黑" pitchFamily="34" charset="-122"/>
                <a:ea typeface="微软雅黑" pitchFamily="34" charset="-122"/>
              </a:rPr>
              <a:t>……”</a:t>
            </a:r>
          </a:p>
        </p:txBody>
      </p:sp>
      <p:sp>
        <p:nvSpPr>
          <p:cNvPr id="31761" name="Text Box 18"/>
          <p:cNvSpPr txBox="1">
            <a:spLocks noChangeArrowheads="1"/>
          </p:cNvSpPr>
          <p:nvPr/>
        </p:nvSpPr>
        <p:spPr bwMode="auto">
          <a:xfrm>
            <a:off x="214346" y="2357438"/>
            <a:ext cx="1071563" cy="600075"/>
          </a:xfrm>
          <a:prstGeom prst="rect">
            <a:avLst/>
          </a:prstGeom>
          <a:noFill/>
          <a:ln w="9525">
            <a:noFill/>
            <a:miter lim="800000"/>
            <a:headEnd/>
            <a:tailEnd/>
          </a:ln>
        </p:spPr>
        <p:txBody>
          <a:bodyPr>
            <a:spAutoFit/>
          </a:bodyPr>
          <a:lstStyle/>
          <a:p>
            <a:pPr>
              <a:lnSpc>
                <a:spcPct val="150000"/>
              </a:lnSpc>
            </a:pPr>
            <a:r>
              <a:rPr lang="zh-CN" altLang="en-US" sz="1100" b="1">
                <a:latin typeface="微软雅黑" pitchFamily="34" charset="-122"/>
                <a:ea typeface="微软雅黑" pitchFamily="34" charset="-122"/>
              </a:rPr>
              <a:t>三声之内接听</a:t>
            </a:r>
            <a:endParaRPr lang="en-US" altLang="zh-CN" sz="1100" b="1">
              <a:latin typeface="微软雅黑" pitchFamily="34" charset="-122"/>
              <a:ea typeface="微软雅黑" pitchFamily="34" charset="-122"/>
            </a:endParaRPr>
          </a:p>
          <a:p>
            <a:pPr>
              <a:lnSpc>
                <a:spcPct val="150000"/>
              </a:lnSpc>
            </a:pPr>
            <a:r>
              <a:rPr lang="zh-CN" altLang="en-US" sz="1100" b="1">
                <a:latin typeface="微软雅黑" pitchFamily="34" charset="-122"/>
                <a:ea typeface="微软雅黑" pitchFamily="34" charset="-122"/>
              </a:rPr>
              <a:t>准备纸和笔</a:t>
            </a:r>
            <a:endParaRPr lang="en-US" altLang="zh-CN" sz="1100" b="1">
              <a:solidFill>
                <a:srgbClr val="5F5F5F"/>
              </a:solidFill>
              <a:latin typeface="微软雅黑" pitchFamily="34" charset="-122"/>
              <a:ea typeface="微软雅黑" pitchFamily="34" charset="-122"/>
            </a:endParaRPr>
          </a:p>
        </p:txBody>
      </p:sp>
      <p:sp>
        <p:nvSpPr>
          <p:cNvPr id="31762" name="Text Box 18"/>
          <p:cNvSpPr txBox="1">
            <a:spLocks noChangeArrowheads="1"/>
          </p:cNvSpPr>
          <p:nvPr/>
        </p:nvSpPr>
        <p:spPr bwMode="auto">
          <a:xfrm>
            <a:off x="214346" y="3500438"/>
            <a:ext cx="1571625" cy="1108075"/>
          </a:xfrm>
          <a:prstGeom prst="rect">
            <a:avLst/>
          </a:prstGeom>
          <a:noFill/>
          <a:ln w="9525">
            <a:noFill/>
            <a:miter lim="800000"/>
            <a:headEnd/>
            <a:tailEnd/>
          </a:ln>
        </p:spPr>
        <p:txBody>
          <a:bodyPr>
            <a:spAutoFit/>
          </a:bodyPr>
          <a:lstStyle/>
          <a:p>
            <a:pPr>
              <a:lnSpc>
                <a:spcPct val="150000"/>
              </a:lnSpc>
            </a:pPr>
            <a:r>
              <a:rPr lang="zh-CN" altLang="en-US" sz="1100" b="1">
                <a:latin typeface="微软雅黑" pitchFamily="34" charset="-122"/>
                <a:ea typeface="微软雅黑" pitchFamily="34" charset="-122"/>
              </a:rPr>
              <a:t>“您好，</a:t>
            </a:r>
            <a:r>
              <a:rPr lang="en-US" altLang="en-US" sz="1100" b="1">
                <a:latin typeface="微软雅黑" pitchFamily="34" charset="-122"/>
                <a:ea typeface="微软雅黑" pitchFamily="34" charset="-122"/>
              </a:rPr>
              <a:t>***</a:t>
            </a:r>
            <a:r>
              <a:rPr lang="zh-CN" altLang="en-US" sz="1100" b="1">
                <a:latin typeface="微软雅黑" pitchFamily="34" charset="-122"/>
                <a:ea typeface="微软雅黑" pitchFamily="34" charset="-122"/>
              </a:rPr>
              <a:t>服务中心，很高兴为您服务”</a:t>
            </a:r>
            <a:endParaRPr lang="en-US" altLang="zh-CN" sz="1100" b="1">
              <a:latin typeface="微软雅黑" pitchFamily="34" charset="-122"/>
              <a:ea typeface="微软雅黑" pitchFamily="34" charset="-122"/>
            </a:endParaRPr>
          </a:p>
          <a:p>
            <a:pPr>
              <a:lnSpc>
                <a:spcPct val="150000"/>
              </a:lnSpc>
            </a:pPr>
            <a:r>
              <a:rPr lang="zh-CN" altLang="en-US" sz="1100" b="1">
                <a:latin typeface="微软雅黑" pitchFamily="34" charset="-122"/>
                <a:ea typeface="微软雅黑" pitchFamily="34" charset="-122"/>
              </a:rPr>
              <a:t>“请问您贵姓”</a:t>
            </a:r>
            <a:endParaRPr lang="en-US" altLang="zh-CN" sz="1100" b="1">
              <a:latin typeface="微软雅黑" pitchFamily="34" charset="-122"/>
              <a:ea typeface="微软雅黑" pitchFamily="34" charset="-122"/>
            </a:endParaRPr>
          </a:p>
          <a:p>
            <a:pPr>
              <a:lnSpc>
                <a:spcPct val="150000"/>
              </a:lnSpc>
            </a:pPr>
            <a:r>
              <a:rPr lang="zh-CN" altLang="en-US" sz="1100" b="1">
                <a:latin typeface="微软雅黑" pitchFamily="34" charset="-122"/>
                <a:ea typeface="微软雅黑" pitchFamily="34" charset="-122"/>
              </a:rPr>
              <a:t>“称呼</a:t>
            </a:r>
            <a:r>
              <a:rPr lang="en-US" altLang="en-US" sz="1100" b="1">
                <a:latin typeface="微软雅黑" pitchFamily="34" charset="-122"/>
                <a:ea typeface="微软雅黑" pitchFamily="34" charset="-122"/>
              </a:rPr>
              <a:t>**</a:t>
            </a:r>
            <a:r>
              <a:rPr lang="zh-CN" altLang="en-US" sz="1100" b="1">
                <a:latin typeface="微软雅黑" pitchFamily="34" charset="-122"/>
                <a:ea typeface="微软雅黑" pitchFamily="34" charset="-122"/>
              </a:rPr>
              <a:t>先生、女士”</a:t>
            </a:r>
            <a:endParaRPr lang="en-US" altLang="zh-CN" sz="1100" b="1">
              <a:latin typeface="微软雅黑" pitchFamily="34" charset="-122"/>
              <a:ea typeface="微软雅黑" pitchFamily="34" charset="-122"/>
            </a:endParaRPr>
          </a:p>
        </p:txBody>
      </p:sp>
      <p:sp>
        <p:nvSpPr>
          <p:cNvPr id="23" name="Rectangle 3"/>
          <p:cNvSpPr>
            <a:spLocks noChangeArrowheads="1"/>
          </p:cNvSpPr>
          <p:nvPr/>
        </p:nvSpPr>
        <p:spPr bwMode="gray">
          <a:xfrm rot="3419336">
            <a:off x="3175600" y="4290519"/>
            <a:ext cx="881672" cy="977733"/>
          </a:xfrm>
          <a:prstGeom prst="rect">
            <a:avLst/>
          </a:prstGeom>
          <a:gradFill rotWithShape="1">
            <a:gsLst>
              <a:gs pos="0">
                <a:schemeClr val="folHlink"/>
              </a:gs>
              <a:gs pos="100000">
                <a:schemeClr val="folHlink">
                  <a:gamma/>
                  <a:shade val="46275"/>
                  <a:invGamma/>
                </a:schemeClr>
              </a:gs>
            </a:gsLst>
            <a:lin ang="5400000" scaled="1"/>
          </a:gradFill>
          <a:ln w="38100">
            <a:solidFill>
              <a:srgbClr val="FFFFFF"/>
            </a:solidFill>
            <a:miter lim="800000"/>
            <a:headEnd/>
            <a:tailEnd/>
          </a:ln>
          <a:effectLst>
            <a:outerShdw dist="179605" dir="487806" algn="ctr" rotWithShape="0">
              <a:srgbClr val="000000">
                <a:alpha val="50000"/>
              </a:srgbClr>
            </a:outerShdw>
          </a:effectLst>
        </p:spPr>
        <p:txBody>
          <a:bodyPr vert="vert270" wrap="none" anchor="ctr"/>
          <a:lstStyle/>
          <a:p>
            <a:pPr>
              <a:lnSpc>
                <a:spcPct val="150000"/>
              </a:lnSpc>
              <a:defRPr/>
            </a:pPr>
            <a:r>
              <a:rPr lang="zh-CN" altLang="en-US" sz="1400" b="1" dirty="0">
                <a:solidFill>
                  <a:schemeClr val="bg1"/>
                </a:solidFill>
                <a:latin typeface="微软雅黑" pitchFamily="34" charset="-122"/>
                <a:ea typeface="微软雅黑" pitchFamily="34" charset="-122"/>
              </a:rPr>
              <a:t>   </a:t>
            </a:r>
            <a:r>
              <a:rPr lang="zh-CN" altLang="en-US" sz="1200" b="1" dirty="0">
                <a:solidFill>
                  <a:schemeClr val="bg1"/>
                </a:solidFill>
                <a:latin typeface="微软雅黑" pitchFamily="34" charset="-122"/>
                <a:ea typeface="微软雅黑" pitchFamily="34" charset="-122"/>
              </a:rPr>
              <a:t>语言技巧 </a:t>
            </a:r>
            <a:endParaRPr lang="zh-CN" altLang="en-US" sz="1400" b="1" dirty="0">
              <a:solidFill>
                <a:schemeClr val="bg1"/>
              </a:solidFill>
              <a:latin typeface="微软雅黑" pitchFamily="34" charset="-122"/>
              <a:ea typeface="微软雅黑" pitchFamily="34" charset="-122"/>
            </a:endParaRPr>
          </a:p>
        </p:txBody>
      </p:sp>
      <p:sp>
        <p:nvSpPr>
          <p:cNvPr id="31764" name="Line 12"/>
          <p:cNvSpPr>
            <a:spLocks noChangeShapeType="1"/>
          </p:cNvSpPr>
          <p:nvPr/>
        </p:nvSpPr>
        <p:spPr bwMode="auto">
          <a:xfrm>
            <a:off x="2714659" y="3643313"/>
            <a:ext cx="500062" cy="785812"/>
          </a:xfrm>
          <a:prstGeom prst="line">
            <a:avLst/>
          </a:prstGeom>
          <a:noFill/>
          <a:ln w="57150" cap="rnd">
            <a:solidFill>
              <a:srgbClr val="808080"/>
            </a:solidFill>
            <a:prstDash val="sysDot"/>
            <a:round/>
            <a:headEnd/>
            <a:tailEnd/>
          </a:ln>
        </p:spPr>
        <p:txBody>
          <a:bodyPr wrap="none" anchor="ctr"/>
          <a:lstStyle/>
          <a:p>
            <a:endParaRPr lang="zh-CN" altLang="en-US"/>
          </a:p>
        </p:txBody>
      </p:sp>
      <p:pic>
        <p:nvPicPr>
          <p:cNvPr id="31765" name="Picture 4" descr="d:\My Documents\My Pictures\e6f9d49c8e00e5e7.jpg"/>
          <p:cNvPicPr>
            <a:picLocks noChangeAspect="1" noChangeArrowheads="1"/>
          </p:cNvPicPr>
          <p:nvPr/>
        </p:nvPicPr>
        <p:blipFill>
          <a:blip r:embed="rId2"/>
          <a:srcRect/>
          <a:stretch>
            <a:fillRect/>
          </a:stretch>
        </p:blipFill>
        <p:spPr bwMode="auto">
          <a:xfrm>
            <a:off x="6929454" y="4929198"/>
            <a:ext cx="2000250" cy="1185862"/>
          </a:xfrm>
          <a:prstGeom prst="rect">
            <a:avLst/>
          </a:prstGeom>
          <a:noFill/>
          <a:ln w="9525">
            <a:noFill/>
            <a:miter lim="800000"/>
            <a:headEnd/>
            <a:tailEnd/>
          </a:ln>
        </p:spPr>
      </p:pic>
      <p:sp>
        <p:nvSpPr>
          <p:cNvPr id="25" name="TextBox 24"/>
          <p:cNvSpPr txBox="1">
            <a:spLocks noChangeArrowheads="1"/>
          </p:cNvSpPr>
          <p:nvPr/>
        </p:nvSpPr>
        <p:spPr bwMode="auto">
          <a:xfrm>
            <a:off x="357188" y="357188"/>
            <a:ext cx="3643312" cy="369887"/>
          </a:xfrm>
          <a:prstGeom prst="rect">
            <a:avLst/>
          </a:prstGeom>
          <a:noFill/>
          <a:ln w="9525">
            <a:noFill/>
            <a:miter lim="800000"/>
            <a:headEnd/>
            <a:tailEnd/>
          </a:ln>
        </p:spPr>
        <p:txBody>
          <a:bodyPr>
            <a:spAutoFit/>
          </a:bodyPr>
          <a:lstStyle/>
          <a:p>
            <a:r>
              <a:rPr lang="zh-CN" altLang="en-US">
                <a:solidFill>
                  <a:srgbClr val="FF0000"/>
                </a:solidFill>
                <a:latin typeface="隶书" pitchFamily="49" charset="-122"/>
                <a:ea typeface="隶书" pitchFamily="49" charset="-122"/>
              </a:rPr>
              <a:t>来电接待</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642938"/>
            <a:ext cx="4929188" cy="142875"/>
          </a:xfrm>
          <a:prstGeom prst="rect">
            <a:avLst/>
          </a:prstGeom>
          <a:solidFill>
            <a:srgbClr val="FF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17"/>
          <p:cNvSpPr>
            <a:spLocks noChangeAspect="1"/>
          </p:cNvSpPr>
          <p:nvPr/>
        </p:nvSpPr>
        <p:spPr>
          <a:xfrm>
            <a:off x="0" y="642938"/>
            <a:ext cx="4929188" cy="10795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26978" name="Picture 2" descr="E:\2011年资料\行为规范\行为规范照片\BI行为规范照片\_DSC0002.JPG"/>
          <p:cNvPicPr preferRelativeResize="0">
            <a:picLocks noChangeArrowheads="1"/>
          </p:cNvPicPr>
          <p:nvPr/>
        </p:nvPicPr>
        <p:blipFill>
          <a:blip r:embed="rId2"/>
          <a:srcRect/>
          <a:stretch>
            <a:fillRect/>
          </a:stretch>
        </p:blipFill>
        <p:spPr bwMode="auto">
          <a:xfrm>
            <a:off x="2714625" y="1500188"/>
            <a:ext cx="2879725" cy="2160587"/>
          </a:xfrm>
          <a:prstGeom prst="rect">
            <a:avLst/>
          </a:prstGeom>
          <a:ln>
            <a:noFill/>
          </a:ln>
          <a:effectLst>
            <a:outerShdw blurRad="292100" dist="139700" dir="2700000" sx="64000" sy="64000" algn="tl" rotWithShape="0">
              <a:srgbClr val="333333">
                <a:alpha val="65000"/>
              </a:srgbClr>
            </a:outerShdw>
          </a:effectLst>
        </p:spPr>
      </p:pic>
      <p:pic>
        <p:nvPicPr>
          <p:cNvPr id="126979" name="Picture 3" descr="E:\2011年资料\行为规范\行为规范照片\BI行为规范照片\_DSC0027.JPG"/>
          <p:cNvPicPr preferRelativeResize="0">
            <a:picLocks noChangeArrowheads="1"/>
          </p:cNvPicPr>
          <p:nvPr/>
        </p:nvPicPr>
        <p:blipFill rotWithShape="1">
          <a:blip r:embed="rId3"/>
          <a:srcRect t="13622"/>
          <a:stretch/>
        </p:blipFill>
        <p:spPr bwMode="auto">
          <a:xfrm>
            <a:off x="6000750" y="4509120"/>
            <a:ext cx="2879725" cy="1866280"/>
          </a:xfrm>
          <a:prstGeom prst="rect">
            <a:avLst/>
          </a:prstGeom>
          <a:ln>
            <a:noFill/>
          </a:ln>
          <a:effectLst>
            <a:outerShdw blurRad="292100" dist="139700" dir="2700000" sx="63000" sy="63000" algn="tl" rotWithShape="0">
              <a:srgbClr val="333333">
                <a:alpha val="65000"/>
              </a:srgbClr>
            </a:outerShdw>
          </a:effectLst>
        </p:spPr>
      </p:pic>
      <p:pic>
        <p:nvPicPr>
          <p:cNvPr id="126980" name="Picture 4" descr="E:\2011年资料\行为规范\行为规范照片\BI行为规范照片\_DSC0007.JPG"/>
          <p:cNvPicPr preferRelativeResize="0">
            <a:picLocks noChangeArrowheads="1"/>
          </p:cNvPicPr>
          <p:nvPr/>
        </p:nvPicPr>
        <p:blipFill>
          <a:blip r:embed="rId4"/>
          <a:srcRect/>
          <a:stretch>
            <a:fillRect/>
          </a:stretch>
        </p:blipFill>
        <p:spPr bwMode="auto">
          <a:xfrm>
            <a:off x="285750" y="857250"/>
            <a:ext cx="2160588" cy="2519363"/>
          </a:xfrm>
          <a:prstGeom prst="rect">
            <a:avLst/>
          </a:prstGeom>
          <a:ln>
            <a:noFill/>
          </a:ln>
          <a:effectLst>
            <a:outerShdw blurRad="292100" dist="139700" dir="2700000" sx="40000" sy="40000" algn="tl" rotWithShape="0">
              <a:srgbClr val="333333">
                <a:alpha val="65000"/>
              </a:srgbClr>
            </a:outerShdw>
          </a:effectLst>
        </p:spPr>
      </p:pic>
      <p:pic>
        <p:nvPicPr>
          <p:cNvPr id="32775" name="Picture 5" descr="d:\My Documents\My Pictures\2029588_220848048861_2.jpg"/>
          <p:cNvPicPr>
            <a:picLocks noChangeAspect="1" noChangeArrowheads="1"/>
          </p:cNvPicPr>
          <p:nvPr/>
        </p:nvPicPr>
        <p:blipFill>
          <a:blip r:embed="rId5"/>
          <a:srcRect l="21620" t="-8080" r="44830" b="11130"/>
          <a:stretch>
            <a:fillRect/>
          </a:stretch>
        </p:blipFill>
        <p:spPr bwMode="auto">
          <a:xfrm>
            <a:off x="142875" y="4819650"/>
            <a:ext cx="1000125" cy="1466850"/>
          </a:xfrm>
          <a:prstGeom prst="rect">
            <a:avLst/>
          </a:prstGeom>
          <a:noFill/>
          <a:ln w="9525">
            <a:noFill/>
            <a:miter lim="800000"/>
            <a:headEnd/>
            <a:tailEnd/>
          </a:ln>
        </p:spPr>
      </p:pic>
      <p:sp>
        <p:nvSpPr>
          <p:cNvPr id="16" name="矩形 15"/>
          <p:cNvSpPr/>
          <p:nvPr/>
        </p:nvSpPr>
        <p:spPr>
          <a:xfrm>
            <a:off x="6000760" y="1357298"/>
            <a:ext cx="2857520" cy="1200329"/>
          </a:xfrm>
          <a:prstGeom prst="rect">
            <a:avLst/>
          </a:prstGeom>
          <a:noFill/>
          <a:effectLst/>
        </p:spPr>
        <p:txBody>
          <a:bodyPr>
            <a:spAutoFit/>
          </a:bodyPr>
          <a:lstStyle/>
          <a:p>
            <a:pPr algn="ctr">
              <a:defRPr/>
            </a:pPr>
            <a:r>
              <a:rPr lang="zh-CN" altLang="en-US" sz="2400" b="1" cap="all" dirty="0">
                <a:ln w="9000" cmpd="sng">
                  <a:solidFill>
                    <a:schemeClr val="accent4">
                      <a:shade val="50000"/>
                      <a:satMod val="120000"/>
                    </a:schemeClr>
                  </a:solidFill>
                  <a:prstDash val="solid"/>
                </a:ln>
                <a:solidFill>
                  <a:schemeClr val="tx1">
                    <a:lumMod val="95000"/>
                    <a:lumOff val="5000"/>
                  </a:schemeClr>
                </a:solidFill>
                <a:effectLst>
                  <a:reflection blurRad="12700" stA="28000" endPos="45000" dist="1000" dir="5400000" sy="-100000" algn="bl" rotWithShape="0"/>
                </a:effectLst>
                <a:latin typeface="幼圆" pitchFamily="49" charset="-122"/>
                <a:ea typeface="幼圆" pitchFamily="49" charset="-122"/>
              </a:rPr>
              <a:t>向</a:t>
            </a:r>
            <a:endParaRPr lang="en-US" altLang="zh-CN" sz="2400" b="1" cap="all" dirty="0">
              <a:ln w="9000" cmpd="sng">
                <a:solidFill>
                  <a:schemeClr val="accent4">
                    <a:shade val="50000"/>
                    <a:satMod val="120000"/>
                  </a:schemeClr>
                </a:solidFill>
                <a:prstDash val="solid"/>
              </a:ln>
              <a:solidFill>
                <a:schemeClr val="tx1">
                  <a:lumMod val="95000"/>
                  <a:lumOff val="5000"/>
                </a:schemeClr>
              </a:solidFill>
              <a:effectLst>
                <a:reflection blurRad="12700" stA="28000" endPos="45000" dist="1000" dir="5400000" sy="-100000" algn="bl" rotWithShape="0"/>
              </a:effectLst>
              <a:latin typeface="幼圆" pitchFamily="49" charset="-122"/>
              <a:ea typeface="幼圆" pitchFamily="49" charset="-122"/>
            </a:endParaRPr>
          </a:p>
          <a:p>
            <a:pPr>
              <a:defRPr/>
            </a:pPr>
            <a:r>
              <a:rPr lang="zh-CN" altLang="en-US" sz="2400" b="1" cap="all" dirty="0">
                <a:ln w="9000" cmpd="sng">
                  <a:solidFill>
                    <a:schemeClr val="accent4">
                      <a:shade val="50000"/>
                      <a:satMod val="120000"/>
                    </a:schemeClr>
                  </a:solidFill>
                  <a:prstDash val="solid"/>
                </a:ln>
                <a:solidFill>
                  <a:schemeClr val="tx1">
                    <a:lumMod val="95000"/>
                    <a:lumOff val="5000"/>
                  </a:schemeClr>
                </a:solidFill>
                <a:effectLst>
                  <a:reflection blurRad="12700" stA="28000" endPos="45000" dist="1000" dir="5400000" sy="-100000" algn="bl" rotWithShape="0"/>
                </a:effectLst>
                <a:latin typeface="幼圆" pitchFamily="49" charset="-122"/>
                <a:ea typeface="幼圆" pitchFamily="49" charset="-122"/>
              </a:rPr>
              <a:t> 标准</a:t>
            </a:r>
            <a:endParaRPr lang="en-US" altLang="zh-CN" sz="2400" b="1" cap="all" dirty="0">
              <a:ln w="9000" cmpd="sng">
                <a:solidFill>
                  <a:schemeClr val="accent4">
                    <a:shade val="50000"/>
                    <a:satMod val="120000"/>
                  </a:schemeClr>
                </a:solidFill>
                <a:prstDash val="solid"/>
              </a:ln>
              <a:solidFill>
                <a:schemeClr val="tx1">
                  <a:lumMod val="95000"/>
                  <a:lumOff val="5000"/>
                </a:schemeClr>
              </a:solidFill>
              <a:effectLst>
                <a:reflection blurRad="12700" stA="28000" endPos="45000" dist="1000" dir="5400000" sy="-100000" algn="bl" rotWithShape="0"/>
              </a:effectLst>
              <a:latin typeface="幼圆" pitchFamily="49" charset="-122"/>
              <a:ea typeface="幼圆" pitchFamily="49" charset="-122"/>
            </a:endParaRPr>
          </a:p>
          <a:p>
            <a:pPr algn="r">
              <a:defRPr/>
            </a:pPr>
            <a:r>
              <a:rPr lang="zh-CN" altLang="en-US" sz="2400" b="1" cap="all"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幼圆" pitchFamily="49" charset="-122"/>
                <a:ea typeface="幼圆" pitchFamily="49" charset="-122"/>
              </a:rPr>
              <a:t>看齐</a:t>
            </a:r>
          </a:p>
        </p:txBody>
      </p:sp>
      <p:pic>
        <p:nvPicPr>
          <p:cNvPr id="17" name="Picture 1" descr="E:\2011年资料\行为规范\行为规范照片\BI行为规范照片\_DSC0027.JPG"/>
          <p:cNvPicPr>
            <a:picLocks noChangeAspect="1" noChangeArrowheads="1"/>
          </p:cNvPicPr>
          <p:nvPr/>
        </p:nvPicPr>
        <p:blipFill rotWithShape="1">
          <a:blip r:embed="rId6"/>
          <a:srcRect t="13732"/>
          <a:stretch/>
        </p:blipFill>
        <p:spPr bwMode="auto">
          <a:xfrm>
            <a:off x="2714625" y="4509120"/>
            <a:ext cx="2857500" cy="1848818"/>
          </a:xfrm>
          <a:prstGeom prst="rect">
            <a:avLst/>
          </a:prstGeom>
          <a:ln>
            <a:noFill/>
          </a:ln>
          <a:effectLst>
            <a:outerShdw blurRad="292100" dist="139700" dir="2700000" sx="71000" sy="71000" algn="tl" rotWithShape="0">
              <a:srgbClr val="333333">
                <a:alpha val="65000"/>
              </a:srgbClr>
            </a:outerShdw>
          </a:effectLst>
        </p:spPr>
      </p:pic>
      <p:sp>
        <p:nvSpPr>
          <p:cNvPr id="11" name="TextBox 10"/>
          <p:cNvSpPr txBox="1">
            <a:spLocks noChangeArrowheads="1"/>
          </p:cNvSpPr>
          <p:nvPr/>
        </p:nvSpPr>
        <p:spPr bwMode="auto">
          <a:xfrm>
            <a:off x="214313" y="285750"/>
            <a:ext cx="3643312" cy="369888"/>
          </a:xfrm>
          <a:prstGeom prst="rect">
            <a:avLst/>
          </a:prstGeom>
          <a:noFill/>
          <a:ln w="9525">
            <a:noFill/>
            <a:miter lim="800000"/>
            <a:headEnd/>
            <a:tailEnd/>
          </a:ln>
        </p:spPr>
        <p:txBody>
          <a:bodyPr>
            <a:spAutoFit/>
          </a:bodyPr>
          <a:lstStyle/>
          <a:p>
            <a:r>
              <a:rPr lang="zh-CN" altLang="en-US">
                <a:solidFill>
                  <a:srgbClr val="FF0000"/>
                </a:solidFill>
                <a:latin typeface="隶书" pitchFamily="49" charset="-122"/>
                <a:ea typeface="隶书" pitchFamily="49" charset="-122"/>
              </a:rPr>
              <a:t>来电接待</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0" y="642938"/>
            <a:ext cx="4929188" cy="142875"/>
          </a:xfrm>
          <a:prstGeom prst="rect">
            <a:avLst/>
          </a:prstGeom>
          <a:solidFill>
            <a:srgbClr val="FFCC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8" name="矩形 17"/>
          <p:cNvSpPr>
            <a:spLocks noChangeAspect="1"/>
          </p:cNvSpPr>
          <p:nvPr/>
        </p:nvSpPr>
        <p:spPr>
          <a:xfrm>
            <a:off x="0" y="642938"/>
            <a:ext cx="4929188" cy="107950"/>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15714" name="Picture 2" descr="E:\2011年资料\行为规范\行为规范照片\收集BI照片\华夏经典\客服人员.JPG"/>
          <p:cNvPicPr preferRelativeResize="0">
            <a:picLocks noChangeArrowheads="1"/>
          </p:cNvPicPr>
          <p:nvPr/>
        </p:nvPicPr>
        <p:blipFill>
          <a:blip r:embed="rId2"/>
          <a:srcRect/>
          <a:stretch>
            <a:fillRect/>
          </a:stretch>
        </p:blipFill>
        <p:spPr bwMode="auto">
          <a:xfrm>
            <a:off x="3071813" y="839788"/>
            <a:ext cx="2519362" cy="2160587"/>
          </a:xfrm>
          <a:prstGeom prst="rect">
            <a:avLst/>
          </a:prstGeom>
          <a:ln>
            <a:noFill/>
          </a:ln>
          <a:effectLst>
            <a:outerShdw blurRad="292100" dist="139700" dir="2700000" sx="46000" sy="46000" algn="tl" rotWithShape="0">
              <a:srgbClr val="333333">
                <a:alpha val="65000"/>
              </a:srgbClr>
            </a:outerShdw>
          </a:effectLst>
        </p:spPr>
      </p:pic>
      <p:pic>
        <p:nvPicPr>
          <p:cNvPr id="115715" name="Picture 3" descr="E:\2011年资料\行为规范\行为规范照片\收集BI照片\华夏经典\客服人员1.JPG"/>
          <p:cNvPicPr preferRelativeResize="0">
            <a:picLocks noChangeArrowheads="1"/>
          </p:cNvPicPr>
          <p:nvPr/>
        </p:nvPicPr>
        <p:blipFill>
          <a:blip r:embed="rId3"/>
          <a:srcRect/>
          <a:stretch>
            <a:fillRect/>
          </a:stretch>
        </p:blipFill>
        <p:spPr bwMode="auto">
          <a:xfrm>
            <a:off x="6072188" y="839788"/>
            <a:ext cx="2643187" cy="2160587"/>
          </a:xfrm>
          <a:prstGeom prst="rect">
            <a:avLst/>
          </a:prstGeom>
          <a:ln>
            <a:noFill/>
          </a:ln>
          <a:effectLst>
            <a:outerShdw blurRad="292100" dist="139700" dir="2700000" sx="74000" sy="74000" algn="tl" rotWithShape="0">
              <a:srgbClr val="333333">
                <a:alpha val="65000"/>
              </a:srgbClr>
            </a:outerShdw>
          </a:effectLst>
        </p:spPr>
      </p:pic>
      <p:pic>
        <p:nvPicPr>
          <p:cNvPr id="33798" name="Picture 4" descr="E:\2011年资料\行为规范\行为规范照片\BI行为规范照片\_DSC0024.JPG"/>
          <p:cNvPicPr preferRelativeResize="0">
            <a:picLocks noChangeArrowheads="1"/>
          </p:cNvPicPr>
          <p:nvPr/>
        </p:nvPicPr>
        <p:blipFill>
          <a:blip r:embed="rId4"/>
          <a:srcRect/>
          <a:stretch>
            <a:fillRect/>
          </a:stretch>
        </p:blipFill>
        <p:spPr bwMode="auto">
          <a:xfrm>
            <a:off x="357188" y="857250"/>
            <a:ext cx="2376487" cy="2071688"/>
          </a:xfrm>
          <a:prstGeom prst="rect">
            <a:avLst/>
          </a:prstGeom>
          <a:noFill/>
          <a:ln w="9525">
            <a:noFill/>
            <a:miter lim="800000"/>
            <a:headEnd/>
            <a:tailEnd/>
          </a:ln>
        </p:spPr>
      </p:pic>
      <p:sp>
        <p:nvSpPr>
          <p:cNvPr id="39" name="Rectangle 27"/>
          <p:cNvSpPr>
            <a:spLocks noChangeArrowheads="1"/>
          </p:cNvSpPr>
          <p:nvPr/>
        </p:nvSpPr>
        <p:spPr bwMode="gray">
          <a:xfrm>
            <a:off x="571500" y="3071813"/>
            <a:ext cx="1785938" cy="357187"/>
          </a:xfrm>
          <a:prstGeom prst="rect">
            <a:avLst/>
          </a:prstGeom>
          <a:solidFill>
            <a:srgbClr val="660066"/>
          </a:solidFill>
          <a:ln>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defRPr/>
            </a:pPr>
            <a:r>
              <a:rPr lang="zh-CN" altLang="en-US" sz="1200" b="1" dirty="0">
                <a:solidFill>
                  <a:schemeClr val="bg1"/>
                </a:solidFill>
                <a:effectLst>
                  <a:outerShdw sx="1000" sy="1000" algn="tl">
                    <a:schemeClr val="bg1"/>
                  </a:outerShdw>
                </a:effectLst>
                <a:latin typeface="微软雅黑" pitchFamily="34" charset="-122"/>
                <a:ea typeface="微软雅黑" pitchFamily="34" charset="-122"/>
              </a:rPr>
              <a:t>起身，主动问好，微笑</a:t>
            </a:r>
            <a:endParaRPr lang="en-US" altLang="zh-CN" sz="1200" b="1" dirty="0">
              <a:solidFill>
                <a:schemeClr val="bg1"/>
              </a:solidFill>
              <a:effectLst>
                <a:outerShdw sx="1000" sy="1000" algn="tl">
                  <a:schemeClr val="bg1"/>
                </a:outerShdw>
              </a:effectLst>
              <a:latin typeface="微软雅黑" pitchFamily="34" charset="-122"/>
              <a:ea typeface="微软雅黑" pitchFamily="34" charset="-122"/>
            </a:endParaRPr>
          </a:p>
        </p:txBody>
      </p:sp>
      <p:sp>
        <p:nvSpPr>
          <p:cNvPr id="40" name="Rectangle 27"/>
          <p:cNvSpPr>
            <a:spLocks noChangeArrowheads="1"/>
          </p:cNvSpPr>
          <p:nvPr/>
        </p:nvSpPr>
        <p:spPr bwMode="gray">
          <a:xfrm>
            <a:off x="3500438" y="3071813"/>
            <a:ext cx="1785937" cy="357187"/>
          </a:xfrm>
          <a:prstGeom prst="rect">
            <a:avLst/>
          </a:prstGeom>
          <a:ln>
            <a:headEnd/>
            <a:tailEnd/>
          </a:ln>
        </p:spPr>
        <p:style>
          <a:lnRef idx="3">
            <a:schemeClr val="lt1"/>
          </a:lnRef>
          <a:fillRef idx="1">
            <a:schemeClr val="accent6"/>
          </a:fillRef>
          <a:effectRef idx="1">
            <a:schemeClr val="accent6"/>
          </a:effectRef>
          <a:fontRef idx="minor">
            <a:schemeClr val="lt1"/>
          </a:fontRef>
        </p:style>
        <p:txBody>
          <a:bodyPr wrap="none" anchor="ctr"/>
          <a:lstStyle/>
          <a:p>
            <a:pPr algn="ctr">
              <a:defRPr/>
            </a:pPr>
            <a:r>
              <a:rPr lang="zh-CN" altLang="en-US" sz="1200" b="1" dirty="0">
                <a:solidFill>
                  <a:schemeClr val="bg1"/>
                </a:solidFill>
                <a:effectLst>
                  <a:outerShdw sx="1000" sy="1000" algn="tl">
                    <a:schemeClr val="bg1"/>
                  </a:outerShdw>
                </a:effectLst>
                <a:latin typeface="微软雅黑" pitchFamily="34" charset="-122"/>
                <a:ea typeface="微软雅黑" pitchFamily="34" charset="-122"/>
              </a:rPr>
              <a:t>让座</a:t>
            </a:r>
            <a:endParaRPr lang="en-US" altLang="zh-CN" sz="1200" b="1" dirty="0">
              <a:solidFill>
                <a:schemeClr val="bg1"/>
              </a:solidFill>
              <a:effectLst>
                <a:outerShdw sx="1000" sy="1000" algn="tl">
                  <a:schemeClr val="bg1"/>
                </a:outerShdw>
              </a:effectLst>
              <a:latin typeface="微软雅黑" pitchFamily="34" charset="-122"/>
              <a:ea typeface="微软雅黑" pitchFamily="34" charset="-122"/>
            </a:endParaRPr>
          </a:p>
        </p:txBody>
      </p:sp>
      <p:sp>
        <p:nvSpPr>
          <p:cNvPr id="41" name="Rectangle 27"/>
          <p:cNvSpPr>
            <a:spLocks noChangeArrowheads="1"/>
          </p:cNvSpPr>
          <p:nvPr/>
        </p:nvSpPr>
        <p:spPr bwMode="gray">
          <a:xfrm>
            <a:off x="6715125" y="3000375"/>
            <a:ext cx="1785938" cy="428625"/>
          </a:xfrm>
          <a:prstGeom prst="rect">
            <a:avLst/>
          </a:prstGeom>
          <a:solidFill>
            <a:srgbClr val="660066"/>
          </a:solidFill>
          <a:ln>
            <a:headEnd/>
            <a:tailEnd/>
          </a:ln>
        </p:spPr>
        <p:style>
          <a:lnRef idx="3">
            <a:schemeClr val="lt1"/>
          </a:lnRef>
          <a:fillRef idx="1">
            <a:schemeClr val="accent5"/>
          </a:fillRef>
          <a:effectRef idx="1">
            <a:schemeClr val="accent5"/>
          </a:effectRef>
          <a:fontRef idx="minor">
            <a:schemeClr val="lt1"/>
          </a:fontRef>
        </p:style>
        <p:txBody>
          <a:bodyPr wrap="none" anchor="ctr"/>
          <a:lstStyle/>
          <a:p>
            <a:pPr algn="ctr">
              <a:defRPr/>
            </a:pPr>
            <a:r>
              <a:rPr lang="zh-CN" altLang="en-US" sz="1200" b="1" dirty="0">
                <a:solidFill>
                  <a:schemeClr val="bg1"/>
                </a:solidFill>
                <a:effectLst>
                  <a:outerShdw sx="1000" sy="1000" algn="tl">
                    <a:schemeClr val="bg1"/>
                  </a:outerShdw>
                </a:effectLst>
                <a:latin typeface="微软雅黑" pitchFamily="34" charset="-122"/>
                <a:ea typeface="微软雅黑" pitchFamily="34" charset="-122"/>
              </a:rPr>
              <a:t>上茶</a:t>
            </a:r>
            <a:endParaRPr lang="en-US" altLang="zh-CN" sz="1200" b="1" dirty="0">
              <a:solidFill>
                <a:schemeClr val="bg1"/>
              </a:solidFill>
              <a:effectLst>
                <a:outerShdw sx="1000" sy="1000" algn="tl">
                  <a:schemeClr val="bg1"/>
                </a:outerShdw>
              </a:effectLst>
              <a:latin typeface="微软雅黑" pitchFamily="34" charset="-122"/>
              <a:ea typeface="微软雅黑" pitchFamily="34" charset="-122"/>
            </a:endParaRPr>
          </a:p>
          <a:p>
            <a:pPr algn="ctr">
              <a:defRPr/>
            </a:pPr>
            <a:r>
              <a:rPr lang="zh-CN" altLang="en-US" sz="1050" b="1" dirty="0">
                <a:solidFill>
                  <a:schemeClr val="bg1"/>
                </a:solidFill>
                <a:effectLst>
                  <a:outerShdw sx="1000" sy="1000" algn="tl">
                    <a:schemeClr val="bg1"/>
                  </a:outerShdw>
                </a:effectLst>
                <a:latin typeface="微软雅黑" pitchFamily="34" charset="-122"/>
                <a:ea typeface="微软雅黑" pitchFamily="34" charset="-122"/>
              </a:rPr>
              <a:t>（茶杯七分满）</a:t>
            </a:r>
            <a:endParaRPr lang="en-US" altLang="zh-CN" sz="1050" b="1" dirty="0">
              <a:solidFill>
                <a:schemeClr val="bg1"/>
              </a:solidFill>
              <a:effectLst>
                <a:outerShdw sx="1000" sy="1000" algn="tl">
                  <a:schemeClr val="bg1"/>
                </a:outerShdw>
              </a:effectLst>
              <a:latin typeface="微软雅黑" pitchFamily="34" charset="-122"/>
              <a:ea typeface="微软雅黑" pitchFamily="34" charset="-122"/>
            </a:endParaRPr>
          </a:p>
        </p:txBody>
      </p:sp>
      <p:sp>
        <p:nvSpPr>
          <p:cNvPr id="12" name="TextBox 11"/>
          <p:cNvSpPr txBox="1">
            <a:spLocks noChangeArrowheads="1"/>
          </p:cNvSpPr>
          <p:nvPr/>
        </p:nvSpPr>
        <p:spPr bwMode="auto">
          <a:xfrm>
            <a:off x="214313" y="285750"/>
            <a:ext cx="3643312" cy="369888"/>
          </a:xfrm>
          <a:prstGeom prst="rect">
            <a:avLst/>
          </a:prstGeom>
          <a:noFill/>
          <a:ln w="9525">
            <a:noFill/>
            <a:miter lim="800000"/>
            <a:headEnd/>
            <a:tailEnd/>
          </a:ln>
        </p:spPr>
        <p:txBody>
          <a:bodyPr>
            <a:spAutoFit/>
          </a:bodyPr>
          <a:lstStyle/>
          <a:p>
            <a:r>
              <a:rPr lang="zh-CN" altLang="en-US">
                <a:solidFill>
                  <a:srgbClr val="FF0000"/>
                </a:solidFill>
                <a:latin typeface="隶书" pitchFamily="49" charset="-122"/>
                <a:ea typeface="隶书" pitchFamily="49" charset="-122"/>
              </a:rPr>
              <a:t>来访接待</a:t>
            </a:r>
          </a:p>
        </p:txBody>
      </p:sp>
      <p:sp>
        <p:nvSpPr>
          <p:cNvPr id="13" name="TextBox 12"/>
          <p:cNvSpPr txBox="1">
            <a:spLocks noChangeArrowheads="1"/>
          </p:cNvSpPr>
          <p:nvPr/>
        </p:nvSpPr>
        <p:spPr bwMode="auto">
          <a:xfrm>
            <a:off x="428625" y="3714750"/>
            <a:ext cx="8143875" cy="646113"/>
          </a:xfrm>
          <a:prstGeom prst="rect">
            <a:avLst/>
          </a:prstGeom>
          <a:noFill/>
          <a:ln w="9525">
            <a:noFill/>
            <a:miter lim="800000"/>
            <a:headEnd/>
            <a:tailEnd/>
          </a:ln>
        </p:spPr>
        <p:txBody>
          <a:bodyPr>
            <a:spAutoFit/>
          </a:bodyPr>
          <a:lstStyle/>
          <a:p>
            <a:pPr>
              <a:buFont typeface="Wingdings" pitchFamily="2" charset="2"/>
              <a:buChar char="Ø"/>
            </a:pPr>
            <a:r>
              <a:rPr lang="zh-CN" altLang="en-US">
                <a:latin typeface="隶书" pitchFamily="49" charset="-122"/>
                <a:ea typeface="隶书" pitchFamily="49" charset="-122"/>
              </a:rPr>
              <a:t>时刻保持微笑的表情：笑容自然、适度、贴切庄重，保持自然的目光与眼神，视线接触对方面部时间占全部交谈时间的</a:t>
            </a:r>
            <a:r>
              <a:rPr lang="en-US" altLang="zh-CN">
                <a:latin typeface="隶书" pitchFamily="49" charset="-122"/>
                <a:ea typeface="隶书" pitchFamily="49" charset="-122"/>
              </a:rPr>
              <a:t>30—60%</a:t>
            </a:r>
            <a:r>
              <a:rPr lang="zh-CN" altLang="en-US">
                <a:latin typeface="隶书" pitchFamily="49" charset="-122"/>
                <a:ea typeface="隶书" pitchFamily="49" charset="-122"/>
              </a:rPr>
              <a:t>，保持正视。</a:t>
            </a:r>
          </a:p>
        </p:txBody>
      </p:sp>
      <p:sp>
        <p:nvSpPr>
          <p:cNvPr id="14" name="TextBox 13"/>
          <p:cNvSpPr txBox="1">
            <a:spLocks noChangeArrowheads="1"/>
          </p:cNvSpPr>
          <p:nvPr/>
        </p:nvSpPr>
        <p:spPr bwMode="auto">
          <a:xfrm>
            <a:off x="357188" y="4429125"/>
            <a:ext cx="8215312" cy="646113"/>
          </a:xfrm>
          <a:prstGeom prst="rect">
            <a:avLst/>
          </a:prstGeom>
          <a:noFill/>
          <a:ln w="9525">
            <a:noFill/>
            <a:miter lim="800000"/>
            <a:headEnd/>
            <a:tailEnd/>
          </a:ln>
        </p:spPr>
        <p:txBody>
          <a:bodyPr>
            <a:spAutoFit/>
          </a:bodyPr>
          <a:lstStyle/>
          <a:p>
            <a:pPr>
              <a:buFont typeface="Wingdings" pitchFamily="2" charset="2"/>
              <a:buChar char="Ø"/>
            </a:pPr>
            <a:r>
              <a:rPr lang="zh-CN" altLang="en-US">
                <a:latin typeface="隶书" pitchFamily="49" charset="-122"/>
                <a:ea typeface="隶书" pitchFamily="49" charset="-122"/>
              </a:rPr>
              <a:t>自觉将手机拨到震动档，使用手机应注意回避。不得已在客户面前咳嗽、打喷嚏时，应以纸巾遮住口鼻，将头转向无人之侧处理，并及时道歉，说“对不起”。</a:t>
            </a:r>
          </a:p>
        </p:txBody>
      </p:sp>
      <p:sp>
        <p:nvSpPr>
          <p:cNvPr id="15" name="TextBox 14"/>
          <p:cNvSpPr txBox="1">
            <a:spLocks noChangeArrowheads="1"/>
          </p:cNvSpPr>
          <p:nvPr/>
        </p:nvSpPr>
        <p:spPr bwMode="auto">
          <a:xfrm>
            <a:off x="357188" y="5062538"/>
            <a:ext cx="8143875" cy="369887"/>
          </a:xfrm>
          <a:prstGeom prst="rect">
            <a:avLst/>
          </a:prstGeom>
          <a:noFill/>
          <a:ln w="9525">
            <a:noFill/>
            <a:miter lim="800000"/>
            <a:headEnd/>
            <a:tailEnd/>
          </a:ln>
        </p:spPr>
        <p:txBody>
          <a:bodyPr>
            <a:spAutoFit/>
          </a:bodyPr>
          <a:lstStyle/>
          <a:p>
            <a:pPr>
              <a:buFont typeface="Wingdings" pitchFamily="2" charset="2"/>
              <a:buChar char="Ø"/>
            </a:pPr>
            <a:r>
              <a:rPr lang="zh-CN" altLang="en-US">
                <a:latin typeface="隶书" pitchFamily="49" charset="-122"/>
                <a:ea typeface="隶书" pitchFamily="49" charset="-122"/>
              </a:rPr>
              <a:t>礼貌询问客户的姓名、房号。</a:t>
            </a:r>
          </a:p>
        </p:txBody>
      </p:sp>
      <p:sp>
        <p:nvSpPr>
          <p:cNvPr id="16" name="TextBox 15"/>
          <p:cNvSpPr txBox="1">
            <a:spLocks noChangeArrowheads="1"/>
          </p:cNvSpPr>
          <p:nvPr/>
        </p:nvSpPr>
        <p:spPr bwMode="auto">
          <a:xfrm>
            <a:off x="357188" y="5429250"/>
            <a:ext cx="8143875" cy="646113"/>
          </a:xfrm>
          <a:prstGeom prst="rect">
            <a:avLst/>
          </a:prstGeom>
          <a:noFill/>
          <a:ln w="9525">
            <a:noFill/>
            <a:miter lim="800000"/>
            <a:headEnd/>
            <a:tailEnd/>
          </a:ln>
        </p:spPr>
        <p:txBody>
          <a:bodyPr>
            <a:spAutoFit/>
          </a:bodyPr>
          <a:lstStyle/>
          <a:p>
            <a:pPr>
              <a:buFont typeface="Wingdings" pitchFamily="2" charset="2"/>
              <a:buChar char="Ø"/>
            </a:pPr>
            <a:r>
              <a:rPr lang="zh-CN" altLang="en-US">
                <a:latin typeface="隶书" pitchFamily="49" charset="-122"/>
                <a:ea typeface="隶书" pitchFamily="49" charset="-122"/>
              </a:rPr>
              <a:t>仔细、耐心地听取客户来访的事由，一般不要打断客户的说话，当听不清楚或没听明白时，应礼貌说：“对不起，我没有听清楚，请您再说一遍，好吗”？</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3"/>
          <p:cNvSpPr txBox="1">
            <a:spLocks noChangeArrowheads="1"/>
          </p:cNvSpPr>
          <p:nvPr/>
        </p:nvSpPr>
        <p:spPr bwMode="auto">
          <a:xfrm>
            <a:off x="500063" y="1000125"/>
            <a:ext cx="3643312" cy="369888"/>
          </a:xfrm>
          <a:prstGeom prst="rect">
            <a:avLst/>
          </a:prstGeom>
          <a:noFill/>
          <a:ln w="9525">
            <a:noFill/>
            <a:miter lim="800000"/>
            <a:headEnd/>
            <a:tailEnd/>
          </a:ln>
        </p:spPr>
        <p:txBody>
          <a:bodyPr>
            <a:spAutoFit/>
          </a:bodyPr>
          <a:lstStyle/>
          <a:p>
            <a:r>
              <a:rPr lang="zh-CN" altLang="en-US" b="1" dirty="0">
                <a:solidFill>
                  <a:srgbClr val="FF0000"/>
                </a:solidFill>
                <a:latin typeface="隶书" pitchFamily="49" charset="-122"/>
                <a:ea typeface="隶书" pitchFamily="49" charset="-122"/>
              </a:rPr>
              <a:t>来访接待</a:t>
            </a:r>
          </a:p>
        </p:txBody>
      </p:sp>
      <p:sp>
        <p:nvSpPr>
          <p:cNvPr id="34819" name="标题 1"/>
          <p:cNvSpPr>
            <a:spLocks noGrp="1"/>
          </p:cNvSpPr>
          <p:nvPr>
            <p:ph type="title"/>
          </p:nvPr>
        </p:nvSpPr>
        <p:spPr bwMode="auto">
          <a:xfrm>
            <a:off x="457200" y="214313"/>
            <a:ext cx="8229600" cy="9286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2400" b="1" dirty="0" smtClean="0">
                <a:latin typeface="微软雅黑" pitchFamily="34" charset="-122"/>
                <a:ea typeface="微软雅黑" pitchFamily="34" charset="-122"/>
              </a:rPr>
              <a:t>客服人员接待标准</a:t>
            </a:r>
          </a:p>
        </p:txBody>
      </p:sp>
      <p:sp>
        <p:nvSpPr>
          <p:cNvPr id="12" name="TextBox 11"/>
          <p:cNvSpPr txBox="1">
            <a:spLocks noChangeArrowheads="1"/>
          </p:cNvSpPr>
          <p:nvPr/>
        </p:nvSpPr>
        <p:spPr bwMode="auto">
          <a:xfrm>
            <a:off x="571500" y="1500188"/>
            <a:ext cx="8143875" cy="646112"/>
          </a:xfrm>
          <a:prstGeom prst="rect">
            <a:avLst/>
          </a:prstGeom>
          <a:noFill/>
          <a:ln w="9525">
            <a:noFill/>
            <a:miter lim="800000"/>
            <a:headEnd/>
            <a:tailEnd/>
          </a:ln>
        </p:spPr>
        <p:txBody>
          <a:bodyPr>
            <a:spAutoFit/>
          </a:bodyPr>
          <a:lstStyle/>
          <a:p>
            <a:pPr>
              <a:buFont typeface="Wingdings" pitchFamily="2" charset="2"/>
              <a:buChar char="Ø"/>
            </a:pPr>
            <a:r>
              <a:rPr lang="zh-CN" altLang="en-US" dirty="0">
                <a:latin typeface="隶书" pitchFamily="49" charset="-122"/>
                <a:ea typeface="隶书" pitchFamily="49" charset="-122"/>
              </a:rPr>
              <a:t>如果来访客户情绪比较激动时，客服助理首先安抚、稳定客户的情绪：</a:t>
            </a:r>
            <a:r>
              <a:rPr lang="zh-CN" altLang="en-US" b="1" dirty="0">
                <a:solidFill>
                  <a:srgbClr val="FF0000"/>
                </a:solidFill>
                <a:latin typeface="隶书" pitchFamily="49" charset="-122"/>
                <a:ea typeface="隶书" pitchFamily="49" charset="-122"/>
              </a:rPr>
              <a:t>“您别着急，喝点水”</a:t>
            </a:r>
            <a:r>
              <a:rPr lang="zh-CN" altLang="en-US" dirty="0">
                <a:latin typeface="隶书" pitchFamily="49" charset="-122"/>
                <a:ea typeface="隶书" pitchFamily="49" charset="-122"/>
              </a:rPr>
              <a:t>等客户情绪稳定下来，再询问事情的经过。</a:t>
            </a:r>
          </a:p>
        </p:txBody>
      </p:sp>
      <p:sp>
        <p:nvSpPr>
          <p:cNvPr id="13" name="TextBox 12"/>
          <p:cNvSpPr txBox="1">
            <a:spLocks noChangeArrowheads="1"/>
          </p:cNvSpPr>
          <p:nvPr/>
        </p:nvSpPr>
        <p:spPr bwMode="auto">
          <a:xfrm>
            <a:off x="571500" y="2071688"/>
            <a:ext cx="8286750" cy="646112"/>
          </a:xfrm>
          <a:prstGeom prst="rect">
            <a:avLst/>
          </a:prstGeom>
          <a:noFill/>
          <a:ln w="9525">
            <a:noFill/>
            <a:miter lim="800000"/>
            <a:headEnd/>
            <a:tailEnd/>
          </a:ln>
        </p:spPr>
        <p:txBody>
          <a:bodyPr>
            <a:spAutoFit/>
          </a:bodyPr>
          <a:lstStyle/>
          <a:p>
            <a:pPr>
              <a:buFont typeface="Wingdings" pitchFamily="2" charset="2"/>
              <a:buChar char="Ø"/>
            </a:pPr>
            <a:r>
              <a:rPr lang="zh-CN" altLang="en-US" dirty="0">
                <a:latin typeface="隶书" pitchFamily="49" charset="-122"/>
                <a:ea typeface="隶书" pitchFamily="49" charset="-122"/>
              </a:rPr>
              <a:t>客人的咨询和困难，应诚心帮助解决，任何时候不能说“不知道”或“不归我们管”、“这是地产的事”之类的语言。</a:t>
            </a:r>
          </a:p>
        </p:txBody>
      </p:sp>
      <p:sp>
        <p:nvSpPr>
          <p:cNvPr id="14" name="TextBox 13"/>
          <p:cNvSpPr txBox="1">
            <a:spLocks noChangeArrowheads="1"/>
          </p:cNvSpPr>
          <p:nvPr/>
        </p:nvSpPr>
        <p:spPr bwMode="auto">
          <a:xfrm>
            <a:off x="571500" y="2643188"/>
            <a:ext cx="8215313" cy="923925"/>
          </a:xfrm>
          <a:prstGeom prst="rect">
            <a:avLst/>
          </a:prstGeom>
          <a:noFill/>
          <a:ln w="9525">
            <a:noFill/>
            <a:miter lim="800000"/>
            <a:headEnd/>
            <a:tailEnd/>
          </a:ln>
        </p:spPr>
        <p:txBody>
          <a:bodyPr>
            <a:spAutoFit/>
          </a:bodyPr>
          <a:lstStyle/>
          <a:p>
            <a:pPr>
              <a:buFont typeface="Wingdings" pitchFamily="2" charset="2"/>
              <a:buChar char="Ø"/>
            </a:pPr>
            <a:r>
              <a:rPr lang="zh-CN" altLang="en-US" dirty="0">
                <a:latin typeface="隶书" pitchFamily="49" charset="-122"/>
                <a:ea typeface="隶书" pitchFamily="49" charset="-122"/>
              </a:rPr>
              <a:t>认真做好记录，对于客户回答的问题，客服人员应表示同情的态度。如果问题是属于物业给造成的，客服助理或主管应立即向客户道歉，马上协调、落实其他部门人员处理。如果问题不属于物业造成的，应向客户耐心解释清楚。</a:t>
            </a:r>
          </a:p>
        </p:txBody>
      </p:sp>
      <p:sp>
        <p:nvSpPr>
          <p:cNvPr id="15" name="TextBox 14"/>
          <p:cNvSpPr txBox="1">
            <a:spLocks noChangeArrowheads="1"/>
          </p:cNvSpPr>
          <p:nvPr/>
        </p:nvSpPr>
        <p:spPr bwMode="auto">
          <a:xfrm>
            <a:off x="571500" y="3500438"/>
            <a:ext cx="8215313" cy="1200150"/>
          </a:xfrm>
          <a:prstGeom prst="rect">
            <a:avLst/>
          </a:prstGeom>
          <a:noFill/>
          <a:ln w="9525">
            <a:noFill/>
            <a:miter lim="800000"/>
            <a:headEnd/>
            <a:tailEnd/>
          </a:ln>
        </p:spPr>
        <p:txBody>
          <a:bodyPr>
            <a:spAutoFit/>
          </a:bodyPr>
          <a:lstStyle/>
          <a:p>
            <a:pPr>
              <a:buFont typeface="Wingdings" pitchFamily="2" charset="2"/>
              <a:buChar char="Ø"/>
            </a:pPr>
            <a:r>
              <a:rPr lang="zh-CN" altLang="en-US" dirty="0">
                <a:latin typeface="隶书" pitchFamily="49" charset="-122"/>
                <a:ea typeface="隶书" pitchFamily="49" charset="-122"/>
              </a:rPr>
              <a:t>不要随意打断客户的说话，在客户说话过程中，员工应该不断点头称是，让客户知道你在聆听。听不清时要复述客户说话以免搞错，如：</a:t>
            </a:r>
            <a:r>
              <a:rPr lang="zh-CN" altLang="en-US" b="1" dirty="0">
                <a:solidFill>
                  <a:srgbClr val="FF0000"/>
                </a:solidFill>
                <a:latin typeface="隶书" pitchFamily="49" charset="-122"/>
                <a:ea typeface="隶书" pitchFamily="49" charset="-122"/>
              </a:rPr>
              <a:t>“请问你的意思是不是</a:t>
            </a:r>
            <a:r>
              <a:rPr lang="en-US" altLang="zh-CN" b="1" dirty="0">
                <a:solidFill>
                  <a:srgbClr val="FF0000"/>
                </a:solidFill>
                <a:latin typeface="隶书" pitchFamily="49" charset="-122"/>
                <a:ea typeface="隶书" pitchFamily="49" charset="-122"/>
              </a:rPr>
              <a:t>…</a:t>
            </a:r>
            <a:r>
              <a:rPr lang="zh-CN" altLang="en-US" b="1" dirty="0">
                <a:solidFill>
                  <a:srgbClr val="FF0000"/>
                </a:solidFill>
                <a:latin typeface="隶书" pitchFamily="49" charset="-122"/>
                <a:ea typeface="隶书" pitchFamily="49" charset="-122"/>
              </a:rPr>
              <a:t>？”</a:t>
            </a:r>
            <a:r>
              <a:rPr lang="zh-CN" altLang="en-US" dirty="0">
                <a:latin typeface="隶书" pitchFamily="49" charset="-122"/>
                <a:ea typeface="隶书" pitchFamily="49" charset="-122"/>
              </a:rPr>
              <a:t>不要说：“你是什么意思”或“我不明白</a:t>
            </a:r>
            <a:r>
              <a:rPr lang="en-US" altLang="zh-CN" dirty="0">
                <a:latin typeface="隶书" pitchFamily="49" charset="-122"/>
                <a:ea typeface="隶书" pitchFamily="49" charset="-122"/>
              </a:rPr>
              <a:t>…</a:t>
            </a:r>
            <a:r>
              <a:rPr lang="zh-CN" altLang="en-US" dirty="0">
                <a:latin typeface="隶书" pitchFamily="49" charset="-122"/>
                <a:ea typeface="隶书" pitchFamily="49" charset="-122"/>
              </a:rPr>
              <a:t>”尽可能了解对方的要求，不要做出主观推断，以至不易掌握事实真相。</a:t>
            </a:r>
          </a:p>
        </p:txBody>
      </p:sp>
      <p:sp>
        <p:nvSpPr>
          <p:cNvPr id="9" name="TextBox 8"/>
          <p:cNvSpPr txBox="1">
            <a:spLocks noChangeArrowheads="1"/>
          </p:cNvSpPr>
          <p:nvPr/>
        </p:nvSpPr>
        <p:spPr bwMode="auto">
          <a:xfrm>
            <a:off x="571500" y="4643438"/>
            <a:ext cx="8143875" cy="1754187"/>
          </a:xfrm>
          <a:prstGeom prst="rect">
            <a:avLst/>
          </a:prstGeom>
          <a:noFill/>
          <a:ln w="9525">
            <a:noFill/>
            <a:miter lim="800000"/>
            <a:headEnd/>
            <a:tailEnd/>
          </a:ln>
        </p:spPr>
        <p:txBody>
          <a:bodyPr>
            <a:spAutoFit/>
          </a:bodyPr>
          <a:lstStyle/>
          <a:p>
            <a:pPr>
              <a:buFont typeface="Wingdings" pitchFamily="2" charset="2"/>
              <a:buChar char="Ø"/>
            </a:pPr>
            <a:r>
              <a:rPr lang="zh-CN" altLang="en-US" dirty="0">
                <a:latin typeface="隶书" pitchFamily="49" charset="-122"/>
                <a:ea typeface="隶书" pitchFamily="49" charset="-122"/>
              </a:rPr>
              <a:t>员工应本着给客户帮助的宗旨，找出问题所在。一旦客户的情感得到承认和同情，那么只要回答：</a:t>
            </a:r>
            <a:r>
              <a:rPr lang="zh-CN" altLang="en-US" b="1" dirty="0">
                <a:solidFill>
                  <a:srgbClr val="FF0000"/>
                </a:solidFill>
                <a:latin typeface="隶书" pitchFamily="49" charset="-122"/>
                <a:ea typeface="隶书" pitchFamily="49" charset="-122"/>
              </a:rPr>
              <a:t>“你希望我做点什么？”</a:t>
            </a:r>
            <a:r>
              <a:rPr lang="zh-CN" altLang="en-US" dirty="0">
                <a:latin typeface="隶书" pitchFamily="49" charset="-122"/>
                <a:ea typeface="隶书" pitchFamily="49" charset="-122"/>
              </a:rPr>
              <a:t>或问些其他细节问题。若问题超出员工的乃至部门的权力范围，应谨慎地请客户去找有权处理的人。如：“某先生，我知道你对</a:t>
            </a:r>
            <a:r>
              <a:rPr lang="en-US" altLang="zh-CN" dirty="0">
                <a:latin typeface="隶书" pitchFamily="49" charset="-122"/>
                <a:ea typeface="隶书" pitchFamily="49" charset="-122"/>
              </a:rPr>
              <a:t>……</a:t>
            </a:r>
            <a:r>
              <a:rPr lang="zh-CN" altLang="en-US" dirty="0">
                <a:latin typeface="隶书" pitchFamily="49" charset="-122"/>
                <a:ea typeface="隶书" pitchFamily="49" charset="-122"/>
              </a:rPr>
              <a:t>的情况不满意，但我无权</a:t>
            </a:r>
            <a:r>
              <a:rPr lang="en-US" altLang="zh-CN" dirty="0">
                <a:latin typeface="隶书" pitchFamily="49" charset="-122"/>
                <a:ea typeface="隶书" pitchFamily="49" charset="-122"/>
              </a:rPr>
              <a:t>……</a:t>
            </a:r>
            <a:r>
              <a:rPr lang="zh-CN" altLang="en-US" dirty="0">
                <a:latin typeface="隶书" pitchFamily="49" charset="-122"/>
                <a:ea typeface="隶书" pitchFamily="49" charset="-122"/>
              </a:rPr>
              <a:t>，如果你打电话到某部门，相信能处理你的要求。”或“如果你能稍候，我将叫值班主管来，相信他能处理你的要求。”而不要说：“你听我说，这不是我们的错</a:t>
            </a:r>
            <a:r>
              <a:rPr lang="en-US" altLang="zh-CN" dirty="0">
                <a:latin typeface="隶书" pitchFamily="49" charset="-122"/>
                <a:ea typeface="隶书" pitchFamily="49" charset="-122"/>
              </a:rPr>
              <a:t>……</a:t>
            </a:r>
            <a:r>
              <a:rPr lang="zh-CN" altLang="en-US" dirty="0">
                <a:latin typeface="隶书" pitchFamily="49" charset="-122"/>
                <a:ea typeface="隶书" pitchFamily="49"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1"/>
          <p:cNvSpPr>
            <a:spLocks noGrp="1"/>
          </p:cNvSpPr>
          <p:nvPr>
            <p:ph type="title"/>
          </p:nvPr>
        </p:nvSpPr>
        <p:spPr bwMode="auto">
          <a:xfrm>
            <a:off x="457200" y="214313"/>
            <a:ext cx="8229600" cy="9286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2400" b="1" smtClean="0">
                <a:latin typeface="微软雅黑" pitchFamily="34" charset="-122"/>
                <a:ea typeface="微软雅黑" pitchFamily="34" charset="-122"/>
              </a:rPr>
              <a:t>客服人员接待标准</a:t>
            </a:r>
          </a:p>
        </p:txBody>
      </p:sp>
      <p:sp>
        <p:nvSpPr>
          <p:cNvPr id="35843" name="TextBox 4"/>
          <p:cNvSpPr txBox="1">
            <a:spLocks noChangeArrowheads="1"/>
          </p:cNvSpPr>
          <p:nvPr/>
        </p:nvSpPr>
        <p:spPr bwMode="auto">
          <a:xfrm>
            <a:off x="500063" y="1000125"/>
            <a:ext cx="3643312" cy="369888"/>
          </a:xfrm>
          <a:prstGeom prst="rect">
            <a:avLst/>
          </a:prstGeom>
          <a:noFill/>
          <a:ln w="9525">
            <a:noFill/>
            <a:miter lim="800000"/>
            <a:headEnd/>
            <a:tailEnd/>
          </a:ln>
        </p:spPr>
        <p:txBody>
          <a:bodyPr>
            <a:spAutoFit/>
          </a:bodyPr>
          <a:lstStyle/>
          <a:p>
            <a:r>
              <a:rPr lang="zh-CN" altLang="en-US" b="1" dirty="0">
                <a:solidFill>
                  <a:srgbClr val="FF0000"/>
                </a:solidFill>
                <a:latin typeface="隶书" pitchFamily="49" charset="-122"/>
                <a:ea typeface="隶书" pitchFamily="49" charset="-122"/>
              </a:rPr>
              <a:t>来访接待</a:t>
            </a:r>
          </a:p>
        </p:txBody>
      </p:sp>
      <p:sp>
        <p:nvSpPr>
          <p:cNvPr id="7" name="TextBox 6"/>
          <p:cNvSpPr txBox="1">
            <a:spLocks noChangeArrowheads="1"/>
          </p:cNvSpPr>
          <p:nvPr/>
        </p:nvSpPr>
        <p:spPr bwMode="auto">
          <a:xfrm>
            <a:off x="571500" y="1500188"/>
            <a:ext cx="8143875" cy="1200329"/>
          </a:xfrm>
          <a:prstGeom prst="rect">
            <a:avLst/>
          </a:prstGeom>
          <a:noFill/>
          <a:ln w="9525">
            <a:noFill/>
            <a:miter lim="800000"/>
            <a:headEnd/>
            <a:tailEnd/>
          </a:ln>
        </p:spPr>
        <p:txBody>
          <a:bodyPr>
            <a:spAutoFit/>
          </a:bodyPr>
          <a:lstStyle/>
          <a:p>
            <a:pPr>
              <a:buFont typeface="Wingdings" pitchFamily="2" charset="2"/>
              <a:buChar char="Ø"/>
            </a:pPr>
            <a:r>
              <a:rPr lang="zh-CN" altLang="en-US" dirty="0">
                <a:latin typeface="隶书" pitchFamily="49" charset="-122"/>
                <a:ea typeface="隶书" pitchFamily="49" charset="-122"/>
              </a:rPr>
              <a:t>处理问题时，员工应让客户确信管理处已知其投诉，并将采取措施。如投诉由员工或本部门引起就应向客户道歉，说明即将采取的措施，并提供补偿服务。如：</a:t>
            </a:r>
            <a:r>
              <a:rPr lang="zh-CN" altLang="en-US" b="1" dirty="0">
                <a:solidFill>
                  <a:srgbClr val="FF0000"/>
                </a:solidFill>
                <a:latin typeface="隶书" pitchFamily="49" charset="-122"/>
                <a:ea typeface="隶书" pitchFamily="49" charset="-122"/>
              </a:rPr>
              <a:t>“很感谢你能提出这一问题</a:t>
            </a:r>
            <a:r>
              <a:rPr lang="zh-CN" altLang="en-US" b="1" dirty="0" smtClean="0">
                <a:solidFill>
                  <a:srgbClr val="FF0000"/>
                </a:solidFill>
                <a:latin typeface="隶书" pitchFamily="49" charset="-122"/>
                <a:ea typeface="隶书" pitchFamily="49" charset="-122"/>
              </a:rPr>
              <a:t>，先生</a:t>
            </a:r>
            <a:r>
              <a:rPr lang="en-US" altLang="zh-CN" b="1" dirty="0" smtClean="0">
                <a:solidFill>
                  <a:srgbClr val="FF0000"/>
                </a:solidFill>
                <a:latin typeface="隶书" pitchFamily="49" charset="-122"/>
                <a:ea typeface="隶书" pitchFamily="49" charset="-122"/>
              </a:rPr>
              <a:t>/</a:t>
            </a:r>
            <a:r>
              <a:rPr lang="zh-CN" altLang="en-US" b="1" dirty="0" smtClean="0">
                <a:solidFill>
                  <a:srgbClr val="FF0000"/>
                </a:solidFill>
                <a:latin typeface="隶书" pitchFamily="49" charset="-122"/>
                <a:ea typeface="隶书" pitchFamily="49" charset="-122"/>
              </a:rPr>
              <a:t>女士，</a:t>
            </a:r>
            <a:r>
              <a:rPr lang="zh-CN" altLang="en-US" b="1" dirty="0">
                <a:solidFill>
                  <a:srgbClr val="FF0000"/>
                </a:solidFill>
                <a:latin typeface="隶书" pitchFamily="49" charset="-122"/>
                <a:ea typeface="隶书" pitchFamily="49" charset="-122"/>
              </a:rPr>
              <a:t>我们会尽快</a:t>
            </a:r>
            <a:r>
              <a:rPr lang="en-US" altLang="zh-CN" b="1" dirty="0">
                <a:solidFill>
                  <a:srgbClr val="FF0000"/>
                </a:solidFill>
                <a:latin typeface="隶书" pitchFamily="49" charset="-122"/>
                <a:ea typeface="隶书" pitchFamily="49" charset="-122"/>
              </a:rPr>
              <a:t>……</a:t>
            </a:r>
            <a:r>
              <a:rPr lang="zh-CN" altLang="en-US" b="1" dirty="0">
                <a:solidFill>
                  <a:srgbClr val="FF0000"/>
                </a:solidFill>
                <a:latin typeface="隶书" pitchFamily="49" charset="-122"/>
                <a:ea typeface="隶书" pitchFamily="49" charset="-122"/>
              </a:rPr>
              <a:t>，你看这样行吗？”</a:t>
            </a:r>
          </a:p>
        </p:txBody>
      </p:sp>
      <p:sp>
        <p:nvSpPr>
          <p:cNvPr id="8" name="TextBox 7"/>
          <p:cNvSpPr txBox="1">
            <a:spLocks noChangeArrowheads="1"/>
          </p:cNvSpPr>
          <p:nvPr/>
        </p:nvSpPr>
        <p:spPr bwMode="auto">
          <a:xfrm>
            <a:off x="571500" y="2505089"/>
            <a:ext cx="8143875" cy="923925"/>
          </a:xfrm>
          <a:prstGeom prst="rect">
            <a:avLst/>
          </a:prstGeom>
          <a:noFill/>
          <a:ln w="9525">
            <a:noFill/>
            <a:miter lim="800000"/>
            <a:headEnd/>
            <a:tailEnd/>
          </a:ln>
        </p:spPr>
        <p:txBody>
          <a:bodyPr>
            <a:spAutoFit/>
          </a:bodyPr>
          <a:lstStyle/>
          <a:p>
            <a:pPr>
              <a:buFont typeface="Wingdings" pitchFamily="2" charset="2"/>
              <a:buChar char="Ø"/>
            </a:pPr>
            <a:r>
              <a:rPr lang="zh-CN" altLang="en-US" dirty="0">
                <a:latin typeface="隶书" pitchFamily="49" charset="-122"/>
                <a:ea typeface="隶书" pitchFamily="49" charset="-122"/>
              </a:rPr>
              <a:t>对于客户不合理或与小区政策或规定相抵触的要求，员工应酌情婉拒，如：</a:t>
            </a:r>
            <a:r>
              <a:rPr lang="zh-CN" altLang="en-US" b="1" dirty="0">
                <a:solidFill>
                  <a:srgbClr val="FF0000"/>
                </a:solidFill>
                <a:latin typeface="隶书" pitchFamily="49" charset="-122"/>
                <a:ea typeface="隶书" pitchFamily="49" charset="-122"/>
              </a:rPr>
              <a:t>“我理解你的心情，但</a:t>
            </a:r>
            <a:r>
              <a:rPr lang="en-US" altLang="zh-CN" b="1" dirty="0">
                <a:solidFill>
                  <a:srgbClr val="FF0000"/>
                </a:solidFill>
                <a:latin typeface="隶书" pitchFamily="49" charset="-122"/>
                <a:ea typeface="隶书" pitchFamily="49" charset="-122"/>
              </a:rPr>
              <a:t>……</a:t>
            </a:r>
            <a:r>
              <a:rPr lang="zh-CN" altLang="en-US" b="1" dirty="0">
                <a:solidFill>
                  <a:srgbClr val="FF0000"/>
                </a:solidFill>
                <a:latin typeface="隶书" pitchFamily="49" charset="-122"/>
                <a:ea typeface="隶书" pitchFamily="49" charset="-122"/>
              </a:rPr>
              <a:t>”</a:t>
            </a:r>
            <a:r>
              <a:rPr lang="zh-CN" altLang="en-US" dirty="0">
                <a:latin typeface="隶书" pitchFamily="49" charset="-122"/>
                <a:ea typeface="隶书" pitchFamily="49" charset="-122"/>
              </a:rPr>
              <a:t>或简短地拒绝。对于小区的政策，员工应切实执行。</a:t>
            </a:r>
          </a:p>
        </p:txBody>
      </p:sp>
      <p:sp>
        <p:nvSpPr>
          <p:cNvPr id="9" name="TextBox 8"/>
          <p:cNvSpPr txBox="1">
            <a:spLocks noChangeArrowheads="1"/>
          </p:cNvSpPr>
          <p:nvPr/>
        </p:nvSpPr>
        <p:spPr bwMode="auto">
          <a:xfrm>
            <a:off x="571500" y="3425839"/>
            <a:ext cx="8143875" cy="646112"/>
          </a:xfrm>
          <a:prstGeom prst="rect">
            <a:avLst/>
          </a:prstGeom>
          <a:noFill/>
          <a:ln w="9525">
            <a:noFill/>
            <a:miter lim="800000"/>
            <a:headEnd/>
            <a:tailEnd/>
          </a:ln>
        </p:spPr>
        <p:txBody>
          <a:bodyPr>
            <a:spAutoFit/>
          </a:bodyPr>
          <a:lstStyle/>
          <a:p>
            <a:pPr>
              <a:buFont typeface="Wingdings" pitchFamily="2" charset="2"/>
              <a:buChar char="Ø"/>
            </a:pPr>
            <a:r>
              <a:rPr lang="zh-CN" altLang="en-US" dirty="0">
                <a:latin typeface="隶书" pitchFamily="49" charset="-122"/>
                <a:ea typeface="隶书" pitchFamily="49" charset="-122"/>
              </a:rPr>
              <a:t>如果有些事情不能马上处理，应对客户说：</a:t>
            </a:r>
            <a:r>
              <a:rPr lang="zh-CN" altLang="en-US" b="1" dirty="0">
                <a:solidFill>
                  <a:srgbClr val="FF0000"/>
                </a:solidFill>
                <a:latin typeface="隶书" pitchFamily="49" charset="-122"/>
                <a:ea typeface="隶书" pitchFamily="49" charset="-122"/>
              </a:rPr>
              <a:t>“对不起，我马上向领导（或有关部门）汇报，会尽快给您一个答复”。</a:t>
            </a:r>
          </a:p>
        </p:txBody>
      </p:sp>
      <p:sp>
        <p:nvSpPr>
          <p:cNvPr id="10" name="TextBox 9"/>
          <p:cNvSpPr txBox="1">
            <a:spLocks noChangeArrowheads="1"/>
          </p:cNvSpPr>
          <p:nvPr/>
        </p:nvSpPr>
        <p:spPr bwMode="auto">
          <a:xfrm>
            <a:off x="571500" y="4068776"/>
            <a:ext cx="8143875" cy="369888"/>
          </a:xfrm>
          <a:prstGeom prst="rect">
            <a:avLst/>
          </a:prstGeom>
          <a:noFill/>
          <a:ln w="9525">
            <a:noFill/>
            <a:miter lim="800000"/>
            <a:headEnd/>
            <a:tailEnd/>
          </a:ln>
        </p:spPr>
        <p:txBody>
          <a:bodyPr>
            <a:spAutoFit/>
          </a:bodyPr>
          <a:lstStyle/>
          <a:p>
            <a:pPr>
              <a:buFont typeface="Wingdings" pitchFamily="2" charset="2"/>
              <a:buChar char="Ø"/>
            </a:pPr>
            <a:r>
              <a:rPr lang="zh-CN" altLang="en-US" dirty="0">
                <a:latin typeface="隶书" pitchFamily="49" charset="-122"/>
                <a:ea typeface="隶书" pitchFamily="49" charset="-122"/>
              </a:rPr>
              <a:t>与客户道别时应起身并主动讲：</a:t>
            </a:r>
            <a:r>
              <a:rPr lang="zh-CN" altLang="en-US" b="1" dirty="0">
                <a:solidFill>
                  <a:srgbClr val="FF0000"/>
                </a:solidFill>
                <a:latin typeface="隶书" pitchFamily="49" charset="-122"/>
                <a:ea typeface="隶书" pitchFamily="49" charset="-122"/>
              </a:rPr>
              <a:t>“</a:t>
            </a:r>
            <a:r>
              <a:rPr lang="en-US" b="1" dirty="0">
                <a:solidFill>
                  <a:srgbClr val="FF0000"/>
                </a:solidFill>
                <a:latin typeface="隶书" pitchFamily="49" charset="-122"/>
                <a:ea typeface="隶书" pitchFamily="49" charset="-122"/>
              </a:rPr>
              <a:t>****</a:t>
            </a:r>
            <a:r>
              <a:rPr lang="zh-CN" altLang="en-US" b="1" dirty="0">
                <a:solidFill>
                  <a:srgbClr val="FF0000"/>
                </a:solidFill>
                <a:latin typeface="隶书" pitchFamily="49" charset="-122"/>
                <a:ea typeface="隶书" pitchFamily="49" charset="-122"/>
              </a:rPr>
              <a:t>，慢走再见！”</a:t>
            </a:r>
            <a:r>
              <a:rPr lang="zh-CN" altLang="en-US" dirty="0">
                <a:latin typeface="隶书" pitchFamily="49" charset="-122"/>
                <a:ea typeface="隶书" pitchFamily="49" charset="-122"/>
              </a:rPr>
              <a:t>。</a:t>
            </a:r>
          </a:p>
        </p:txBody>
      </p:sp>
      <p:sp>
        <p:nvSpPr>
          <p:cNvPr id="11" name="TextBox 10"/>
          <p:cNvSpPr txBox="1">
            <a:spLocks noChangeArrowheads="1"/>
          </p:cNvSpPr>
          <p:nvPr/>
        </p:nvSpPr>
        <p:spPr bwMode="auto">
          <a:xfrm>
            <a:off x="571500" y="4413264"/>
            <a:ext cx="8143875" cy="369887"/>
          </a:xfrm>
          <a:prstGeom prst="rect">
            <a:avLst/>
          </a:prstGeom>
          <a:noFill/>
          <a:ln w="9525">
            <a:noFill/>
            <a:miter lim="800000"/>
            <a:headEnd/>
            <a:tailEnd/>
          </a:ln>
        </p:spPr>
        <p:txBody>
          <a:bodyPr>
            <a:spAutoFit/>
          </a:bodyPr>
          <a:lstStyle/>
          <a:p>
            <a:pPr>
              <a:buFont typeface="Wingdings" pitchFamily="2" charset="2"/>
              <a:buChar char="Ø"/>
            </a:pPr>
            <a:r>
              <a:rPr lang="zh-CN" altLang="en-US">
                <a:latin typeface="隶书" pitchFamily="49" charset="-122"/>
                <a:ea typeface="隶书" pitchFamily="49" charset="-122"/>
              </a:rPr>
              <a:t>客户离开后，应将事情填写在记录本上，立即向主管或经理汇报请示解决办法。</a:t>
            </a:r>
          </a:p>
        </p:txBody>
      </p:sp>
      <p:sp>
        <p:nvSpPr>
          <p:cNvPr id="12" name="TextBox 11"/>
          <p:cNvSpPr txBox="1">
            <a:spLocks noChangeArrowheads="1"/>
          </p:cNvSpPr>
          <p:nvPr/>
        </p:nvSpPr>
        <p:spPr bwMode="auto">
          <a:xfrm>
            <a:off x="571500" y="4783151"/>
            <a:ext cx="8143875" cy="923330"/>
          </a:xfrm>
          <a:prstGeom prst="rect">
            <a:avLst/>
          </a:prstGeom>
          <a:noFill/>
          <a:ln w="9525">
            <a:noFill/>
            <a:miter lim="800000"/>
            <a:headEnd/>
            <a:tailEnd/>
          </a:ln>
        </p:spPr>
        <p:txBody>
          <a:bodyPr>
            <a:spAutoFit/>
          </a:bodyPr>
          <a:lstStyle/>
          <a:p>
            <a:pPr>
              <a:buFont typeface="Wingdings" pitchFamily="2" charset="2"/>
              <a:buChar char="Ø"/>
            </a:pPr>
            <a:r>
              <a:rPr lang="zh-CN" altLang="en-US" dirty="0">
                <a:latin typeface="隶书" pitchFamily="49" charset="-122"/>
                <a:ea typeface="隶书" pitchFamily="49" charset="-122"/>
              </a:rPr>
              <a:t>如果来访客户要见项目经理时，客服前台接待应询问：</a:t>
            </a:r>
            <a:r>
              <a:rPr lang="zh-CN" altLang="en-US" b="1" dirty="0">
                <a:solidFill>
                  <a:srgbClr val="FF0000"/>
                </a:solidFill>
                <a:latin typeface="隶书" pitchFamily="49" charset="-122"/>
                <a:ea typeface="隶书" pitchFamily="49" charset="-122"/>
              </a:rPr>
              <a:t>“您与经理是否有预约”</a:t>
            </a:r>
            <a:r>
              <a:rPr lang="zh-CN" altLang="en-US" dirty="0">
                <a:latin typeface="隶书" pitchFamily="49" charset="-122"/>
                <a:ea typeface="隶书" pitchFamily="49" charset="-122"/>
              </a:rPr>
              <a:t>如果没有预约，告之客户现在经理不在：</a:t>
            </a:r>
            <a:r>
              <a:rPr lang="zh-CN" altLang="en-US" b="1" dirty="0">
                <a:solidFill>
                  <a:srgbClr val="FF0000"/>
                </a:solidFill>
                <a:latin typeface="隶书" pitchFamily="49" charset="-122"/>
                <a:ea typeface="隶书" pitchFamily="49" charset="-122"/>
              </a:rPr>
              <a:t>“您有什么事情我帮您转答给经理”</a:t>
            </a:r>
            <a:r>
              <a:rPr lang="zh-CN" altLang="en-US" dirty="0">
                <a:latin typeface="隶书" pitchFamily="49" charset="-122"/>
                <a:ea typeface="隶书" pitchFamily="49"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bwMode="auto">
          <a:xfrm>
            <a:off x="457200" y="214313"/>
            <a:ext cx="8229600" cy="9286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2400" b="1" smtClean="0">
                <a:latin typeface="微软雅黑" pitchFamily="34" charset="-122"/>
                <a:ea typeface="微软雅黑" pitchFamily="34" charset="-122"/>
              </a:rPr>
              <a:t>客服人员禁止行为</a:t>
            </a:r>
          </a:p>
        </p:txBody>
      </p:sp>
      <p:sp>
        <p:nvSpPr>
          <p:cNvPr id="6" name="TextBox 5"/>
          <p:cNvSpPr txBox="1">
            <a:spLocks noChangeArrowheads="1"/>
          </p:cNvSpPr>
          <p:nvPr/>
        </p:nvSpPr>
        <p:spPr bwMode="auto">
          <a:xfrm>
            <a:off x="714375" y="1000125"/>
            <a:ext cx="7786688" cy="5078413"/>
          </a:xfrm>
          <a:prstGeom prst="rect">
            <a:avLst/>
          </a:prstGeom>
          <a:noFill/>
          <a:ln w="9525">
            <a:noFill/>
            <a:miter lim="800000"/>
            <a:headEnd/>
            <a:tailEnd/>
          </a:ln>
        </p:spPr>
        <p:txBody>
          <a:bodyPr>
            <a:spAutoFit/>
          </a:bodyPr>
          <a:lstStyle/>
          <a:p>
            <a:pPr>
              <a:buFont typeface="Wingdings" pitchFamily="2" charset="2"/>
              <a:buChar char="Ø"/>
            </a:pPr>
            <a:r>
              <a:rPr lang="zh-CN" altLang="en-US" dirty="0">
                <a:latin typeface="隶书" pitchFamily="49" charset="-122"/>
                <a:ea typeface="隶书" pitchFamily="49" charset="-122"/>
              </a:rPr>
              <a:t>以权谋私、营私舞弊、索贿、受贿、欺诈，或利用职权间接获利的行为</a:t>
            </a:r>
            <a:endParaRPr lang="en-US" altLang="zh-CN" dirty="0">
              <a:latin typeface="隶书" pitchFamily="49" charset="-122"/>
              <a:ea typeface="隶书" pitchFamily="49" charset="-122"/>
            </a:endParaRPr>
          </a:p>
          <a:p>
            <a:endParaRPr lang="zh-CN" altLang="en-US" dirty="0">
              <a:latin typeface="隶书" pitchFamily="49" charset="-122"/>
              <a:ea typeface="隶书" pitchFamily="49" charset="-122"/>
            </a:endParaRPr>
          </a:p>
          <a:p>
            <a:pPr>
              <a:buFont typeface="Wingdings" pitchFamily="2" charset="2"/>
              <a:buChar char="Ø"/>
            </a:pPr>
            <a:r>
              <a:rPr lang="zh-CN" altLang="en-US" dirty="0">
                <a:latin typeface="隶书" pitchFamily="49" charset="-122"/>
                <a:ea typeface="隶书" pitchFamily="49" charset="-122"/>
              </a:rPr>
              <a:t>未经公司批准在外兼职；</a:t>
            </a:r>
            <a:endParaRPr lang="en-US" altLang="zh-CN" dirty="0">
              <a:latin typeface="隶书" pitchFamily="49" charset="-122"/>
              <a:ea typeface="隶书" pitchFamily="49" charset="-122"/>
            </a:endParaRPr>
          </a:p>
          <a:p>
            <a:endParaRPr lang="zh-CN" altLang="en-US" dirty="0">
              <a:latin typeface="隶书" pitchFamily="49" charset="-122"/>
              <a:ea typeface="隶书" pitchFamily="49" charset="-122"/>
            </a:endParaRPr>
          </a:p>
          <a:p>
            <a:pPr>
              <a:buFont typeface="Wingdings" pitchFamily="2" charset="2"/>
              <a:buChar char="Ø"/>
            </a:pPr>
            <a:r>
              <a:rPr lang="zh-CN" altLang="en-US" dirty="0">
                <a:latin typeface="隶书" pitchFamily="49" charset="-122"/>
                <a:ea typeface="隶书" pitchFamily="49" charset="-122"/>
              </a:rPr>
              <a:t>纵容打击报复员工或顾客的行为；</a:t>
            </a:r>
            <a:endParaRPr lang="en-US" altLang="zh-CN" dirty="0">
              <a:latin typeface="隶书" pitchFamily="49" charset="-122"/>
              <a:ea typeface="隶书" pitchFamily="49" charset="-122"/>
            </a:endParaRPr>
          </a:p>
          <a:p>
            <a:endParaRPr lang="zh-CN" altLang="en-US" dirty="0">
              <a:latin typeface="隶书" pitchFamily="49" charset="-122"/>
              <a:ea typeface="隶书" pitchFamily="49" charset="-122"/>
            </a:endParaRPr>
          </a:p>
          <a:p>
            <a:pPr>
              <a:buFont typeface="Wingdings" pitchFamily="2" charset="2"/>
              <a:buChar char="Ø"/>
            </a:pPr>
            <a:r>
              <a:rPr lang="zh-CN" altLang="en-US" dirty="0">
                <a:latin typeface="隶书" pitchFamily="49" charset="-122"/>
                <a:ea typeface="隶书" pitchFamily="49" charset="-122"/>
              </a:rPr>
              <a:t>挪用、骗取、盗窃公司或顾客财物；</a:t>
            </a:r>
            <a:endParaRPr lang="en-US" altLang="zh-CN" dirty="0">
              <a:latin typeface="隶书" pitchFamily="49" charset="-122"/>
              <a:ea typeface="隶书" pitchFamily="49" charset="-122"/>
            </a:endParaRPr>
          </a:p>
          <a:p>
            <a:endParaRPr lang="zh-CN" altLang="en-US" dirty="0">
              <a:latin typeface="隶书" pitchFamily="49" charset="-122"/>
              <a:ea typeface="隶书" pitchFamily="49" charset="-122"/>
            </a:endParaRPr>
          </a:p>
          <a:p>
            <a:pPr>
              <a:buFont typeface="Wingdings" pitchFamily="2" charset="2"/>
              <a:buChar char="Ø"/>
            </a:pPr>
            <a:r>
              <a:rPr lang="zh-CN" altLang="en-US" dirty="0">
                <a:latin typeface="隶书" pitchFamily="49" charset="-122"/>
                <a:ea typeface="隶书" pitchFamily="49" charset="-122"/>
              </a:rPr>
              <a:t>窃取或泄露顾客资料或隐私；</a:t>
            </a:r>
            <a:endParaRPr lang="en-US" altLang="zh-CN" dirty="0">
              <a:latin typeface="隶书" pitchFamily="49" charset="-122"/>
              <a:ea typeface="隶书" pitchFamily="49" charset="-122"/>
            </a:endParaRPr>
          </a:p>
          <a:p>
            <a:endParaRPr lang="zh-CN" altLang="en-US" dirty="0">
              <a:latin typeface="隶书" pitchFamily="49" charset="-122"/>
              <a:ea typeface="隶书" pitchFamily="49" charset="-122"/>
            </a:endParaRPr>
          </a:p>
          <a:p>
            <a:pPr>
              <a:buFont typeface="Wingdings" pitchFamily="2" charset="2"/>
              <a:buChar char="Ø"/>
            </a:pPr>
            <a:r>
              <a:rPr lang="zh-CN" altLang="en-US" dirty="0">
                <a:latin typeface="隶书" pitchFamily="49" charset="-122"/>
                <a:ea typeface="隶书" pitchFamily="49" charset="-122"/>
              </a:rPr>
              <a:t>收费不给票据；</a:t>
            </a:r>
            <a:endParaRPr lang="en-US" altLang="zh-CN" dirty="0">
              <a:latin typeface="隶书" pitchFamily="49" charset="-122"/>
              <a:ea typeface="隶书" pitchFamily="49" charset="-122"/>
            </a:endParaRPr>
          </a:p>
          <a:p>
            <a:endParaRPr lang="zh-CN" altLang="en-US" dirty="0">
              <a:latin typeface="隶书" pitchFamily="49" charset="-122"/>
              <a:ea typeface="隶书" pitchFamily="49" charset="-122"/>
            </a:endParaRPr>
          </a:p>
          <a:p>
            <a:pPr>
              <a:buFont typeface="Wingdings" pitchFamily="2" charset="2"/>
              <a:buChar char="Ø"/>
            </a:pPr>
            <a:r>
              <a:rPr lang="zh-CN" altLang="en-US" dirty="0">
                <a:latin typeface="隶书" pitchFamily="49" charset="-122"/>
                <a:ea typeface="隶书" pitchFamily="49" charset="-122"/>
              </a:rPr>
              <a:t>与顾客或与同事打架；</a:t>
            </a:r>
            <a:endParaRPr lang="en-US" altLang="zh-CN" dirty="0">
              <a:latin typeface="隶书" pitchFamily="49" charset="-122"/>
              <a:ea typeface="隶书" pitchFamily="49" charset="-122"/>
            </a:endParaRPr>
          </a:p>
          <a:p>
            <a:endParaRPr lang="zh-CN" altLang="en-US" dirty="0">
              <a:latin typeface="隶书" pitchFamily="49" charset="-122"/>
              <a:ea typeface="隶书" pitchFamily="49" charset="-122"/>
            </a:endParaRPr>
          </a:p>
          <a:p>
            <a:pPr>
              <a:buFont typeface="Wingdings" pitchFamily="2" charset="2"/>
              <a:buChar char="Ø"/>
            </a:pPr>
            <a:r>
              <a:rPr lang="zh-CN" altLang="en-US" dirty="0">
                <a:latin typeface="隶书" pitchFamily="49" charset="-122"/>
                <a:ea typeface="隶书" pitchFamily="49" charset="-122"/>
              </a:rPr>
              <a:t>拾遗不上交；</a:t>
            </a:r>
            <a:endParaRPr lang="en-US" altLang="zh-CN" dirty="0">
              <a:latin typeface="隶书" pitchFamily="49" charset="-122"/>
              <a:ea typeface="隶书" pitchFamily="49" charset="-122"/>
            </a:endParaRPr>
          </a:p>
          <a:p>
            <a:endParaRPr lang="zh-CN" altLang="en-US" dirty="0">
              <a:latin typeface="隶书" pitchFamily="49" charset="-122"/>
              <a:ea typeface="隶书" pitchFamily="49" charset="-122"/>
            </a:endParaRPr>
          </a:p>
          <a:p>
            <a:pPr>
              <a:buFont typeface="Wingdings" pitchFamily="2" charset="2"/>
              <a:buChar char="Ø"/>
            </a:pPr>
            <a:r>
              <a:rPr lang="zh-CN" altLang="en-US" dirty="0">
                <a:latin typeface="隶书" pitchFamily="49" charset="-122"/>
                <a:ea typeface="隶书" pitchFamily="49" charset="-122"/>
              </a:rPr>
              <a:t>向顾客或外部单位（含个人）索取小费、物品或其他报酬</a:t>
            </a:r>
          </a:p>
          <a:p>
            <a:endParaRPr lang="zh-CN" altLang="en-US" dirty="0"/>
          </a:p>
        </p:txBody>
      </p:sp>
      <p:cxnSp>
        <p:nvCxnSpPr>
          <p:cNvPr id="7" name="直接连接符 6"/>
          <p:cNvCxnSpPr/>
          <p:nvPr/>
        </p:nvCxnSpPr>
        <p:spPr>
          <a:xfrm>
            <a:off x="642910" y="142873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直接连接符 7"/>
          <p:cNvCxnSpPr/>
          <p:nvPr/>
        </p:nvCxnSpPr>
        <p:spPr>
          <a:xfrm>
            <a:off x="714348" y="200024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8"/>
          <p:cNvCxnSpPr/>
          <p:nvPr/>
        </p:nvCxnSpPr>
        <p:spPr>
          <a:xfrm>
            <a:off x="714348" y="307181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直接连接符 9"/>
          <p:cNvCxnSpPr/>
          <p:nvPr/>
        </p:nvCxnSpPr>
        <p:spPr>
          <a:xfrm>
            <a:off x="714348" y="250030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直接连接符 10"/>
          <p:cNvCxnSpPr/>
          <p:nvPr/>
        </p:nvCxnSpPr>
        <p:spPr>
          <a:xfrm>
            <a:off x="714348" y="3643314"/>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直接连接符 11"/>
          <p:cNvCxnSpPr/>
          <p:nvPr/>
        </p:nvCxnSpPr>
        <p:spPr>
          <a:xfrm>
            <a:off x="714348" y="414338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直接连接符 12"/>
          <p:cNvCxnSpPr/>
          <p:nvPr/>
        </p:nvCxnSpPr>
        <p:spPr>
          <a:xfrm>
            <a:off x="714348" y="4714884"/>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直接连接符 13"/>
          <p:cNvCxnSpPr/>
          <p:nvPr/>
        </p:nvCxnSpPr>
        <p:spPr>
          <a:xfrm>
            <a:off x="714348" y="5286388"/>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直接连接符 14"/>
          <p:cNvCxnSpPr/>
          <p:nvPr/>
        </p:nvCxnSpPr>
        <p:spPr>
          <a:xfrm>
            <a:off x="642910" y="592933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142976" y="2484775"/>
            <a:ext cx="6769100" cy="1015663"/>
          </a:xfrm>
          <a:prstGeom prst="rect">
            <a:avLst/>
          </a:prstGeom>
          <a:noFill/>
          <a:ln w="9525">
            <a:noFill/>
            <a:miter lim="800000"/>
            <a:headEnd/>
            <a:tailEnd/>
          </a:ln>
        </p:spPr>
        <p:txBody>
          <a:bodyPr>
            <a:spAutoFit/>
          </a:bodyPr>
          <a:lstStyle/>
          <a:p>
            <a:pPr algn="ctr">
              <a:spcBef>
                <a:spcPct val="50000"/>
              </a:spcBef>
            </a:pPr>
            <a:r>
              <a:rPr lang="zh-CN" altLang="en-US" sz="6000" dirty="0" smtClean="0">
                <a:solidFill>
                  <a:srgbClr val="CC0000"/>
                </a:solidFill>
                <a:latin typeface="华文琥珀" pitchFamily="2" charset="-122"/>
                <a:ea typeface="华文琥珀" pitchFamily="2" charset="-122"/>
              </a:rPr>
              <a:t>工程</a:t>
            </a:r>
            <a:endParaRPr lang="zh-CN" altLang="en-US" sz="6000" dirty="0">
              <a:solidFill>
                <a:srgbClr val="CC0000"/>
              </a:solidFill>
              <a:latin typeface="华文琥珀" pitchFamily="2" charset="-122"/>
              <a:ea typeface="华文琥珀" pitchFamily="2" charset="-122"/>
            </a:endParaRPr>
          </a:p>
        </p:txBody>
      </p:sp>
      <p:sp>
        <p:nvSpPr>
          <p:cNvPr id="3" name="TextBox 2"/>
          <p:cNvSpPr txBox="1"/>
          <p:nvPr/>
        </p:nvSpPr>
        <p:spPr>
          <a:xfrm>
            <a:off x="500034" y="928670"/>
            <a:ext cx="4000528" cy="646331"/>
          </a:xfrm>
          <a:prstGeom prst="rect">
            <a:avLst/>
          </a:prstGeom>
          <a:noFill/>
        </p:spPr>
        <p:txBody>
          <a:bodyPr wrap="square" rtlCol="0">
            <a:spAutoFit/>
          </a:bodyPr>
          <a:lstStyle/>
          <a:p>
            <a:r>
              <a:rPr lang="en-US" altLang="zh-CN" sz="3600" dirty="0" smtClean="0">
                <a:solidFill>
                  <a:srgbClr val="CC0000"/>
                </a:solidFill>
                <a:latin typeface="华文琥珀" pitchFamily="2" charset="-122"/>
                <a:ea typeface="华文琥珀" pitchFamily="2" charset="-122"/>
              </a:rPr>
              <a:t>BI</a:t>
            </a:r>
            <a:r>
              <a:rPr lang="zh-CN" altLang="en-US" sz="3600" dirty="0" smtClean="0">
                <a:solidFill>
                  <a:srgbClr val="CC0000"/>
                </a:solidFill>
                <a:latin typeface="华文琥珀" pitchFamily="2" charset="-122"/>
                <a:ea typeface="华文琥珀" pitchFamily="2" charset="-122"/>
              </a:rPr>
              <a:t>行为规范之</a:t>
            </a:r>
            <a:r>
              <a:rPr lang="en-US" altLang="zh-CN" sz="3600" dirty="0" smtClean="0">
                <a:solidFill>
                  <a:srgbClr val="CC0000"/>
                </a:solidFill>
                <a:latin typeface="华文琥珀" pitchFamily="2" charset="-122"/>
                <a:ea typeface="华文琥珀" pitchFamily="2" charset="-122"/>
              </a:rPr>
              <a:t>——</a:t>
            </a:r>
            <a:endParaRPr lang="zh-CN" altLang="en-US" sz="36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圆角矩形 36"/>
          <p:cNvSpPr/>
          <p:nvPr/>
        </p:nvSpPr>
        <p:spPr>
          <a:xfrm>
            <a:off x="6858000" y="1571625"/>
            <a:ext cx="1928813" cy="12858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eaLnBrk="0" hangingPunct="0">
              <a:lnSpc>
                <a:spcPts val="1800"/>
              </a:lnSpc>
              <a:buFont typeface="Wingdings" pitchFamily="2" charset="2"/>
              <a:buChar char="p"/>
              <a:defRPr/>
            </a:pPr>
            <a:r>
              <a:rPr lang="zh-CN" altLang="zh-CN" sz="1000" dirty="0">
                <a:solidFill>
                  <a:schemeClr val="tx1"/>
                </a:solidFill>
                <a:latin typeface="微软雅黑" pitchFamily="34" charset="-122"/>
                <a:ea typeface="微软雅黑" pitchFamily="34" charset="-122"/>
                <a:cs typeface="Times New Roman" pitchFamily="18" charset="0"/>
              </a:rPr>
              <a:t>发型要求：前发不过眉，侧发不盖耳，后发不触后衣领。</a:t>
            </a:r>
          </a:p>
          <a:p>
            <a:pPr algn="ctr" eaLnBrk="0" hangingPunct="0">
              <a:lnSpc>
                <a:spcPts val="1800"/>
              </a:lnSpc>
              <a:buFont typeface="Wingdings" pitchFamily="2" charset="2"/>
              <a:buChar char="p"/>
              <a:defRPr/>
            </a:pPr>
            <a:r>
              <a:rPr lang="zh-CN" altLang="zh-CN" sz="1000" dirty="0">
                <a:solidFill>
                  <a:schemeClr val="tx1"/>
                </a:solidFill>
                <a:latin typeface="微软雅黑" pitchFamily="34" charset="-122"/>
                <a:ea typeface="微软雅黑" pitchFamily="34" charset="-122"/>
                <a:cs typeface="Times New Roman" pitchFamily="18" charset="0"/>
              </a:rPr>
              <a:t>面容要求：脸、颈及耳朵保持干净，每日剃刮胡须。</a:t>
            </a:r>
            <a:endParaRPr lang="zh-CN" altLang="en-US" sz="1000" dirty="0">
              <a:solidFill>
                <a:schemeClr val="tx1"/>
              </a:solidFill>
              <a:latin typeface="微软雅黑" pitchFamily="34" charset="-122"/>
              <a:ea typeface="微软雅黑" pitchFamily="34" charset="-122"/>
              <a:cs typeface="Times New Roman" pitchFamily="18" charset="0"/>
            </a:endParaRPr>
          </a:p>
        </p:txBody>
      </p:sp>
      <p:sp>
        <p:nvSpPr>
          <p:cNvPr id="46" name="圆角矩形 45"/>
          <p:cNvSpPr/>
          <p:nvPr/>
        </p:nvSpPr>
        <p:spPr>
          <a:xfrm>
            <a:off x="214313" y="2071688"/>
            <a:ext cx="1428750" cy="1143000"/>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eaLnBrk="0" hangingPunct="0">
              <a:lnSpc>
                <a:spcPts val="1800"/>
              </a:lnSpc>
              <a:defRPr/>
            </a:pPr>
            <a:r>
              <a:rPr lang="zh-CN" altLang="zh-CN" sz="1050" dirty="0">
                <a:solidFill>
                  <a:schemeClr val="tx1"/>
                </a:solidFill>
                <a:latin typeface="微软雅黑" pitchFamily="34" charset="-122"/>
                <a:ea typeface="微软雅黑" pitchFamily="34" charset="-122"/>
              </a:rPr>
              <a:t>工牌要求：</a:t>
            </a:r>
            <a:r>
              <a:rPr lang="zh-CN" altLang="en-US" sz="1050" dirty="0">
                <a:solidFill>
                  <a:schemeClr val="tx1"/>
                </a:solidFill>
                <a:latin typeface="微软雅黑" pitchFamily="34" charset="-122"/>
                <a:ea typeface="微软雅黑" pitchFamily="34" charset="-122"/>
                <a:cs typeface="Times New Roman" pitchFamily="18" charset="0"/>
              </a:rPr>
              <a:t>工牌佩带在</a:t>
            </a:r>
            <a:r>
              <a:rPr lang="zh-CN" altLang="en-US" sz="1050" dirty="0">
                <a:solidFill>
                  <a:srgbClr val="C00000"/>
                </a:solidFill>
                <a:latin typeface="微软雅黑" pitchFamily="34" charset="-122"/>
                <a:ea typeface="微软雅黑" pitchFamily="34" charset="-122"/>
                <a:cs typeface="Times New Roman" pitchFamily="18" charset="0"/>
              </a:rPr>
              <a:t>左胸</a:t>
            </a:r>
            <a:r>
              <a:rPr lang="zh-CN" altLang="en-US" sz="1050" dirty="0">
                <a:solidFill>
                  <a:schemeClr val="tx1"/>
                </a:solidFill>
                <a:latin typeface="微软雅黑" pitchFamily="34" charset="-122"/>
                <a:ea typeface="微软雅黑" pitchFamily="34" charset="-122"/>
                <a:cs typeface="Times New Roman" pitchFamily="18" charset="0"/>
              </a:rPr>
              <a:t>显眼处（男士上衣口袋正中上方</a:t>
            </a:r>
            <a:r>
              <a:rPr lang="zh-CN" altLang="en-US" sz="1050" dirty="0">
                <a:solidFill>
                  <a:srgbClr val="C00000"/>
                </a:solidFill>
                <a:latin typeface="微软雅黑" pitchFamily="34" charset="-122"/>
                <a:ea typeface="微软雅黑" pitchFamily="34" charset="-122"/>
                <a:cs typeface="Times New Roman" pitchFamily="18" charset="0"/>
              </a:rPr>
              <a:t>约</a:t>
            </a:r>
            <a:r>
              <a:rPr lang="en-US" altLang="zh-CN" sz="1050" dirty="0">
                <a:solidFill>
                  <a:srgbClr val="C00000"/>
                </a:solidFill>
                <a:latin typeface="微软雅黑" pitchFamily="34" charset="-122"/>
                <a:ea typeface="微软雅黑" pitchFamily="34" charset="-122"/>
                <a:cs typeface="Times New Roman" pitchFamily="18" charset="0"/>
              </a:rPr>
              <a:t>1CM</a:t>
            </a:r>
            <a:r>
              <a:rPr lang="zh-CN" altLang="en-US" sz="1050" dirty="0">
                <a:solidFill>
                  <a:schemeClr val="tx1"/>
                </a:solidFill>
                <a:latin typeface="微软雅黑" pitchFamily="34" charset="-122"/>
                <a:ea typeface="微软雅黑" pitchFamily="34" charset="-122"/>
                <a:cs typeface="Times New Roman" pitchFamily="18" charset="0"/>
              </a:rPr>
              <a:t>处位置）</a:t>
            </a:r>
            <a:r>
              <a:rPr lang="en-US" altLang="zh-CN" sz="1050" dirty="0">
                <a:solidFill>
                  <a:schemeClr val="tx1"/>
                </a:solidFill>
                <a:latin typeface="微软雅黑" pitchFamily="34" charset="-122"/>
                <a:ea typeface="微软雅黑" pitchFamily="34" charset="-122"/>
                <a:cs typeface="Times New Roman" pitchFamily="18" charset="0"/>
              </a:rPr>
              <a:t>.</a:t>
            </a:r>
            <a:endParaRPr lang="zh-CN" altLang="en-US" sz="1050" dirty="0">
              <a:solidFill>
                <a:schemeClr val="tx1"/>
              </a:solidFill>
              <a:latin typeface="微软雅黑" pitchFamily="34" charset="-122"/>
              <a:ea typeface="微软雅黑" pitchFamily="34" charset="-122"/>
            </a:endParaRPr>
          </a:p>
        </p:txBody>
      </p:sp>
      <p:sp>
        <p:nvSpPr>
          <p:cNvPr id="47" name="圆角矩形 46"/>
          <p:cNvSpPr/>
          <p:nvPr/>
        </p:nvSpPr>
        <p:spPr>
          <a:xfrm>
            <a:off x="7000875" y="3500438"/>
            <a:ext cx="1785938" cy="785812"/>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eaLnBrk="0" hangingPunct="0">
              <a:lnSpc>
                <a:spcPts val="1800"/>
              </a:lnSpc>
              <a:defRPr/>
            </a:pPr>
            <a:r>
              <a:rPr lang="zh-CN" altLang="zh-CN" sz="1050" dirty="0">
                <a:solidFill>
                  <a:schemeClr val="tx1"/>
                </a:solidFill>
                <a:latin typeface="微软雅黑" pitchFamily="34" charset="-122"/>
                <a:ea typeface="微软雅黑" pitchFamily="34" charset="-122"/>
                <a:cs typeface="Times New Roman" pitchFamily="18" charset="0"/>
              </a:rPr>
              <a:t>手的要求：保持指甲干净，指甲长不超过指尖</a:t>
            </a:r>
            <a:r>
              <a:rPr lang="en-US" altLang="zh-CN" sz="1050" dirty="0">
                <a:solidFill>
                  <a:srgbClr val="C00000"/>
                </a:solidFill>
                <a:latin typeface="微软雅黑" pitchFamily="34" charset="-122"/>
                <a:ea typeface="微软雅黑" pitchFamily="34" charset="-122"/>
                <a:cs typeface="Times New Roman" pitchFamily="18" charset="0"/>
              </a:rPr>
              <a:t>2</a:t>
            </a:r>
            <a:r>
              <a:rPr lang="zh-CN" altLang="en-US" sz="1050" dirty="0">
                <a:solidFill>
                  <a:srgbClr val="C00000"/>
                </a:solidFill>
                <a:latin typeface="微软雅黑" pitchFamily="34" charset="-122"/>
                <a:ea typeface="微软雅黑" pitchFamily="34" charset="-122"/>
                <a:cs typeface="Times New Roman" pitchFamily="18" charset="0"/>
              </a:rPr>
              <a:t>毫米</a:t>
            </a:r>
            <a:r>
              <a:rPr lang="zh-CN" altLang="en-US" sz="1050" dirty="0">
                <a:solidFill>
                  <a:schemeClr val="tx1"/>
                </a:solidFill>
                <a:latin typeface="微软雅黑" pitchFamily="34" charset="-122"/>
                <a:ea typeface="微软雅黑" pitchFamily="34" charset="-122"/>
                <a:cs typeface="Times New Roman" pitchFamily="18" charset="0"/>
              </a:rPr>
              <a:t>。</a:t>
            </a:r>
            <a:endParaRPr lang="zh-CN" altLang="en-US" sz="1050" dirty="0">
              <a:solidFill>
                <a:schemeClr val="tx1"/>
              </a:solidFill>
              <a:latin typeface="微软雅黑" pitchFamily="34" charset="-122"/>
              <a:ea typeface="微软雅黑" pitchFamily="34" charset="-122"/>
            </a:endParaRPr>
          </a:p>
        </p:txBody>
      </p:sp>
      <p:sp>
        <p:nvSpPr>
          <p:cNvPr id="48" name="圆角矩形 47"/>
          <p:cNvSpPr/>
          <p:nvPr/>
        </p:nvSpPr>
        <p:spPr>
          <a:xfrm>
            <a:off x="142875" y="4500563"/>
            <a:ext cx="1643063" cy="15716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eaLnBrk="0" hangingPunct="0">
              <a:lnSpc>
                <a:spcPts val="1800"/>
              </a:lnSpc>
              <a:defRPr/>
            </a:pPr>
            <a:r>
              <a:rPr lang="zh-CN" altLang="zh-CN" sz="1050" dirty="0">
                <a:solidFill>
                  <a:schemeClr val="tx1"/>
                </a:solidFill>
                <a:latin typeface="微软雅黑" pitchFamily="34" charset="-122"/>
                <a:ea typeface="微软雅黑" pitchFamily="34" charset="-122"/>
                <a:cs typeface="Times New Roman" pitchFamily="18" charset="0"/>
              </a:rPr>
              <a:t>鞋、袜的要求：深色皮鞋，鞋底、鞋面、鞋侧保持清洁，鞋面要擦亮，以</a:t>
            </a:r>
            <a:r>
              <a:rPr lang="zh-CN" altLang="zh-CN" sz="1050" dirty="0">
                <a:solidFill>
                  <a:srgbClr val="C00000"/>
                </a:solidFill>
                <a:latin typeface="微软雅黑" pitchFamily="34" charset="-122"/>
                <a:ea typeface="微软雅黑" pitchFamily="34" charset="-122"/>
                <a:cs typeface="Times New Roman" pitchFamily="18" charset="0"/>
              </a:rPr>
              <a:t>黑色</a:t>
            </a:r>
            <a:r>
              <a:rPr lang="zh-CN" altLang="zh-CN" sz="1050" dirty="0">
                <a:solidFill>
                  <a:schemeClr val="tx1"/>
                </a:solidFill>
                <a:latin typeface="微软雅黑" pitchFamily="34" charset="-122"/>
                <a:ea typeface="微软雅黑" pitchFamily="34" charset="-122"/>
                <a:cs typeface="Times New Roman" pitchFamily="18" charset="0"/>
              </a:rPr>
              <a:t>为宜；</a:t>
            </a:r>
            <a:r>
              <a:rPr lang="zh-CN" altLang="zh-CN" sz="1050" dirty="0">
                <a:solidFill>
                  <a:srgbClr val="C00000"/>
                </a:solidFill>
                <a:latin typeface="微软雅黑" pitchFamily="34" charset="-122"/>
                <a:ea typeface="微软雅黑" pitchFamily="34" charset="-122"/>
                <a:cs typeface="Times New Roman" pitchFamily="18" charset="0"/>
              </a:rPr>
              <a:t>着黑色或深色、不透明</a:t>
            </a:r>
            <a:r>
              <a:rPr lang="zh-CN" altLang="zh-CN" sz="1050" dirty="0">
                <a:solidFill>
                  <a:schemeClr val="tx1"/>
                </a:solidFill>
                <a:latin typeface="微软雅黑" pitchFamily="34" charset="-122"/>
                <a:ea typeface="微软雅黑" pitchFamily="34" charset="-122"/>
                <a:cs typeface="Times New Roman" pitchFamily="18" charset="0"/>
              </a:rPr>
              <a:t>的短中筒袜。</a:t>
            </a:r>
            <a:endParaRPr lang="zh-CN" altLang="zh-CN" sz="1050" dirty="0">
              <a:solidFill>
                <a:schemeClr val="tx1"/>
              </a:solidFill>
              <a:latin typeface="微软雅黑" pitchFamily="34" charset="-122"/>
              <a:ea typeface="微软雅黑" pitchFamily="34" charset="-122"/>
            </a:endParaRPr>
          </a:p>
        </p:txBody>
      </p:sp>
      <p:pic>
        <p:nvPicPr>
          <p:cNvPr id="19462" name="Picture 12" descr="C:\Documents and Settings\cfldcn\桌面\新建文件夹 (5)\_DSC0085.JPG"/>
          <p:cNvPicPr>
            <a:picLocks noChangeArrowheads="1"/>
          </p:cNvPicPr>
          <p:nvPr/>
        </p:nvPicPr>
        <p:blipFill>
          <a:blip r:embed="rId3"/>
          <a:srcRect/>
          <a:stretch>
            <a:fillRect/>
          </a:stretch>
        </p:blipFill>
        <p:spPr bwMode="auto">
          <a:xfrm>
            <a:off x="2500313" y="1214438"/>
            <a:ext cx="3600450" cy="4722812"/>
          </a:xfrm>
          <a:prstGeom prst="rect">
            <a:avLst/>
          </a:prstGeom>
          <a:noFill/>
          <a:ln w="9525">
            <a:noFill/>
            <a:miter lim="800000"/>
            <a:headEnd/>
            <a:tailEnd/>
          </a:ln>
        </p:spPr>
      </p:pic>
      <p:sp>
        <p:nvSpPr>
          <p:cNvPr id="18" name="燕尾形箭头 17"/>
          <p:cNvSpPr/>
          <p:nvPr/>
        </p:nvSpPr>
        <p:spPr>
          <a:xfrm>
            <a:off x="4572000" y="1928813"/>
            <a:ext cx="2286000" cy="214312"/>
          </a:xfrm>
          <a:prstGeom prst="notchedRightArrow">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9" name="燕尾形箭头 18"/>
          <p:cNvSpPr/>
          <p:nvPr/>
        </p:nvSpPr>
        <p:spPr>
          <a:xfrm rot="10800000">
            <a:off x="1643063" y="2643188"/>
            <a:ext cx="2786062" cy="214312"/>
          </a:xfrm>
          <a:prstGeom prst="notchedRightArrow">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0" name="燕尾形箭头 19"/>
          <p:cNvSpPr/>
          <p:nvPr/>
        </p:nvSpPr>
        <p:spPr>
          <a:xfrm rot="10800000">
            <a:off x="1571625" y="5286375"/>
            <a:ext cx="2786063" cy="214313"/>
          </a:xfrm>
          <a:prstGeom prst="notchedRightArrow">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燕尾形箭头 20"/>
          <p:cNvSpPr/>
          <p:nvPr/>
        </p:nvSpPr>
        <p:spPr>
          <a:xfrm>
            <a:off x="4643438" y="3857625"/>
            <a:ext cx="2286000" cy="214313"/>
          </a:xfrm>
          <a:prstGeom prst="notchedRightArrow">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2" name="圆角矩形 21"/>
          <p:cNvSpPr/>
          <p:nvPr/>
        </p:nvSpPr>
        <p:spPr>
          <a:xfrm>
            <a:off x="214313" y="3357563"/>
            <a:ext cx="1428750" cy="714375"/>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eaLnBrk="0" hangingPunct="0">
              <a:lnSpc>
                <a:spcPts val="1800"/>
              </a:lnSpc>
              <a:defRPr/>
            </a:pPr>
            <a:r>
              <a:rPr lang="zh-CN" altLang="en-US" sz="1050" dirty="0">
                <a:solidFill>
                  <a:schemeClr val="tx1"/>
                </a:solidFill>
                <a:latin typeface="微软雅黑" pitchFamily="34" charset="-122"/>
                <a:ea typeface="微软雅黑" pitchFamily="34" charset="-122"/>
              </a:rPr>
              <a:t>工具包统一挎在右肩处，并保持整洁、无破损</a:t>
            </a:r>
          </a:p>
        </p:txBody>
      </p:sp>
      <p:sp>
        <p:nvSpPr>
          <p:cNvPr id="23" name="燕尾形箭头 22"/>
          <p:cNvSpPr/>
          <p:nvPr/>
        </p:nvSpPr>
        <p:spPr>
          <a:xfrm rot="10800000">
            <a:off x="1643063" y="3571875"/>
            <a:ext cx="1928812" cy="142875"/>
          </a:xfrm>
          <a:prstGeom prst="notchedRightArrow">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4" name="圆角矩形 23"/>
          <p:cNvSpPr/>
          <p:nvPr/>
        </p:nvSpPr>
        <p:spPr>
          <a:xfrm>
            <a:off x="7000875" y="4643438"/>
            <a:ext cx="1785938" cy="785812"/>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eaLnBrk="0" hangingPunct="0">
              <a:lnSpc>
                <a:spcPts val="1800"/>
              </a:lnSpc>
              <a:defRPr/>
            </a:pPr>
            <a:r>
              <a:rPr lang="zh-CN" altLang="en-US" sz="1050" dirty="0">
                <a:solidFill>
                  <a:schemeClr val="tx1"/>
                </a:solidFill>
                <a:latin typeface="微软雅黑" pitchFamily="34" charset="-122"/>
                <a:ea typeface="微软雅黑" pitchFamily="34" charset="-122"/>
                <a:cs typeface="Times New Roman" pitchFamily="18" charset="0"/>
              </a:rPr>
              <a:t>保持制服干净、平整，无明显油 污、破损、褶皱</a:t>
            </a:r>
            <a:endParaRPr lang="zh-CN" altLang="en-US" sz="1050" dirty="0">
              <a:solidFill>
                <a:schemeClr val="tx1"/>
              </a:solidFill>
              <a:latin typeface="微软雅黑" pitchFamily="34" charset="-122"/>
              <a:ea typeface="微软雅黑" pitchFamily="34" charset="-122"/>
            </a:endParaRPr>
          </a:p>
        </p:txBody>
      </p:sp>
      <p:sp>
        <p:nvSpPr>
          <p:cNvPr id="25" name="燕尾形箭头 24"/>
          <p:cNvSpPr/>
          <p:nvPr/>
        </p:nvSpPr>
        <p:spPr>
          <a:xfrm>
            <a:off x="4500563" y="4929188"/>
            <a:ext cx="2500312" cy="214312"/>
          </a:xfrm>
          <a:prstGeom prst="notchedRightArrow">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2" name="Group 153"/>
          <p:cNvGrpSpPr>
            <a:grpSpLocks/>
          </p:cNvGrpSpPr>
          <p:nvPr/>
        </p:nvGrpSpPr>
        <p:grpSpPr bwMode="auto">
          <a:xfrm>
            <a:off x="214313" y="6137275"/>
            <a:ext cx="3313112" cy="446088"/>
            <a:chOff x="3515" y="1071"/>
            <a:chExt cx="2087" cy="466"/>
          </a:xfrm>
        </p:grpSpPr>
        <p:pic>
          <p:nvPicPr>
            <p:cNvPr id="19473" name="Picture 154" descr="이슬"/>
            <p:cNvPicPr>
              <a:picLocks noChangeAspect="1" noChangeArrowheads="1"/>
            </p:cNvPicPr>
            <p:nvPr/>
          </p:nvPicPr>
          <p:blipFill>
            <a:blip r:embed="rId4"/>
            <a:srcRect/>
            <a:stretch>
              <a:fillRect/>
            </a:stretch>
          </p:blipFill>
          <p:spPr bwMode="auto">
            <a:xfrm>
              <a:off x="3515" y="1071"/>
              <a:ext cx="318" cy="454"/>
            </a:xfrm>
            <a:prstGeom prst="rect">
              <a:avLst/>
            </a:prstGeom>
            <a:noFill/>
            <a:ln w="9525">
              <a:noFill/>
              <a:miter lim="800000"/>
              <a:headEnd/>
              <a:tailEnd/>
            </a:ln>
          </p:spPr>
        </p:pic>
        <p:sp>
          <p:nvSpPr>
            <p:cNvPr id="26" name="Text Box 155"/>
            <p:cNvSpPr txBox="1">
              <a:spLocks noChangeArrowheads="1"/>
            </p:cNvSpPr>
            <p:nvPr/>
          </p:nvSpPr>
          <p:spPr bwMode="gray">
            <a:xfrm>
              <a:off x="3878" y="1117"/>
              <a:ext cx="1724" cy="420"/>
            </a:xfrm>
            <a:prstGeom prst="rect">
              <a:avLst/>
            </a:prstGeom>
            <a:noFill/>
            <a:ln w="38100" algn="ctr">
              <a:noFill/>
              <a:miter lim="800000"/>
              <a:headEnd/>
              <a:tailEnd/>
            </a:ln>
            <a:effectLst/>
          </p:spPr>
          <p:txBody>
            <a:bodyPr lIns="90000" tIns="46800" rIns="90000" bIns="46800">
              <a:spAutoFit/>
            </a:bodyPr>
            <a:lstStyle/>
            <a:p>
              <a:pPr fontAlgn="auto">
                <a:spcBef>
                  <a:spcPct val="50000"/>
                </a:spcBef>
                <a:spcAft>
                  <a:spcPts val="0"/>
                </a:spcAft>
                <a:defRPr/>
              </a:pPr>
              <a:r>
                <a:rPr lang="zh-CN" altLang="en-US" sz="2000" b="1" kern="0" dirty="0">
                  <a:solidFill>
                    <a:srgbClr val="64B7CE"/>
                  </a:solidFill>
                  <a:latin typeface="微软雅黑" pitchFamily="34" charset="-122"/>
                  <a:ea typeface="微软雅黑" pitchFamily="34" charset="-122"/>
                </a:rPr>
                <a:t>仪容、仪表规范要求</a:t>
              </a:r>
            </a:p>
          </p:txBody>
        </p:sp>
      </p:grpSp>
      <p:sp>
        <p:nvSpPr>
          <p:cNvPr id="19472" name="标题 1"/>
          <p:cNvSpPr>
            <a:spLocks noGrp="1"/>
          </p:cNvSpPr>
          <p:nvPr>
            <p:ph type="title"/>
          </p:nvPr>
        </p:nvSpPr>
        <p:spPr bwMode="auto">
          <a:xfrm>
            <a:off x="457200" y="214313"/>
            <a:ext cx="8229600" cy="9286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2400" b="1" smtClean="0">
                <a:latin typeface="微软雅黑" pitchFamily="34" charset="-122"/>
                <a:ea typeface="微软雅黑" pitchFamily="34" charset="-122"/>
              </a:rPr>
              <a:t>工程人员</a:t>
            </a:r>
            <a:r>
              <a:rPr lang="en-US" altLang="zh-CN" sz="2400" b="1" smtClean="0">
                <a:latin typeface="微软雅黑" pitchFamily="34" charset="-122"/>
                <a:ea typeface="微软雅黑" pitchFamily="34" charset="-122"/>
              </a:rPr>
              <a:t>BI</a:t>
            </a:r>
            <a:r>
              <a:rPr lang="zh-CN" altLang="en-US" sz="2400" b="1" smtClean="0">
                <a:latin typeface="微软雅黑" pitchFamily="34" charset="-122"/>
                <a:ea typeface="微软雅黑" pitchFamily="34" charset="-122"/>
              </a:rPr>
              <a:t>行为规范</a:t>
            </a:r>
            <a:r>
              <a:rPr lang="zh-CN" altLang="en-US" sz="2400" smtClean="0">
                <a:solidFill>
                  <a:srgbClr val="FF0000"/>
                </a:solidFill>
                <a:latin typeface="隶书" pitchFamily="49" charset="-122"/>
                <a:ea typeface="隶书" pitchFamily="49" charset="-122"/>
              </a:rPr>
              <a:t/>
            </a:r>
            <a:br>
              <a:rPr lang="zh-CN" altLang="en-US" sz="2400" smtClean="0">
                <a:solidFill>
                  <a:srgbClr val="FF0000"/>
                </a:solidFill>
                <a:latin typeface="隶书" pitchFamily="49" charset="-122"/>
                <a:ea typeface="隶书" pitchFamily="49" charset="-122"/>
              </a:rPr>
            </a:br>
            <a:endParaRPr lang="zh-CN" altLang="en-US" sz="2400" b="1" smtClean="0">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表格 15"/>
          <p:cNvGraphicFramePr>
            <a:graphicFrameLocks noGrp="1"/>
          </p:cNvGraphicFramePr>
          <p:nvPr/>
        </p:nvGraphicFramePr>
        <p:xfrm>
          <a:off x="357188" y="857250"/>
          <a:ext cx="5500726" cy="5486400"/>
        </p:xfrm>
        <a:graphic>
          <a:graphicData uri="http://schemas.openxmlformats.org/drawingml/2006/table">
            <a:tbl>
              <a:tblPr firstRow="1" bandRow="1">
                <a:tableStyleId>{5C22544A-7EE6-4342-B048-85BDC9FD1C3A}</a:tableStyleId>
              </a:tblPr>
              <a:tblGrid>
                <a:gridCol w="644621">
                  <a:extLst>
                    <a:ext uri="{9D8B030D-6E8A-4147-A177-3AD203B41FA5}">
                      <a16:colId xmlns:a16="http://schemas.microsoft.com/office/drawing/2014/main" val="20000"/>
                    </a:ext>
                  </a:extLst>
                </a:gridCol>
                <a:gridCol w="1212767">
                  <a:extLst>
                    <a:ext uri="{9D8B030D-6E8A-4147-A177-3AD203B41FA5}">
                      <a16:colId xmlns:a16="http://schemas.microsoft.com/office/drawing/2014/main" val="20001"/>
                    </a:ext>
                  </a:extLst>
                </a:gridCol>
                <a:gridCol w="1143008">
                  <a:extLst>
                    <a:ext uri="{9D8B030D-6E8A-4147-A177-3AD203B41FA5}">
                      <a16:colId xmlns:a16="http://schemas.microsoft.com/office/drawing/2014/main" val="20002"/>
                    </a:ext>
                  </a:extLst>
                </a:gridCol>
                <a:gridCol w="609481">
                  <a:extLst>
                    <a:ext uri="{9D8B030D-6E8A-4147-A177-3AD203B41FA5}">
                      <a16:colId xmlns:a16="http://schemas.microsoft.com/office/drawing/2014/main" val="20003"/>
                    </a:ext>
                  </a:extLst>
                </a:gridCol>
                <a:gridCol w="974061">
                  <a:extLst>
                    <a:ext uri="{9D8B030D-6E8A-4147-A177-3AD203B41FA5}">
                      <a16:colId xmlns:a16="http://schemas.microsoft.com/office/drawing/2014/main" val="20004"/>
                    </a:ext>
                  </a:extLst>
                </a:gridCol>
                <a:gridCol w="916788">
                  <a:extLst>
                    <a:ext uri="{9D8B030D-6E8A-4147-A177-3AD203B41FA5}">
                      <a16:colId xmlns:a16="http://schemas.microsoft.com/office/drawing/2014/main" val="20005"/>
                    </a:ext>
                  </a:extLst>
                </a:gridCol>
              </a:tblGrid>
              <a:tr h="124790">
                <a:tc>
                  <a:txBody>
                    <a:bodyPr/>
                    <a:lstStyle/>
                    <a:p>
                      <a:pPr algn="ctr"/>
                      <a:r>
                        <a:rPr lang="zh-CN" altLang="en-US" sz="1200" dirty="0" smtClean="0">
                          <a:solidFill>
                            <a:srgbClr val="0000CC"/>
                          </a:solidFill>
                          <a:latin typeface="微软雅黑" pitchFamily="34" charset="-122"/>
                          <a:ea typeface="微软雅黑" pitchFamily="34" charset="-122"/>
                        </a:rPr>
                        <a:t>序号</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名称（工具）</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型号</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数量</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单位</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备注</a:t>
                      </a: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00"/>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rgbClr val="0000CC"/>
                          </a:solidFill>
                          <a:latin typeface="微软雅黑" pitchFamily="34" charset="-122"/>
                          <a:ea typeface="微软雅黑" pitchFamily="34" charset="-122"/>
                          <a:cs typeface="+mn-cs"/>
                        </a:rPr>
                        <a:t>专业工具箱</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en-US" sz="1200" kern="1200" dirty="0" smtClean="0">
                          <a:solidFill>
                            <a:srgbClr val="0000CC"/>
                          </a:solidFill>
                          <a:latin typeface="微软雅黑" pitchFamily="34" charset="-122"/>
                          <a:ea typeface="微软雅黑" pitchFamily="34" charset="-122"/>
                          <a:cs typeface="+mn-cs"/>
                        </a:rPr>
                        <a:t>1</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个</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01"/>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2</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kern="1200" dirty="0" smtClean="0">
                          <a:solidFill>
                            <a:srgbClr val="0000CC"/>
                          </a:solidFill>
                          <a:latin typeface="微软雅黑" pitchFamily="34" charset="-122"/>
                          <a:ea typeface="微软雅黑" pitchFamily="34" charset="-122"/>
                          <a:cs typeface="+mn-cs"/>
                        </a:rPr>
                        <a:t>工具箱挂锁</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把</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02"/>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3</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kern="1200" dirty="0" smtClean="0">
                          <a:solidFill>
                            <a:srgbClr val="0000CC"/>
                          </a:solidFill>
                          <a:latin typeface="微软雅黑" pitchFamily="34" charset="-122"/>
                          <a:ea typeface="微软雅黑" pitchFamily="34" charset="-122"/>
                          <a:cs typeface="+mn-cs"/>
                        </a:rPr>
                        <a:t>斜口钳</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rgbClr val="0000CC"/>
                          </a:solidFill>
                          <a:latin typeface="微软雅黑" pitchFamily="34" charset="-122"/>
                          <a:ea typeface="微软雅黑" pitchFamily="34" charset="-122"/>
                        </a:rPr>
                        <a:t>1000x770</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把</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03"/>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4</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kern="1200" dirty="0" smtClean="0">
                          <a:solidFill>
                            <a:srgbClr val="0000CC"/>
                          </a:solidFill>
                          <a:latin typeface="微软雅黑" pitchFamily="34" charset="-122"/>
                          <a:ea typeface="微软雅黑" pitchFamily="34" charset="-122"/>
                          <a:cs typeface="+mn-cs"/>
                        </a:rPr>
                        <a:t>尖嘴钳</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rgbClr val="0000CC"/>
                          </a:solidFill>
                          <a:latin typeface="微软雅黑" pitchFamily="34" charset="-122"/>
                          <a:ea typeface="微软雅黑" pitchFamily="34" charset="-122"/>
                        </a:rPr>
                        <a:t>1000x770</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把</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04"/>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5</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kern="1200" dirty="0" smtClean="0">
                          <a:solidFill>
                            <a:srgbClr val="0000CC"/>
                          </a:solidFill>
                          <a:latin typeface="微软雅黑" pitchFamily="34" charset="-122"/>
                          <a:ea typeface="微软雅黑" pitchFamily="34" charset="-122"/>
                          <a:cs typeface="+mn-cs"/>
                        </a:rPr>
                        <a:t>老虎钳</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rgbClr val="0000CC"/>
                          </a:solidFill>
                          <a:latin typeface="微软雅黑" pitchFamily="34" charset="-122"/>
                          <a:ea typeface="微软雅黑" pitchFamily="34" charset="-122"/>
                        </a:rPr>
                        <a:t>1024×768</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把</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05"/>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6</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dirty="0" smtClean="0">
                          <a:solidFill>
                            <a:srgbClr val="0000CC"/>
                          </a:solidFill>
                          <a:latin typeface="微软雅黑" pitchFamily="34" charset="-122"/>
                          <a:ea typeface="微软雅黑" pitchFamily="34" charset="-122"/>
                          <a:cs typeface="Times New Roman"/>
                        </a:rPr>
                        <a:t>  合尺</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把</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06"/>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7</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rgbClr val="0000CC"/>
                          </a:solidFill>
                          <a:latin typeface="微软雅黑" pitchFamily="34" charset="-122"/>
                          <a:ea typeface="微软雅黑" pitchFamily="34" charset="-122"/>
                          <a:cs typeface="+mn-cs"/>
                        </a:rPr>
                        <a:t>十字螺丝刀</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大、中、小</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各</a:t>
                      </a: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把</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07"/>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8</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rgbClr val="0000CC"/>
                          </a:solidFill>
                          <a:latin typeface="微软雅黑" pitchFamily="34" charset="-122"/>
                          <a:ea typeface="微软雅黑" pitchFamily="34" charset="-122"/>
                          <a:cs typeface="+mn-cs"/>
                        </a:rPr>
                        <a:t>一字螺丝刀</a:t>
                      </a:r>
                      <a:endParaRPr lang="zh-CN" altLang="en-US" sz="1200" dirty="0" smtClean="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大、中、小</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各</a:t>
                      </a: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把</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08"/>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9</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rgbClr val="0000CC"/>
                          </a:solidFill>
                          <a:latin typeface="微软雅黑" pitchFamily="34" charset="-122"/>
                          <a:ea typeface="微软雅黑" pitchFamily="34" charset="-122"/>
                          <a:cs typeface="+mn-cs"/>
                        </a:rPr>
                        <a:t>活动扳手</a:t>
                      </a:r>
                      <a:endParaRPr lang="zh-CN" altLang="en-US" sz="1200" dirty="0" smtClean="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大、中、小</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把</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09"/>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10</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dirty="0" smtClean="0">
                          <a:solidFill>
                            <a:srgbClr val="0000CC"/>
                          </a:solidFill>
                          <a:latin typeface="微软雅黑" pitchFamily="34" charset="-122"/>
                          <a:ea typeface="微软雅黑" pitchFamily="34" charset="-122"/>
                        </a:rPr>
                        <a:t>试电笔</a:t>
                      </a: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把</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10"/>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11</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rgbClr val="0000CC"/>
                          </a:solidFill>
                          <a:latin typeface="微软雅黑" pitchFamily="34" charset="-122"/>
                          <a:ea typeface="微软雅黑" pitchFamily="34" charset="-122"/>
                          <a:cs typeface="+mn-cs"/>
                        </a:rPr>
                        <a:t>管钳</a:t>
                      </a:r>
                      <a:endParaRPr lang="zh-CN" altLang="en-US" sz="1200" dirty="0" smtClean="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       中、小</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各</a:t>
                      </a: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把</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11"/>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12</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rgbClr val="0000CC"/>
                          </a:solidFill>
                          <a:latin typeface="微软雅黑" pitchFamily="34" charset="-122"/>
                          <a:ea typeface="微软雅黑" pitchFamily="34" charset="-122"/>
                          <a:cs typeface="+mn-cs"/>
                        </a:rPr>
                        <a:t>钳形万用表</a:t>
                      </a:r>
                      <a:endParaRPr lang="zh-CN" altLang="en-US" sz="1200" dirty="0" smtClean="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块</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12"/>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13</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rgbClr val="0000CC"/>
                          </a:solidFill>
                          <a:latin typeface="微软雅黑" pitchFamily="34" charset="-122"/>
                          <a:ea typeface="微软雅黑" pitchFamily="34" charset="-122"/>
                          <a:cs typeface="+mn-cs"/>
                        </a:rPr>
                        <a:t>内六角扳手</a:t>
                      </a:r>
                      <a:endParaRPr lang="zh-CN" altLang="en-US" sz="1200" dirty="0" smtClean="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套</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13"/>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14</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rgbClr val="0000CC"/>
                          </a:solidFill>
                          <a:latin typeface="微软雅黑" pitchFamily="34" charset="-122"/>
                          <a:ea typeface="微软雅黑" pitchFamily="34" charset="-122"/>
                          <a:cs typeface="+mn-cs"/>
                        </a:rPr>
                        <a:t>小毛刷</a:t>
                      </a:r>
                      <a:endParaRPr lang="zh-CN" altLang="en-US" sz="1200" dirty="0" smtClean="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把</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14"/>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15</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rgbClr val="0000CC"/>
                          </a:solidFill>
                          <a:latin typeface="微软雅黑" pitchFamily="34" charset="-122"/>
                          <a:ea typeface="微软雅黑" pitchFamily="34" charset="-122"/>
                          <a:cs typeface="+mn-cs"/>
                        </a:rPr>
                        <a:t>绝缘胶布</a:t>
                      </a:r>
                      <a:endParaRPr lang="zh-CN" altLang="en-US" sz="1200" dirty="0" smtClean="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盘</a:t>
                      </a:r>
                      <a:endParaRPr lang="zh-CN" altLang="en-US" sz="1200" dirty="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15"/>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16</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rgbClr val="0000CC"/>
                          </a:solidFill>
                          <a:latin typeface="微软雅黑" pitchFamily="34" charset="-122"/>
                          <a:ea typeface="微软雅黑" pitchFamily="34" charset="-122"/>
                          <a:cs typeface="+mn-cs"/>
                        </a:rPr>
                        <a:t>生料带</a:t>
                      </a:r>
                      <a:endParaRPr lang="zh-CN" altLang="en-US" sz="1200" dirty="0" smtClean="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dirty="0" smtClean="0">
                          <a:solidFill>
                            <a:srgbClr val="0000CC"/>
                          </a:solidFill>
                          <a:latin typeface="微软雅黑" pitchFamily="34" charset="-122"/>
                          <a:ea typeface="微软雅黑" pitchFamily="34" charset="-122"/>
                        </a:rPr>
                        <a:t>盘</a:t>
                      </a: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16"/>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17</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rgbClr val="0000CC"/>
                          </a:solidFill>
                          <a:latin typeface="微软雅黑" pitchFamily="34" charset="-122"/>
                          <a:ea typeface="微软雅黑" pitchFamily="34" charset="-122"/>
                          <a:cs typeface="+mn-cs"/>
                        </a:rPr>
                        <a:t>地垫</a:t>
                      </a:r>
                      <a:endParaRPr lang="zh-CN" altLang="en-US" sz="1200" dirty="0" smtClean="0">
                        <a:solidFill>
                          <a:srgbClr val="0000CC"/>
                        </a:solidFill>
                        <a:latin typeface="微软雅黑" pitchFamily="34" charset="-122"/>
                        <a:ea typeface="微软雅黑" pitchFamily="34" charset="-122"/>
                      </a:endParaRP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dirty="0" smtClean="0">
                          <a:solidFill>
                            <a:srgbClr val="0000CC"/>
                          </a:solidFill>
                          <a:latin typeface="微软雅黑" pitchFamily="34" charset="-122"/>
                          <a:ea typeface="微软雅黑" pitchFamily="34" charset="-122"/>
                        </a:rPr>
                        <a:t>块</a:t>
                      </a: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17"/>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18</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rgbClr val="0000CC"/>
                          </a:solidFill>
                          <a:latin typeface="微软雅黑" pitchFamily="34" charset="-122"/>
                          <a:ea typeface="微软雅黑" pitchFamily="34" charset="-122"/>
                          <a:cs typeface="+mn-cs"/>
                        </a:rPr>
                        <a:t>鞋套</a:t>
                      </a:r>
                      <a:endParaRPr lang="zh-CN" altLang="en-US" sz="1200" dirty="0" smtClean="0">
                        <a:solidFill>
                          <a:srgbClr val="0000CC"/>
                        </a:solidFill>
                        <a:latin typeface="微软雅黑" pitchFamily="34" charset="-122"/>
                        <a:ea typeface="微软雅黑" pitchFamily="34" charset="-122"/>
                      </a:endParaRPr>
                    </a:p>
                  </a:txBody>
                  <a:tcPr/>
                </a:tc>
                <a:tc>
                  <a:txBody>
                    <a:bodyPr/>
                    <a:lstStyle/>
                    <a:p>
                      <a:pPr algn="ctr"/>
                      <a:r>
                        <a:rPr lang="zh-CN" altLang="en-US" sz="1200" dirty="0" smtClean="0">
                          <a:solidFill>
                            <a:srgbClr val="0000CC"/>
                          </a:solidFill>
                          <a:latin typeface="微软雅黑" pitchFamily="34" charset="-122"/>
                          <a:ea typeface="微软雅黑" pitchFamily="34" charset="-122"/>
                        </a:rPr>
                        <a:t>小</a:t>
                      </a: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dirty="0" smtClean="0">
                          <a:solidFill>
                            <a:srgbClr val="0000CC"/>
                          </a:solidFill>
                          <a:latin typeface="微软雅黑" pitchFamily="34" charset="-122"/>
                          <a:ea typeface="微软雅黑" pitchFamily="34" charset="-122"/>
                        </a:rPr>
                        <a:t>包</a:t>
                      </a: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18"/>
                  </a:ext>
                </a:extLst>
              </a:tr>
              <a:tr h="124790">
                <a:tc>
                  <a:txBody>
                    <a:bodyPr/>
                    <a:lstStyle/>
                    <a:p>
                      <a:pPr algn="ctr"/>
                      <a:r>
                        <a:rPr lang="en-US" altLang="zh-CN" sz="1200" dirty="0" smtClean="0">
                          <a:solidFill>
                            <a:srgbClr val="0000CC"/>
                          </a:solidFill>
                          <a:latin typeface="微软雅黑" pitchFamily="34" charset="-122"/>
                          <a:ea typeface="微软雅黑" pitchFamily="34" charset="-122"/>
                        </a:rPr>
                        <a:t>19</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dirty="0" smtClean="0">
                          <a:solidFill>
                            <a:srgbClr val="0000CC"/>
                          </a:solidFill>
                          <a:latin typeface="微软雅黑" pitchFamily="34" charset="-122"/>
                          <a:ea typeface="微软雅黑" pitchFamily="34" charset="-122"/>
                        </a:rPr>
                        <a:t>清洁抹布</a:t>
                      </a: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tc>
                  <a:txBody>
                    <a:bodyPr/>
                    <a:lstStyle/>
                    <a:p>
                      <a:pPr algn="ctr"/>
                      <a:r>
                        <a:rPr lang="en-US" altLang="zh-CN" sz="1200" dirty="0" smtClean="0">
                          <a:solidFill>
                            <a:srgbClr val="0000CC"/>
                          </a:solidFill>
                          <a:latin typeface="微软雅黑" pitchFamily="34" charset="-122"/>
                          <a:ea typeface="微软雅黑" pitchFamily="34" charset="-122"/>
                        </a:rPr>
                        <a:t>1</a:t>
                      </a:r>
                      <a:endParaRPr lang="zh-CN" altLang="en-US" sz="1200" dirty="0">
                        <a:solidFill>
                          <a:srgbClr val="0000CC"/>
                        </a:solidFill>
                        <a:latin typeface="微软雅黑" pitchFamily="34" charset="-122"/>
                        <a:ea typeface="微软雅黑" pitchFamily="34"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200" dirty="0" smtClean="0">
                          <a:solidFill>
                            <a:srgbClr val="0000CC"/>
                          </a:solidFill>
                          <a:latin typeface="微软雅黑" pitchFamily="34" charset="-122"/>
                          <a:ea typeface="微软雅黑" pitchFamily="34" charset="-122"/>
                        </a:rPr>
                        <a:t>块</a:t>
                      </a:r>
                    </a:p>
                  </a:txBody>
                  <a:tcPr/>
                </a:tc>
                <a:tc>
                  <a:txBody>
                    <a:bodyPr/>
                    <a:lstStyle/>
                    <a:p>
                      <a:pPr algn="ctr"/>
                      <a:endParaRPr lang="zh-CN" altLang="en-US" sz="1200" dirty="0">
                        <a:solidFill>
                          <a:srgbClr val="0000CC"/>
                        </a:solidFill>
                        <a:latin typeface="微软雅黑" pitchFamily="34" charset="-122"/>
                        <a:ea typeface="微软雅黑" pitchFamily="34" charset="-122"/>
                      </a:endParaRPr>
                    </a:p>
                  </a:txBody>
                  <a:tcPr/>
                </a:tc>
                <a:extLst>
                  <a:ext uri="{0D108BD9-81ED-4DB2-BD59-A6C34878D82A}">
                    <a16:rowId xmlns:a16="http://schemas.microsoft.com/office/drawing/2014/main" val="10019"/>
                  </a:ext>
                </a:extLst>
              </a:tr>
            </a:tbl>
          </a:graphicData>
        </a:graphic>
      </p:graphicFrame>
      <p:pic>
        <p:nvPicPr>
          <p:cNvPr id="20631" name="图片 25" descr="13.jpg"/>
          <p:cNvPicPr>
            <a:picLocks noChangeAspect="1"/>
          </p:cNvPicPr>
          <p:nvPr/>
        </p:nvPicPr>
        <p:blipFill>
          <a:blip r:embed="rId3"/>
          <a:srcRect/>
          <a:stretch>
            <a:fillRect/>
          </a:stretch>
        </p:blipFill>
        <p:spPr bwMode="auto">
          <a:xfrm>
            <a:off x="6500813" y="1000125"/>
            <a:ext cx="2071687" cy="2357438"/>
          </a:xfrm>
          <a:prstGeom prst="rect">
            <a:avLst/>
          </a:prstGeom>
          <a:noFill/>
          <a:ln w="9525">
            <a:solidFill>
              <a:srgbClr val="7030A0"/>
            </a:solidFill>
            <a:miter lim="800000"/>
            <a:headEnd/>
            <a:tailEnd/>
          </a:ln>
        </p:spPr>
      </p:pic>
      <p:sp>
        <p:nvSpPr>
          <p:cNvPr id="28" name="燕尾形箭头 27"/>
          <p:cNvSpPr/>
          <p:nvPr/>
        </p:nvSpPr>
        <p:spPr>
          <a:xfrm rot="10800000">
            <a:off x="4857750" y="3286125"/>
            <a:ext cx="1928813" cy="142875"/>
          </a:xfrm>
          <a:prstGeom prst="notchedRightArrow">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0633" name="Picture 2" descr="http://t1.baidu.com/it/u=1625607704,2070424525&amp;fm=0&amp;gp=0.jpg">
            <a:hlinkClick r:id="rId4"/>
          </p:cNvPr>
          <p:cNvPicPr>
            <a:picLocks noChangeAspect="1" noChangeArrowheads="1"/>
          </p:cNvPicPr>
          <p:nvPr/>
        </p:nvPicPr>
        <p:blipFill>
          <a:blip r:embed="rId5"/>
          <a:srcRect/>
          <a:stretch>
            <a:fillRect/>
          </a:stretch>
        </p:blipFill>
        <p:spPr bwMode="auto">
          <a:xfrm>
            <a:off x="6500813" y="3429000"/>
            <a:ext cx="2071687" cy="2000250"/>
          </a:xfrm>
          <a:prstGeom prst="rect">
            <a:avLst/>
          </a:prstGeom>
          <a:noFill/>
          <a:ln w="9525">
            <a:noFill/>
            <a:miter lim="800000"/>
            <a:headEnd/>
            <a:tailEnd/>
          </a:ln>
        </p:spPr>
      </p:pic>
      <p:pic>
        <p:nvPicPr>
          <p:cNvPr id="20634" name="Picture 154" descr="이슬"/>
          <p:cNvPicPr>
            <a:picLocks noChangeAspect="1" noChangeArrowheads="1"/>
          </p:cNvPicPr>
          <p:nvPr/>
        </p:nvPicPr>
        <p:blipFill>
          <a:blip r:embed="rId6"/>
          <a:srcRect/>
          <a:stretch>
            <a:fillRect/>
          </a:stretch>
        </p:blipFill>
        <p:spPr bwMode="auto">
          <a:xfrm>
            <a:off x="0" y="214313"/>
            <a:ext cx="504825" cy="434975"/>
          </a:xfrm>
          <a:prstGeom prst="rect">
            <a:avLst/>
          </a:prstGeom>
          <a:noFill/>
          <a:ln w="9525">
            <a:noFill/>
            <a:miter lim="800000"/>
            <a:headEnd/>
            <a:tailEnd/>
          </a:ln>
        </p:spPr>
      </p:pic>
      <p:sp>
        <p:nvSpPr>
          <p:cNvPr id="10" name="Text Box 155"/>
          <p:cNvSpPr txBox="1">
            <a:spLocks noChangeArrowheads="1"/>
          </p:cNvSpPr>
          <p:nvPr/>
        </p:nvSpPr>
        <p:spPr bwMode="gray">
          <a:xfrm>
            <a:off x="500063" y="214313"/>
            <a:ext cx="3281362" cy="401637"/>
          </a:xfrm>
          <a:prstGeom prst="rect">
            <a:avLst/>
          </a:prstGeom>
          <a:noFill/>
          <a:ln w="38100" algn="ctr">
            <a:noFill/>
            <a:miter lim="800000"/>
            <a:headEnd/>
            <a:tailEnd/>
          </a:ln>
          <a:effectLst/>
        </p:spPr>
        <p:txBody>
          <a:bodyPr lIns="90000" tIns="46800" rIns="90000" bIns="46800">
            <a:spAutoFit/>
          </a:bodyPr>
          <a:lstStyle/>
          <a:p>
            <a:pPr fontAlgn="auto">
              <a:spcBef>
                <a:spcPct val="50000"/>
              </a:spcBef>
              <a:spcAft>
                <a:spcPts val="0"/>
              </a:spcAft>
              <a:defRPr/>
            </a:pPr>
            <a:r>
              <a:rPr lang="zh-CN" altLang="en-US" sz="2000" b="1" kern="0" dirty="0">
                <a:solidFill>
                  <a:srgbClr val="64B7CE"/>
                </a:solidFill>
                <a:latin typeface="微软雅黑" pitchFamily="34" charset="-122"/>
                <a:ea typeface="微软雅黑" pitchFamily="34" charset="-122"/>
              </a:rPr>
              <a:t>工具袋（箱）配备工具标准</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5" descr="2007814154458350_21111"/>
          <p:cNvPicPr>
            <a:picLocks noChangeAspect="1" noChangeArrowheads="1"/>
          </p:cNvPicPr>
          <p:nvPr/>
        </p:nvPicPr>
        <p:blipFill>
          <a:blip r:embed="rId3">
            <a:lum contrast="6000"/>
            <a:grayscl/>
          </a:blip>
          <a:srcRect/>
          <a:stretch>
            <a:fillRect/>
          </a:stretch>
        </p:blipFill>
        <p:spPr bwMode="auto">
          <a:xfrm>
            <a:off x="1079500" y="908050"/>
            <a:ext cx="3976688" cy="5040313"/>
          </a:xfrm>
          <a:prstGeom prst="rect">
            <a:avLst/>
          </a:prstGeom>
          <a:noFill/>
          <a:ln w="9525">
            <a:noFill/>
            <a:miter lim="800000"/>
            <a:headEnd/>
            <a:tailEnd/>
          </a:ln>
        </p:spPr>
      </p:pic>
      <p:grpSp>
        <p:nvGrpSpPr>
          <p:cNvPr id="2" name="Group 12"/>
          <p:cNvGrpSpPr>
            <a:grpSpLocks/>
          </p:cNvGrpSpPr>
          <p:nvPr/>
        </p:nvGrpSpPr>
        <p:grpSpPr bwMode="auto">
          <a:xfrm>
            <a:off x="5183188" y="2133600"/>
            <a:ext cx="3230562" cy="2735263"/>
            <a:chOff x="2738" y="1267"/>
            <a:chExt cx="2540" cy="1797"/>
          </a:xfrm>
        </p:grpSpPr>
        <p:pic>
          <p:nvPicPr>
            <p:cNvPr id="5127" name="Picture 4" descr="1300801095_cb52ff7795_o"/>
            <p:cNvPicPr>
              <a:picLocks noChangeAspect="1" noChangeArrowheads="1"/>
            </p:cNvPicPr>
            <p:nvPr/>
          </p:nvPicPr>
          <p:blipFill>
            <a:blip r:embed="rId4">
              <a:lum contrast="22000"/>
              <a:grayscl/>
            </a:blip>
            <a:srcRect/>
            <a:stretch>
              <a:fillRect/>
            </a:stretch>
          </p:blipFill>
          <p:spPr bwMode="auto">
            <a:xfrm>
              <a:off x="2738" y="1267"/>
              <a:ext cx="2540" cy="1797"/>
            </a:xfrm>
            <a:prstGeom prst="rect">
              <a:avLst/>
            </a:prstGeom>
            <a:noFill/>
            <a:ln w="9525">
              <a:noFill/>
              <a:miter lim="800000"/>
              <a:headEnd/>
              <a:tailEnd/>
            </a:ln>
          </p:spPr>
        </p:pic>
        <p:sp>
          <p:nvSpPr>
            <p:cNvPr id="5128" name="Rectangle 7"/>
            <p:cNvSpPr>
              <a:spLocks noChangeArrowheads="1"/>
            </p:cNvSpPr>
            <p:nvPr/>
          </p:nvSpPr>
          <p:spPr bwMode="auto">
            <a:xfrm>
              <a:off x="3878" y="1902"/>
              <a:ext cx="272" cy="91"/>
            </a:xfrm>
            <a:prstGeom prst="rect">
              <a:avLst/>
            </a:prstGeom>
            <a:solidFill>
              <a:srgbClr val="FFFFFF"/>
            </a:solidFill>
            <a:ln w="9525">
              <a:noFill/>
              <a:miter lim="800000"/>
              <a:headEnd/>
              <a:tailEnd/>
            </a:ln>
          </p:spPr>
          <p:txBody>
            <a:bodyPr wrap="none" anchor="ctr"/>
            <a:lstStyle/>
            <a:p>
              <a:endParaRPr lang="zh-CN" altLang="en-US"/>
            </a:p>
          </p:txBody>
        </p:sp>
        <p:sp>
          <p:nvSpPr>
            <p:cNvPr id="5129" name="Rectangle 8"/>
            <p:cNvSpPr>
              <a:spLocks noChangeArrowheads="1"/>
            </p:cNvSpPr>
            <p:nvPr/>
          </p:nvSpPr>
          <p:spPr bwMode="auto">
            <a:xfrm>
              <a:off x="4014" y="1947"/>
              <a:ext cx="272" cy="91"/>
            </a:xfrm>
            <a:prstGeom prst="rect">
              <a:avLst/>
            </a:prstGeom>
            <a:solidFill>
              <a:srgbClr val="FFFFFF"/>
            </a:solidFill>
            <a:ln w="9525">
              <a:noFill/>
              <a:miter lim="800000"/>
              <a:headEnd/>
              <a:tailEnd/>
            </a:ln>
          </p:spPr>
          <p:txBody>
            <a:bodyPr wrap="none" anchor="ctr"/>
            <a:lstStyle/>
            <a:p>
              <a:endParaRPr lang="zh-CN" altLang="en-US"/>
            </a:p>
          </p:txBody>
        </p:sp>
        <p:sp>
          <p:nvSpPr>
            <p:cNvPr id="5130" name="Rectangle 9"/>
            <p:cNvSpPr>
              <a:spLocks noChangeArrowheads="1"/>
            </p:cNvSpPr>
            <p:nvPr/>
          </p:nvSpPr>
          <p:spPr bwMode="auto">
            <a:xfrm>
              <a:off x="3960" y="1878"/>
              <a:ext cx="91" cy="46"/>
            </a:xfrm>
            <a:prstGeom prst="rect">
              <a:avLst/>
            </a:prstGeom>
            <a:solidFill>
              <a:srgbClr val="FFFFFF"/>
            </a:solidFill>
            <a:ln w="9525">
              <a:noFill/>
              <a:miter lim="800000"/>
              <a:headEnd/>
              <a:tailEnd/>
            </a:ln>
          </p:spPr>
          <p:txBody>
            <a:bodyPr wrap="none" anchor="ctr"/>
            <a:lstStyle/>
            <a:p>
              <a:endParaRPr lang="zh-CN" altLang="en-US"/>
            </a:p>
          </p:txBody>
        </p:sp>
        <p:sp>
          <p:nvSpPr>
            <p:cNvPr id="5131" name="Rectangle 10"/>
            <p:cNvSpPr>
              <a:spLocks noChangeArrowheads="1"/>
            </p:cNvSpPr>
            <p:nvPr/>
          </p:nvSpPr>
          <p:spPr bwMode="auto">
            <a:xfrm>
              <a:off x="4087" y="2028"/>
              <a:ext cx="91" cy="46"/>
            </a:xfrm>
            <a:prstGeom prst="rect">
              <a:avLst/>
            </a:prstGeom>
            <a:solidFill>
              <a:srgbClr val="FFFFFF"/>
            </a:solidFill>
            <a:ln w="9525">
              <a:noFill/>
              <a:miter lim="800000"/>
              <a:headEnd/>
              <a:tailEnd/>
            </a:ln>
          </p:spPr>
          <p:txBody>
            <a:bodyPr wrap="none" anchor="ctr"/>
            <a:lstStyle/>
            <a:p>
              <a:endParaRPr lang="zh-CN" altLang="en-US"/>
            </a:p>
          </p:txBody>
        </p:sp>
        <p:sp>
          <p:nvSpPr>
            <p:cNvPr id="5132" name="Rectangle 11"/>
            <p:cNvSpPr>
              <a:spLocks noChangeArrowheads="1"/>
            </p:cNvSpPr>
            <p:nvPr/>
          </p:nvSpPr>
          <p:spPr bwMode="auto">
            <a:xfrm>
              <a:off x="3923" y="1992"/>
              <a:ext cx="91" cy="46"/>
            </a:xfrm>
            <a:prstGeom prst="rect">
              <a:avLst/>
            </a:prstGeom>
            <a:solidFill>
              <a:srgbClr val="FFFFFF"/>
            </a:solidFill>
            <a:ln w="9525">
              <a:noFill/>
              <a:miter lim="800000"/>
              <a:headEnd/>
              <a:tailEnd/>
            </a:ln>
          </p:spPr>
          <p:txBody>
            <a:bodyPr wrap="none" anchor="ctr"/>
            <a:lstStyle/>
            <a:p>
              <a:endParaRPr lang="zh-CN" altLang="en-US"/>
            </a:p>
          </p:txBody>
        </p:sp>
      </p:grpSp>
      <p:sp>
        <p:nvSpPr>
          <p:cNvPr id="5125" name="AutoShape 6"/>
          <p:cNvSpPr>
            <a:spLocks noChangeArrowheads="1"/>
          </p:cNvSpPr>
          <p:nvPr/>
        </p:nvSpPr>
        <p:spPr bwMode="auto">
          <a:xfrm>
            <a:off x="498475" y="1435100"/>
            <a:ext cx="4643438" cy="2087563"/>
          </a:xfrm>
          <a:prstGeom prst="cloudCallout">
            <a:avLst>
              <a:gd name="adj1" fmla="val 63231"/>
              <a:gd name="adj2" fmla="val 22926"/>
            </a:avLst>
          </a:prstGeom>
          <a:solidFill>
            <a:schemeClr val="accent1"/>
          </a:solidFill>
          <a:ln w="9525">
            <a:solidFill>
              <a:schemeClr val="tx1"/>
            </a:solidFill>
            <a:round/>
            <a:headEnd/>
            <a:tailEnd/>
          </a:ln>
        </p:spPr>
        <p:txBody>
          <a:bodyPr/>
          <a:lstStyle/>
          <a:p>
            <a:r>
              <a:rPr lang="zh-CN" altLang="en-US" sz="2400" b="1" dirty="0">
                <a:solidFill>
                  <a:srgbClr val="990000"/>
                </a:solidFill>
                <a:ea typeface="幼圆" pitchFamily="49" charset="-122"/>
              </a:rPr>
              <a:t>刚擦完就弄得这么脏，谁这么不讲卫生？太不讲究了！</a:t>
            </a:r>
          </a:p>
        </p:txBody>
      </p:sp>
      <p:sp>
        <p:nvSpPr>
          <p:cNvPr id="5126" name="Rectangle 2"/>
          <p:cNvSpPr>
            <a:spLocks noChangeArrowheads="1"/>
          </p:cNvSpPr>
          <p:nvPr/>
        </p:nvSpPr>
        <p:spPr bwMode="auto">
          <a:xfrm>
            <a:off x="468313" y="333375"/>
            <a:ext cx="8064500" cy="720725"/>
          </a:xfrm>
          <a:prstGeom prst="rect">
            <a:avLst/>
          </a:prstGeom>
          <a:noFill/>
          <a:ln w="9525" algn="ctr">
            <a:noFill/>
            <a:miter lim="800000"/>
            <a:headEnd/>
            <a:tailEnd/>
          </a:ln>
        </p:spPr>
        <p:txBody>
          <a:bodyPr anchor="ctr"/>
          <a:lstStyle/>
          <a:p>
            <a:pPr algn="l"/>
            <a:r>
              <a:rPr lang="zh-CN" altLang="en-US" sz="4000" i="1" dirty="0">
                <a:solidFill>
                  <a:srgbClr val="990000"/>
                </a:solidFill>
                <a:latin typeface="华文琥珀" pitchFamily="2" charset="-122"/>
                <a:ea typeface="华文琥珀" pitchFamily="2" charset="-122"/>
              </a:rPr>
              <a:t>保洁员抱怨引发的客户投诉！</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标题 1"/>
          <p:cNvSpPr>
            <a:spLocks noGrp="1"/>
          </p:cNvSpPr>
          <p:nvPr>
            <p:ph type="title"/>
          </p:nvPr>
        </p:nvSpPr>
        <p:spPr bwMode="auto">
          <a:xfrm>
            <a:off x="457200" y="214313"/>
            <a:ext cx="8229600" cy="9286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2400" b="1" smtClean="0">
                <a:latin typeface="微软雅黑" pitchFamily="34" charset="-122"/>
                <a:ea typeface="微软雅黑" pitchFamily="34" charset="-122"/>
              </a:rPr>
              <a:t>工程人员</a:t>
            </a:r>
            <a:r>
              <a:rPr lang="en-US" altLang="zh-CN" sz="2400" b="1" smtClean="0">
                <a:latin typeface="微软雅黑" pitchFamily="34" charset="-122"/>
                <a:ea typeface="微软雅黑" pitchFamily="34" charset="-122"/>
              </a:rPr>
              <a:t>BI</a:t>
            </a:r>
            <a:r>
              <a:rPr lang="zh-CN" altLang="en-US" sz="2400" b="1" smtClean="0">
                <a:latin typeface="微软雅黑" pitchFamily="34" charset="-122"/>
                <a:ea typeface="微软雅黑" pitchFamily="34" charset="-122"/>
              </a:rPr>
              <a:t>行为规范</a:t>
            </a:r>
            <a:r>
              <a:rPr lang="zh-CN" altLang="en-US" sz="2400" smtClean="0">
                <a:solidFill>
                  <a:srgbClr val="FF0000"/>
                </a:solidFill>
                <a:latin typeface="隶书" pitchFamily="49" charset="-122"/>
                <a:ea typeface="隶书" pitchFamily="49" charset="-122"/>
              </a:rPr>
              <a:t/>
            </a:r>
            <a:br>
              <a:rPr lang="zh-CN" altLang="en-US" sz="2400" smtClean="0">
                <a:solidFill>
                  <a:srgbClr val="FF0000"/>
                </a:solidFill>
                <a:latin typeface="隶书" pitchFamily="49" charset="-122"/>
                <a:ea typeface="隶书" pitchFamily="49" charset="-122"/>
              </a:rPr>
            </a:br>
            <a:endParaRPr lang="zh-CN" altLang="en-US" sz="2400" b="1" smtClean="0">
              <a:latin typeface="微软雅黑" pitchFamily="34" charset="-122"/>
              <a:ea typeface="微软雅黑" pitchFamily="34" charset="-122"/>
            </a:endParaRPr>
          </a:p>
        </p:txBody>
      </p:sp>
      <p:sp>
        <p:nvSpPr>
          <p:cNvPr id="21507" name="TextBox 5"/>
          <p:cNvSpPr txBox="1">
            <a:spLocks noChangeArrowheads="1"/>
          </p:cNvSpPr>
          <p:nvPr/>
        </p:nvSpPr>
        <p:spPr bwMode="auto">
          <a:xfrm>
            <a:off x="571500" y="1450975"/>
            <a:ext cx="8143875" cy="1477963"/>
          </a:xfrm>
          <a:prstGeom prst="rect">
            <a:avLst/>
          </a:prstGeom>
          <a:noFill/>
          <a:ln w="9525">
            <a:noFill/>
            <a:miter lim="800000"/>
            <a:headEnd/>
            <a:tailEnd/>
          </a:ln>
        </p:spPr>
        <p:txBody>
          <a:bodyPr>
            <a:spAutoFit/>
          </a:bodyPr>
          <a:lstStyle/>
          <a:p>
            <a:pPr>
              <a:buFont typeface="Wingdings" pitchFamily="2" charset="2"/>
              <a:buChar char="ü"/>
            </a:pPr>
            <a:r>
              <a:rPr lang="zh-CN" altLang="en-US" b="1" dirty="0">
                <a:solidFill>
                  <a:srgbClr val="FF0000"/>
                </a:solidFill>
                <a:latin typeface="隶书" pitchFamily="49" charset="-122"/>
                <a:ea typeface="隶书" pitchFamily="49" charset="-122"/>
              </a:rPr>
              <a:t>行走：</a:t>
            </a:r>
          </a:p>
          <a:p>
            <a:pPr>
              <a:buFont typeface="Wingdings" pitchFamily="2" charset="2"/>
              <a:buChar char="p"/>
            </a:pPr>
            <a:r>
              <a:rPr lang="zh-CN" altLang="en-US" dirty="0">
                <a:latin typeface="隶书" pitchFamily="49" charset="-122"/>
                <a:ea typeface="隶书" pitchFamily="49" charset="-122"/>
              </a:rPr>
              <a:t>员工在工作中行走一般需靠右行，与客户相遇时要稍稍停步侧身立于右侧，点头微笑，并主动让路。</a:t>
            </a:r>
          </a:p>
          <a:p>
            <a:pPr>
              <a:buFont typeface="Wingdings" pitchFamily="2" charset="2"/>
              <a:buChar char="p"/>
            </a:pPr>
            <a:r>
              <a:rPr lang="zh-CN" altLang="en-US" dirty="0">
                <a:latin typeface="隶书" pitchFamily="49" charset="-122"/>
                <a:ea typeface="隶书" pitchFamily="49" charset="-122"/>
              </a:rPr>
              <a:t>与客户同时进出门（厅、楼梯、电梯）时，应注意礼让客户先行，有急事要超过客户时，应先在口头致歉“对不起”、“请借光”，然后在加紧步伐超越。</a:t>
            </a:r>
          </a:p>
        </p:txBody>
      </p:sp>
      <p:sp>
        <p:nvSpPr>
          <p:cNvPr id="21508" name="TextBox 10"/>
          <p:cNvSpPr txBox="1">
            <a:spLocks noChangeArrowheads="1"/>
          </p:cNvSpPr>
          <p:nvPr/>
        </p:nvSpPr>
        <p:spPr bwMode="auto">
          <a:xfrm>
            <a:off x="571500" y="3389313"/>
            <a:ext cx="8143875" cy="1754187"/>
          </a:xfrm>
          <a:prstGeom prst="rect">
            <a:avLst/>
          </a:prstGeom>
          <a:noFill/>
          <a:ln w="9525">
            <a:noFill/>
            <a:miter lim="800000"/>
            <a:headEnd/>
            <a:tailEnd/>
          </a:ln>
        </p:spPr>
        <p:txBody>
          <a:bodyPr>
            <a:spAutoFit/>
          </a:bodyPr>
          <a:lstStyle/>
          <a:p>
            <a:pPr>
              <a:buFont typeface="Wingdings" pitchFamily="2" charset="2"/>
              <a:buChar char="ü"/>
            </a:pPr>
            <a:r>
              <a:rPr lang="zh-CN" altLang="en-US" b="1" dirty="0">
                <a:solidFill>
                  <a:srgbClr val="FF0000"/>
                </a:solidFill>
                <a:latin typeface="隶书" pitchFamily="49" charset="-122"/>
                <a:ea typeface="隶书" pitchFamily="49" charset="-122"/>
              </a:rPr>
              <a:t>骑车</a:t>
            </a:r>
          </a:p>
          <a:p>
            <a:pPr>
              <a:buFont typeface="Wingdings" pitchFamily="2" charset="2"/>
              <a:buChar char="p"/>
            </a:pPr>
            <a:r>
              <a:rPr lang="zh-CN" altLang="en-US" dirty="0">
                <a:latin typeface="隶书" pitchFamily="49" charset="-122"/>
                <a:ea typeface="隶书" pitchFamily="49" charset="-122"/>
              </a:rPr>
              <a:t>上下车跨右腿从后上下。</a:t>
            </a:r>
          </a:p>
          <a:p>
            <a:pPr>
              <a:buFont typeface="Wingdings" pitchFamily="2" charset="2"/>
              <a:buChar char="p"/>
            </a:pPr>
            <a:r>
              <a:rPr lang="zh-CN" altLang="en-US" dirty="0">
                <a:latin typeface="隶书" pitchFamily="49" charset="-122"/>
                <a:ea typeface="隶书" pitchFamily="49" charset="-122"/>
              </a:rPr>
              <a:t>行进时应昂首挺胸，面带微笑，精神抖擞，保持直线前进、中速行驶，双手扶车头手柄，双腿踏车并靠里，不超出车头宽度。</a:t>
            </a:r>
          </a:p>
          <a:p>
            <a:pPr>
              <a:buFont typeface="Wingdings" pitchFamily="2" charset="2"/>
              <a:buChar char="p"/>
            </a:pPr>
            <a:r>
              <a:rPr lang="zh-CN" altLang="en-US" dirty="0">
                <a:latin typeface="隶书" pitchFamily="49" charset="-122"/>
                <a:ea typeface="隶书" pitchFamily="49" charset="-122"/>
              </a:rPr>
              <a:t>行进时遇到顾客询问或与顾客交谈时，应下车停稳车辆，呈姿态立正，点头致意，面带微笑，然后进行交谈。</a:t>
            </a:r>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571500" y="1285860"/>
            <a:ext cx="7993063" cy="4824413"/>
            <a:chOff x="2976" y="384"/>
            <a:chExt cx="2571" cy="1248"/>
          </a:xfrm>
        </p:grpSpPr>
        <p:sp>
          <p:nvSpPr>
            <p:cNvPr id="23561" name="AutoShape 10"/>
            <p:cNvSpPr>
              <a:spLocks noChangeArrowheads="1"/>
            </p:cNvSpPr>
            <p:nvPr/>
          </p:nvSpPr>
          <p:spPr bwMode="auto">
            <a:xfrm>
              <a:off x="2976" y="401"/>
              <a:ext cx="1055" cy="1231"/>
            </a:xfrm>
            <a:prstGeom prst="roundRect">
              <a:avLst>
                <a:gd name="adj" fmla="val 10000"/>
              </a:avLst>
            </a:prstGeom>
            <a:solidFill>
              <a:srgbClr val="D7F0FF"/>
            </a:solidFill>
            <a:ln w="6350">
              <a:noFill/>
              <a:round/>
              <a:headEnd/>
              <a:tailEnd/>
            </a:ln>
            <a:effectLst>
              <a:prstShdw prst="shdw17" dist="17961" dir="2700000">
                <a:srgbClr val="819099"/>
              </a:prstShdw>
            </a:effectLst>
          </p:spPr>
          <p:txBody>
            <a:bodyPr anchor="ctr">
              <a:spAutoFit/>
            </a:bodyPr>
            <a:lstStyle/>
            <a:p>
              <a:endParaRPr lang="zh-CN" altLang="en-US"/>
            </a:p>
          </p:txBody>
        </p:sp>
        <p:sp>
          <p:nvSpPr>
            <p:cNvPr id="23562" name="AutoShape 11"/>
            <p:cNvSpPr>
              <a:spLocks noChangeArrowheads="1"/>
            </p:cNvSpPr>
            <p:nvPr/>
          </p:nvSpPr>
          <p:spPr bwMode="auto">
            <a:xfrm>
              <a:off x="2976" y="661"/>
              <a:ext cx="1014" cy="748"/>
            </a:xfrm>
            <a:prstGeom prst="roundRect">
              <a:avLst>
                <a:gd name="adj" fmla="val 10000"/>
              </a:avLst>
            </a:prstGeom>
            <a:gradFill rotWithShape="0">
              <a:gsLst>
                <a:gs pos="0">
                  <a:srgbClr val="FFFFFF"/>
                </a:gs>
                <a:gs pos="100000">
                  <a:srgbClr val="C5E8BE"/>
                </a:gs>
              </a:gsLst>
              <a:lin ang="5400000" scaled="1"/>
            </a:gradFill>
            <a:ln w="6350">
              <a:noFill/>
              <a:round/>
              <a:headEnd/>
              <a:tailEnd/>
            </a:ln>
            <a:effectLst>
              <a:prstShdw prst="shdw17" dist="17961" dir="13500000">
                <a:srgbClr val="768B72"/>
              </a:prstShdw>
            </a:effectLst>
          </p:spPr>
          <p:txBody>
            <a:bodyPr anchor="ctr">
              <a:spAutoFit/>
            </a:bodyPr>
            <a:lstStyle/>
            <a:p>
              <a:pPr algn="ctr">
                <a:lnSpc>
                  <a:spcPts val="2600"/>
                </a:lnSpc>
              </a:pPr>
              <a:r>
                <a:rPr lang="zh-CN" altLang="zh-CN" dirty="0">
                  <a:latin typeface="微软雅黑" pitchFamily="34" charset="-122"/>
                  <a:ea typeface="微软雅黑" pitchFamily="34" charset="-122"/>
                </a:rPr>
                <a:t>进入客户家中前，按门铃或敲门</a:t>
              </a:r>
              <a:r>
                <a:rPr lang="zh-CN" altLang="zh-CN" b="1" dirty="0">
                  <a:solidFill>
                    <a:srgbClr val="FF0000"/>
                  </a:solidFill>
                  <a:latin typeface="微软雅黑" pitchFamily="34" charset="-122"/>
                  <a:ea typeface="微软雅黑" pitchFamily="34" charset="-122"/>
                </a:rPr>
                <a:t>三</a:t>
              </a:r>
              <a:r>
                <a:rPr lang="zh-CN" altLang="zh-CN" dirty="0">
                  <a:latin typeface="微软雅黑" pitchFamily="34" charset="-122"/>
                  <a:ea typeface="微软雅黑" pitchFamily="34" charset="-122"/>
                </a:rPr>
                <a:t>声（敲门声音应适中），然后退至离门</a:t>
              </a:r>
              <a:r>
                <a:rPr lang="zh-CN" altLang="zh-CN" b="1" dirty="0">
                  <a:solidFill>
                    <a:srgbClr val="FF0000"/>
                  </a:solidFill>
                  <a:latin typeface="微软雅黑" pitchFamily="34" charset="-122"/>
                  <a:ea typeface="微软雅黑" pitchFamily="34" charset="-122"/>
                </a:rPr>
                <a:t>正前方</a:t>
              </a:r>
              <a:r>
                <a:rPr lang="en-US" altLang="zh-CN" b="1" dirty="0">
                  <a:solidFill>
                    <a:srgbClr val="FF0000"/>
                  </a:solidFill>
                  <a:latin typeface="微软雅黑" pitchFamily="34" charset="-122"/>
                  <a:ea typeface="微软雅黑" pitchFamily="34" charset="-122"/>
                </a:rPr>
                <a:t>1</a:t>
              </a:r>
              <a:r>
                <a:rPr lang="zh-CN" altLang="zh-CN" b="1" dirty="0">
                  <a:solidFill>
                    <a:srgbClr val="FF0000"/>
                  </a:solidFill>
                  <a:latin typeface="微软雅黑" pitchFamily="34" charset="-122"/>
                  <a:ea typeface="微软雅黑" pitchFamily="34" charset="-122"/>
                </a:rPr>
                <a:t>米处</a:t>
              </a:r>
              <a:r>
                <a:rPr lang="zh-CN" altLang="zh-CN" dirty="0">
                  <a:latin typeface="微软雅黑" pitchFamily="34" charset="-122"/>
                  <a:ea typeface="微软雅黑" pitchFamily="34" charset="-122"/>
                </a:rPr>
                <a:t>，面向大门，右手放在左手上交叉与腹前。等候客户应答。若没有应答，应等候</a:t>
              </a:r>
              <a:r>
                <a:rPr lang="en-US" altLang="zh-CN" b="1" dirty="0">
                  <a:solidFill>
                    <a:srgbClr val="FF0000"/>
                  </a:solidFill>
                  <a:latin typeface="微软雅黑" pitchFamily="34" charset="-122"/>
                  <a:ea typeface="微软雅黑" pitchFamily="34" charset="-122"/>
                </a:rPr>
                <a:t>5---10</a:t>
              </a:r>
              <a:r>
                <a:rPr lang="zh-CN" altLang="zh-CN" b="1" dirty="0">
                  <a:solidFill>
                    <a:srgbClr val="FF0000"/>
                  </a:solidFill>
                  <a:latin typeface="微软雅黑" pitchFamily="34" charset="-122"/>
                  <a:ea typeface="微软雅黑" pitchFamily="34" charset="-122"/>
                </a:rPr>
                <a:t>秒钟</a:t>
              </a:r>
              <a:r>
                <a:rPr lang="zh-CN" altLang="zh-CN" dirty="0">
                  <a:latin typeface="微软雅黑" pitchFamily="34" charset="-122"/>
                  <a:ea typeface="微软雅黑" pitchFamily="34" charset="-122"/>
                </a:rPr>
                <a:t>左右进行第二次和第三次按门铃或敲门。</a:t>
              </a:r>
            </a:p>
          </p:txBody>
        </p:sp>
        <p:sp>
          <p:nvSpPr>
            <p:cNvPr id="23563" name="Text Box 12"/>
            <p:cNvSpPr txBox="1">
              <a:spLocks noChangeArrowheads="1"/>
            </p:cNvSpPr>
            <p:nvPr/>
          </p:nvSpPr>
          <p:spPr bwMode="auto">
            <a:xfrm>
              <a:off x="3011" y="709"/>
              <a:ext cx="961" cy="59"/>
            </a:xfrm>
            <a:prstGeom prst="rect">
              <a:avLst/>
            </a:prstGeom>
            <a:noFill/>
            <a:ln w="9525">
              <a:noFill/>
              <a:miter lim="800000"/>
              <a:headEnd/>
              <a:tailEnd/>
            </a:ln>
          </p:spPr>
          <p:txBody>
            <a:bodyPr>
              <a:spAutoFit/>
            </a:bodyPr>
            <a:lstStyle/>
            <a:p>
              <a:pPr marL="190500" indent="-190500" latinLnBrk="1">
                <a:buFont typeface="Wingdings" pitchFamily="2" charset="2"/>
                <a:buAutoNum type="arabicPeriod"/>
              </a:pPr>
              <a:endParaRPr kumimoji="1" lang="ko-KR" altLang="en-US" sz="900">
                <a:latin typeface="GulimChe" pitchFamily="49" charset="-127"/>
                <a:ea typeface="GulimChe" pitchFamily="49" charset="-127"/>
              </a:endParaRPr>
            </a:p>
          </p:txBody>
        </p:sp>
        <p:sp>
          <p:nvSpPr>
            <p:cNvPr id="23564" name="AutoShape 13"/>
            <p:cNvSpPr>
              <a:spLocks noChangeArrowheads="1"/>
            </p:cNvSpPr>
            <p:nvPr/>
          </p:nvSpPr>
          <p:spPr bwMode="auto">
            <a:xfrm>
              <a:off x="4483" y="384"/>
              <a:ext cx="1064" cy="1231"/>
            </a:xfrm>
            <a:prstGeom prst="roundRect">
              <a:avLst>
                <a:gd name="adj" fmla="val 10000"/>
              </a:avLst>
            </a:prstGeom>
            <a:solidFill>
              <a:srgbClr val="D7F0FF"/>
            </a:solidFill>
            <a:ln w="6350">
              <a:noFill/>
              <a:round/>
              <a:headEnd/>
              <a:tailEnd/>
            </a:ln>
            <a:effectLst>
              <a:prstShdw prst="shdw17" dist="17961" dir="2700000">
                <a:srgbClr val="819099"/>
              </a:prstShdw>
            </a:effectLst>
          </p:spPr>
          <p:txBody>
            <a:bodyPr anchor="ctr">
              <a:spAutoFit/>
            </a:bodyPr>
            <a:lstStyle/>
            <a:p>
              <a:endParaRPr lang="zh-CN" altLang="en-US"/>
            </a:p>
          </p:txBody>
        </p:sp>
        <p:sp>
          <p:nvSpPr>
            <p:cNvPr id="23565" name="AutoShape 14"/>
            <p:cNvSpPr>
              <a:spLocks noChangeArrowheads="1"/>
            </p:cNvSpPr>
            <p:nvPr/>
          </p:nvSpPr>
          <p:spPr bwMode="auto">
            <a:xfrm>
              <a:off x="4500" y="549"/>
              <a:ext cx="1024" cy="1029"/>
            </a:xfrm>
            <a:prstGeom prst="roundRect">
              <a:avLst>
                <a:gd name="adj" fmla="val 10000"/>
              </a:avLst>
            </a:prstGeom>
            <a:gradFill rotWithShape="0">
              <a:gsLst>
                <a:gs pos="0">
                  <a:srgbClr val="FFFFFF"/>
                </a:gs>
                <a:gs pos="100000">
                  <a:srgbClr val="C5E8BE"/>
                </a:gs>
              </a:gsLst>
              <a:lin ang="5400000" scaled="1"/>
            </a:gradFill>
            <a:ln w="6350">
              <a:noFill/>
              <a:round/>
              <a:headEnd/>
              <a:tailEnd/>
            </a:ln>
            <a:effectLst>
              <a:prstShdw prst="shdw17" dist="17961" dir="13500000">
                <a:srgbClr val="768B72"/>
              </a:prstShdw>
            </a:effectLst>
          </p:spPr>
          <p:txBody>
            <a:bodyPr anchor="ctr">
              <a:spAutoFit/>
            </a:bodyPr>
            <a:lstStyle/>
            <a:p>
              <a:endParaRPr lang="zh-CN" altLang="en-US"/>
            </a:p>
          </p:txBody>
        </p:sp>
        <p:sp>
          <p:nvSpPr>
            <p:cNvPr id="23566" name="AutoShape 15"/>
            <p:cNvSpPr>
              <a:spLocks noChangeArrowheads="1"/>
            </p:cNvSpPr>
            <p:nvPr/>
          </p:nvSpPr>
          <p:spPr bwMode="auto">
            <a:xfrm rot="-11944">
              <a:off x="4071" y="594"/>
              <a:ext cx="390" cy="726"/>
            </a:xfrm>
            <a:prstGeom prst="rightArrow">
              <a:avLst>
                <a:gd name="adj1" fmla="val 76213"/>
                <a:gd name="adj2" fmla="val 41921"/>
              </a:avLst>
            </a:prstGeom>
            <a:gradFill rotWithShape="0">
              <a:gsLst>
                <a:gs pos="0">
                  <a:srgbClr val="FFFFFF"/>
                </a:gs>
                <a:gs pos="100000">
                  <a:srgbClr val="93CBE7"/>
                </a:gs>
              </a:gsLst>
              <a:lin ang="5400000" scaled="1"/>
            </a:gradFill>
            <a:ln w="12700">
              <a:noFill/>
              <a:miter lim="800000"/>
              <a:headEnd/>
              <a:tailEnd/>
            </a:ln>
          </p:spPr>
          <p:txBody>
            <a:bodyPr lIns="92061" tIns="46031" rIns="92061" bIns="46031">
              <a:spAutoFit/>
            </a:bodyPr>
            <a:lstStyle/>
            <a:p>
              <a:endParaRPr lang="zh-CN" altLang="en-US"/>
            </a:p>
          </p:txBody>
        </p:sp>
      </p:grpSp>
      <p:grpSp>
        <p:nvGrpSpPr>
          <p:cNvPr id="3" name="Group 12"/>
          <p:cNvGrpSpPr>
            <a:grpSpLocks/>
          </p:cNvGrpSpPr>
          <p:nvPr/>
        </p:nvGrpSpPr>
        <p:grpSpPr bwMode="auto">
          <a:xfrm>
            <a:off x="214313" y="714356"/>
            <a:ext cx="3313112" cy="720725"/>
            <a:chOff x="3515" y="1071"/>
            <a:chExt cx="2087" cy="454"/>
          </a:xfrm>
        </p:grpSpPr>
        <p:pic>
          <p:nvPicPr>
            <p:cNvPr id="23559" name="Picture 13" descr="이슬"/>
            <p:cNvPicPr>
              <a:picLocks noChangeAspect="1" noChangeArrowheads="1"/>
            </p:cNvPicPr>
            <p:nvPr/>
          </p:nvPicPr>
          <p:blipFill>
            <a:blip r:embed="rId2"/>
            <a:srcRect/>
            <a:stretch>
              <a:fillRect/>
            </a:stretch>
          </p:blipFill>
          <p:spPr bwMode="auto">
            <a:xfrm>
              <a:off x="3515" y="1071"/>
              <a:ext cx="318" cy="454"/>
            </a:xfrm>
            <a:prstGeom prst="rect">
              <a:avLst/>
            </a:prstGeom>
            <a:noFill/>
            <a:ln w="9525">
              <a:noFill/>
              <a:miter lim="800000"/>
              <a:headEnd/>
              <a:tailEnd/>
            </a:ln>
          </p:spPr>
        </p:pic>
        <p:sp>
          <p:nvSpPr>
            <p:cNvPr id="18" name="Text Box 14"/>
            <p:cNvSpPr txBox="1">
              <a:spLocks noChangeArrowheads="1"/>
            </p:cNvSpPr>
            <p:nvPr/>
          </p:nvSpPr>
          <p:spPr bwMode="gray">
            <a:xfrm>
              <a:off x="3878" y="1117"/>
              <a:ext cx="1724" cy="253"/>
            </a:xfrm>
            <a:prstGeom prst="rect">
              <a:avLst/>
            </a:prstGeom>
            <a:noFill/>
            <a:ln w="38100" algn="ctr">
              <a:noFill/>
              <a:miter lim="800000"/>
              <a:headEnd/>
              <a:tailEnd/>
            </a:ln>
            <a:effectLst/>
          </p:spPr>
          <p:txBody>
            <a:bodyPr lIns="90000" tIns="46800" rIns="90000" bIns="46800">
              <a:spAutoFit/>
            </a:bodyPr>
            <a:lstStyle/>
            <a:p>
              <a:pPr fontAlgn="auto">
                <a:spcBef>
                  <a:spcPct val="50000"/>
                </a:spcBef>
                <a:spcAft>
                  <a:spcPts val="0"/>
                </a:spcAft>
                <a:defRPr/>
              </a:pPr>
              <a:r>
                <a:rPr lang="zh-CN" altLang="en-US" sz="2000" b="1" kern="0" dirty="0">
                  <a:solidFill>
                    <a:srgbClr val="64B7CE"/>
                  </a:solidFill>
                  <a:latin typeface="微软雅黑" pitchFamily="34" charset="-122"/>
                  <a:ea typeface="微软雅黑" pitchFamily="34" charset="-122"/>
                </a:rPr>
                <a:t>服务标准（礼貌维修）</a:t>
              </a:r>
            </a:p>
          </p:txBody>
        </p:sp>
      </p:grpSp>
      <p:pic>
        <p:nvPicPr>
          <p:cNvPr id="9220" name="Picture 2" descr="C:\Documents and Settings\cfldcn\桌面\新建文件夹 (5)\_DSC0078.JPG"/>
          <p:cNvPicPr>
            <a:picLocks noChangeArrowheads="1"/>
          </p:cNvPicPr>
          <p:nvPr/>
        </p:nvPicPr>
        <p:blipFill>
          <a:blip r:embed="rId3" cstate="print"/>
          <a:srcRect t="12791" r="3009"/>
          <a:stretch>
            <a:fillRect/>
          </a:stretch>
        </p:blipFill>
        <p:spPr bwMode="auto">
          <a:xfrm>
            <a:off x="5429256" y="2000244"/>
            <a:ext cx="3000401" cy="3786213"/>
          </a:xfrm>
          <a:prstGeom prst="rect">
            <a:avLst/>
          </a:prstGeom>
          <a:noFill/>
          <a:ln>
            <a:noFill/>
          </a:ln>
          <a:effectLst/>
          <a:scene3d>
            <a:camera prst="orthographicFront">
              <a:rot lat="0" lon="0" rev="0"/>
            </a:camera>
            <a:lightRig rig="glow" dir="t">
              <a:rot lat="0" lon="0" rev="14100000"/>
            </a:lightRig>
          </a:scene3d>
          <a:sp3d prstMaterial="softEdge">
            <a:bevelT w="127000" prst="artDeco"/>
          </a:sp3d>
        </p:spPr>
      </p:pic>
      <p:sp>
        <p:nvSpPr>
          <p:cNvPr id="23557" name="AutoShape 24"/>
          <p:cNvSpPr>
            <a:spLocks noChangeArrowheads="1"/>
          </p:cNvSpPr>
          <p:nvPr/>
        </p:nvSpPr>
        <p:spPr bwMode="auto">
          <a:xfrm>
            <a:off x="785813" y="1500173"/>
            <a:ext cx="2928937" cy="719137"/>
          </a:xfrm>
          <a:prstGeom prst="bevel">
            <a:avLst>
              <a:gd name="adj" fmla="val 9144"/>
            </a:avLst>
          </a:prstGeom>
          <a:solidFill>
            <a:srgbClr val="0066CC"/>
          </a:solidFill>
          <a:ln w="9525">
            <a:noFill/>
            <a:miter lim="800000"/>
            <a:headEnd/>
            <a:tailEnd/>
          </a:ln>
        </p:spPr>
        <p:txBody>
          <a:bodyPr wrap="none" anchor="ctr"/>
          <a:lstStyle/>
          <a:p>
            <a:pPr algn="ctr">
              <a:spcBef>
                <a:spcPct val="50000"/>
              </a:spcBef>
            </a:pPr>
            <a:r>
              <a:rPr kumimoji="1" lang="zh-CN" altLang="en-US" sz="2000">
                <a:latin typeface="微软雅黑" pitchFamily="34" charset="-122"/>
                <a:ea typeface="微软雅黑" pitchFamily="34" charset="-122"/>
              </a:rPr>
              <a:t>开始服务</a:t>
            </a:r>
            <a:endParaRPr kumimoji="1" lang="en-US" altLang="zh-CN" sz="2000">
              <a:latin typeface="微软雅黑" pitchFamily="34" charset="-122"/>
              <a:ea typeface="微软雅黑" pitchFamily="34" charset="-122"/>
            </a:endParaRPr>
          </a:p>
        </p:txBody>
      </p:sp>
      <p:sp>
        <p:nvSpPr>
          <p:cNvPr id="23558" name="标题 1"/>
          <p:cNvSpPr>
            <a:spLocks noGrp="1"/>
          </p:cNvSpPr>
          <p:nvPr>
            <p:ph type="title"/>
          </p:nvPr>
        </p:nvSpPr>
        <p:spPr bwMode="auto">
          <a:xfrm>
            <a:off x="457200" y="214313"/>
            <a:ext cx="8229600" cy="9286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2400" b="1" smtClean="0">
                <a:latin typeface="微软雅黑" pitchFamily="34" charset="-122"/>
                <a:ea typeface="微软雅黑" pitchFamily="34" charset="-122"/>
              </a:rPr>
              <a:t>工程人员入户维修</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571500" y="1319231"/>
            <a:ext cx="7993063" cy="4824413"/>
            <a:chOff x="2976" y="384"/>
            <a:chExt cx="2571" cy="1248"/>
          </a:xfrm>
        </p:grpSpPr>
        <p:sp>
          <p:nvSpPr>
            <p:cNvPr id="24586" name="AutoShape 10"/>
            <p:cNvSpPr>
              <a:spLocks noChangeArrowheads="1"/>
            </p:cNvSpPr>
            <p:nvPr/>
          </p:nvSpPr>
          <p:spPr bwMode="auto">
            <a:xfrm>
              <a:off x="2976" y="401"/>
              <a:ext cx="1055" cy="1231"/>
            </a:xfrm>
            <a:prstGeom prst="roundRect">
              <a:avLst>
                <a:gd name="adj" fmla="val 10000"/>
              </a:avLst>
            </a:prstGeom>
            <a:solidFill>
              <a:srgbClr val="D7F0FF"/>
            </a:solidFill>
            <a:ln w="6350">
              <a:noFill/>
              <a:round/>
              <a:headEnd/>
              <a:tailEnd/>
            </a:ln>
            <a:effectLst>
              <a:prstShdw prst="shdw17" dist="17961" dir="2700000">
                <a:srgbClr val="819099"/>
              </a:prstShdw>
            </a:effectLst>
          </p:spPr>
          <p:txBody>
            <a:bodyPr anchor="ctr">
              <a:spAutoFit/>
            </a:bodyPr>
            <a:lstStyle/>
            <a:p>
              <a:endParaRPr lang="zh-CN" altLang="en-US"/>
            </a:p>
          </p:txBody>
        </p:sp>
        <p:sp>
          <p:nvSpPr>
            <p:cNvPr id="24587" name="AutoShape 11"/>
            <p:cNvSpPr>
              <a:spLocks noChangeArrowheads="1"/>
            </p:cNvSpPr>
            <p:nvPr/>
          </p:nvSpPr>
          <p:spPr bwMode="auto">
            <a:xfrm>
              <a:off x="2976" y="661"/>
              <a:ext cx="1014" cy="573"/>
            </a:xfrm>
            <a:prstGeom prst="roundRect">
              <a:avLst>
                <a:gd name="adj" fmla="val 10000"/>
              </a:avLst>
            </a:prstGeom>
            <a:gradFill rotWithShape="0">
              <a:gsLst>
                <a:gs pos="0">
                  <a:srgbClr val="FFFFFF"/>
                </a:gs>
                <a:gs pos="100000">
                  <a:srgbClr val="C5E8BE"/>
                </a:gs>
              </a:gsLst>
              <a:lin ang="5400000" scaled="1"/>
            </a:gradFill>
            <a:ln w="6350">
              <a:noFill/>
              <a:round/>
              <a:headEnd/>
              <a:tailEnd/>
            </a:ln>
            <a:effectLst>
              <a:prstShdw prst="shdw17" dist="17961" dir="13500000">
                <a:srgbClr val="768B72"/>
              </a:prstShdw>
            </a:effectLst>
          </p:spPr>
          <p:txBody>
            <a:bodyPr anchor="ctr">
              <a:spAutoFit/>
            </a:bodyPr>
            <a:lstStyle/>
            <a:p>
              <a:pPr>
                <a:lnSpc>
                  <a:spcPts val="2600"/>
                </a:lnSpc>
              </a:pPr>
              <a:r>
                <a:rPr kumimoji="1" lang="zh-CN" altLang="en-US" dirty="0">
                  <a:latin typeface="微软雅黑" pitchFamily="34" charset="-122"/>
                  <a:ea typeface="微软雅黑" pitchFamily="34" charset="-122"/>
                </a:rPr>
                <a:t>带鞋套，鞠躬</a:t>
              </a:r>
              <a:r>
                <a:rPr kumimoji="1" lang="en-US" altLang="zh-CN" dirty="0">
                  <a:latin typeface="微软雅黑" pitchFamily="34" charset="-122"/>
                  <a:ea typeface="微软雅黑" pitchFamily="34" charset="-122"/>
                </a:rPr>
                <a:t>30</a:t>
              </a:r>
              <a:r>
                <a:rPr kumimoji="1" lang="zh-CN" altLang="en-US" dirty="0">
                  <a:latin typeface="微软雅黑" pitchFamily="34" charset="-122"/>
                  <a:ea typeface="微软雅黑" pitchFamily="34" charset="-122"/>
                </a:rPr>
                <a:t>度，面带微笑，</a:t>
              </a:r>
              <a:r>
                <a:rPr kumimoji="1" lang="zh-CN" altLang="en-US" b="1" dirty="0">
                  <a:solidFill>
                    <a:srgbClr val="FF0000"/>
                  </a:solidFill>
                  <a:latin typeface="微软雅黑" pitchFamily="34" charset="-122"/>
                  <a:ea typeface="微软雅黑" pitchFamily="34" charset="-122"/>
                </a:rPr>
                <a:t>“先生</a:t>
              </a:r>
              <a:r>
                <a:rPr kumimoji="1" lang="en-US" altLang="zh-CN" b="1" dirty="0">
                  <a:solidFill>
                    <a:srgbClr val="FF0000"/>
                  </a:solidFill>
                  <a:latin typeface="微软雅黑" pitchFamily="34" charset="-122"/>
                  <a:ea typeface="微软雅黑" pitchFamily="34" charset="-122"/>
                </a:rPr>
                <a:t>/</a:t>
              </a:r>
              <a:r>
                <a:rPr kumimoji="1" lang="zh-CN" altLang="en-US" b="1" dirty="0">
                  <a:solidFill>
                    <a:srgbClr val="FF0000"/>
                  </a:solidFill>
                  <a:latin typeface="微软雅黑" pitchFamily="34" charset="-122"/>
                  <a:ea typeface="微软雅黑" pitchFamily="34" charset="-122"/>
                </a:rPr>
                <a:t>小姐，您好！” “我是服务中心的维修人员，请问是您预约了家庭维修吗或请问是否您家的</a:t>
              </a:r>
              <a:r>
                <a:rPr kumimoji="1" lang="en-US" altLang="zh-CN" b="1" dirty="0">
                  <a:solidFill>
                    <a:srgbClr val="FF0000"/>
                  </a:solidFill>
                  <a:latin typeface="微软雅黑" pitchFamily="34" charset="-122"/>
                  <a:ea typeface="微软雅黑" pitchFamily="34" charset="-122"/>
                </a:rPr>
                <a:t>…</a:t>
              </a:r>
              <a:r>
                <a:rPr kumimoji="1" lang="zh-CN" altLang="en-US" b="1" dirty="0">
                  <a:solidFill>
                    <a:srgbClr val="FF0000"/>
                  </a:solidFill>
                  <a:latin typeface="微软雅黑" pitchFamily="34" charset="-122"/>
                  <a:ea typeface="微软雅黑" pitchFamily="34" charset="-122"/>
                </a:rPr>
                <a:t>需要维修吗？”。</a:t>
              </a:r>
            </a:p>
          </p:txBody>
        </p:sp>
        <p:sp>
          <p:nvSpPr>
            <p:cNvPr id="24588" name="Text Box 12"/>
            <p:cNvSpPr txBox="1">
              <a:spLocks noChangeArrowheads="1"/>
            </p:cNvSpPr>
            <p:nvPr/>
          </p:nvSpPr>
          <p:spPr bwMode="auto">
            <a:xfrm>
              <a:off x="3011" y="709"/>
              <a:ext cx="961" cy="59"/>
            </a:xfrm>
            <a:prstGeom prst="rect">
              <a:avLst/>
            </a:prstGeom>
            <a:noFill/>
            <a:ln w="9525">
              <a:noFill/>
              <a:miter lim="800000"/>
              <a:headEnd/>
              <a:tailEnd/>
            </a:ln>
          </p:spPr>
          <p:txBody>
            <a:bodyPr>
              <a:spAutoFit/>
            </a:bodyPr>
            <a:lstStyle/>
            <a:p>
              <a:pPr marL="190500" indent="-190500" latinLnBrk="1">
                <a:buFont typeface="Wingdings" pitchFamily="2" charset="2"/>
                <a:buAutoNum type="arabicPeriod"/>
              </a:pPr>
              <a:endParaRPr kumimoji="1" lang="ko-KR" altLang="en-US" sz="900">
                <a:latin typeface="GulimChe" pitchFamily="49" charset="-127"/>
                <a:ea typeface="GulimChe" pitchFamily="49" charset="-127"/>
              </a:endParaRPr>
            </a:p>
          </p:txBody>
        </p:sp>
        <p:sp>
          <p:nvSpPr>
            <p:cNvPr id="24589" name="AutoShape 13"/>
            <p:cNvSpPr>
              <a:spLocks noChangeArrowheads="1"/>
            </p:cNvSpPr>
            <p:nvPr/>
          </p:nvSpPr>
          <p:spPr bwMode="auto">
            <a:xfrm>
              <a:off x="4483" y="384"/>
              <a:ext cx="1064" cy="1231"/>
            </a:xfrm>
            <a:prstGeom prst="roundRect">
              <a:avLst>
                <a:gd name="adj" fmla="val 10000"/>
              </a:avLst>
            </a:prstGeom>
            <a:solidFill>
              <a:srgbClr val="D7F0FF"/>
            </a:solidFill>
            <a:ln w="6350">
              <a:noFill/>
              <a:round/>
              <a:headEnd/>
              <a:tailEnd/>
            </a:ln>
            <a:effectLst>
              <a:prstShdw prst="shdw17" dist="17961" dir="2700000">
                <a:srgbClr val="819099"/>
              </a:prstShdw>
            </a:effectLst>
          </p:spPr>
          <p:txBody>
            <a:bodyPr anchor="ctr">
              <a:spAutoFit/>
            </a:bodyPr>
            <a:lstStyle/>
            <a:p>
              <a:endParaRPr lang="zh-CN" altLang="en-US"/>
            </a:p>
          </p:txBody>
        </p:sp>
        <p:sp>
          <p:nvSpPr>
            <p:cNvPr id="24590" name="AutoShape 14"/>
            <p:cNvSpPr>
              <a:spLocks noChangeArrowheads="1"/>
            </p:cNvSpPr>
            <p:nvPr/>
          </p:nvSpPr>
          <p:spPr bwMode="auto">
            <a:xfrm>
              <a:off x="4500" y="549"/>
              <a:ext cx="1024" cy="1029"/>
            </a:xfrm>
            <a:prstGeom prst="roundRect">
              <a:avLst>
                <a:gd name="adj" fmla="val 10000"/>
              </a:avLst>
            </a:prstGeom>
            <a:gradFill rotWithShape="0">
              <a:gsLst>
                <a:gs pos="0">
                  <a:srgbClr val="FFFFFF"/>
                </a:gs>
                <a:gs pos="100000">
                  <a:srgbClr val="C5E8BE"/>
                </a:gs>
              </a:gsLst>
              <a:lin ang="5400000" scaled="1"/>
            </a:gradFill>
            <a:ln w="6350">
              <a:noFill/>
              <a:round/>
              <a:headEnd/>
              <a:tailEnd/>
            </a:ln>
            <a:effectLst>
              <a:prstShdw prst="shdw17" dist="17961" dir="13500000">
                <a:srgbClr val="768B72"/>
              </a:prstShdw>
            </a:effectLst>
          </p:spPr>
          <p:txBody>
            <a:bodyPr anchor="ctr">
              <a:spAutoFit/>
            </a:bodyPr>
            <a:lstStyle/>
            <a:p>
              <a:endParaRPr lang="zh-CN" altLang="en-US"/>
            </a:p>
          </p:txBody>
        </p:sp>
        <p:sp>
          <p:nvSpPr>
            <p:cNvPr id="24591" name="AutoShape 15"/>
            <p:cNvSpPr>
              <a:spLocks noChangeArrowheads="1"/>
            </p:cNvSpPr>
            <p:nvPr/>
          </p:nvSpPr>
          <p:spPr bwMode="auto">
            <a:xfrm rot="-11944">
              <a:off x="4071" y="594"/>
              <a:ext cx="390" cy="726"/>
            </a:xfrm>
            <a:prstGeom prst="rightArrow">
              <a:avLst>
                <a:gd name="adj1" fmla="val 76213"/>
                <a:gd name="adj2" fmla="val 41921"/>
              </a:avLst>
            </a:prstGeom>
            <a:gradFill rotWithShape="0">
              <a:gsLst>
                <a:gs pos="0">
                  <a:srgbClr val="FFFFFF"/>
                </a:gs>
                <a:gs pos="100000">
                  <a:srgbClr val="93CBE7"/>
                </a:gs>
              </a:gsLst>
              <a:lin ang="5400000" scaled="1"/>
            </a:gradFill>
            <a:ln w="12700">
              <a:noFill/>
              <a:miter lim="800000"/>
              <a:headEnd/>
              <a:tailEnd/>
            </a:ln>
          </p:spPr>
          <p:txBody>
            <a:bodyPr lIns="92061" tIns="46031" rIns="92061" bIns="46031">
              <a:spAutoFit/>
            </a:bodyPr>
            <a:lstStyle/>
            <a:p>
              <a:endParaRPr lang="zh-CN" altLang="en-US"/>
            </a:p>
          </p:txBody>
        </p:sp>
      </p:grpSp>
      <p:pic>
        <p:nvPicPr>
          <p:cNvPr id="10243" name="Picture 16" descr="C:\Documents and Settings\cfldcn\桌面\新建文件夹 (5)\_DSC0087.JPG"/>
          <p:cNvPicPr>
            <a:picLocks noChangeArrowheads="1"/>
          </p:cNvPicPr>
          <p:nvPr/>
        </p:nvPicPr>
        <p:blipFill>
          <a:blip r:embed="rId2"/>
          <a:srcRect/>
          <a:stretch>
            <a:fillRect/>
          </a:stretch>
        </p:blipFill>
        <p:spPr bwMode="auto">
          <a:xfrm>
            <a:off x="5429256" y="2033615"/>
            <a:ext cx="3000401" cy="3787200"/>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sp>
        <p:nvSpPr>
          <p:cNvPr id="24580" name="AutoShape 18"/>
          <p:cNvSpPr>
            <a:spLocks noChangeArrowheads="1"/>
          </p:cNvSpPr>
          <p:nvPr/>
        </p:nvSpPr>
        <p:spPr bwMode="auto">
          <a:xfrm>
            <a:off x="6786563" y="2747981"/>
            <a:ext cx="304800" cy="381000"/>
          </a:xfrm>
          <a:prstGeom prst="smileyFace">
            <a:avLst>
              <a:gd name="adj" fmla="val 4653"/>
            </a:avLst>
          </a:prstGeom>
          <a:solidFill>
            <a:srgbClr val="FFFF00"/>
          </a:solidFill>
          <a:ln w="9525">
            <a:solidFill>
              <a:schemeClr val="tx1"/>
            </a:solidFill>
            <a:round/>
            <a:headEnd/>
            <a:tailEnd/>
          </a:ln>
        </p:spPr>
        <p:txBody>
          <a:bodyPr anchor="ctr">
            <a:spAutoFit/>
          </a:bodyPr>
          <a:lstStyle/>
          <a:p>
            <a:endParaRPr lang="zh-CN" altLang="en-US"/>
          </a:p>
        </p:txBody>
      </p:sp>
      <p:grpSp>
        <p:nvGrpSpPr>
          <p:cNvPr id="3" name="Group 12"/>
          <p:cNvGrpSpPr>
            <a:grpSpLocks/>
          </p:cNvGrpSpPr>
          <p:nvPr/>
        </p:nvGrpSpPr>
        <p:grpSpPr bwMode="auto">
          <a:xfrm>
            <a:off x="285750" y="779449"/>
            <a:ext cx="3313113" cy="720725"/>
            <a:chOff x="3515" y="1071"/>
            <a:chExt cx="2087" cy="454"/>
          </a:xfrm>
        </p:grpSpPr>
        <p:pic>
          <p:nvPicPr>
            <p:cNvPr id="24584" name="Picture 13" descr="이슬"/>
            <p:cNvPicPr>
              <a:picLocks noChangeAspect="1" noChangeArrowheads="1"/>
            </p:cNvPicPr>
            <p:nvPr/>
          </p:nvPicPr>
          <p:blipFill>
            <a:blip r:embed="rId3"/>
            <a:srcRect/>
            <a:stretch>
              <a:fillRect/>
            </a:stretch>
          </p:blipFill>
          <p:spPr bwMode="auto">
            <a:xfrm>
              <a:off x="3515" y="1071"/>
              <a:ext cx="318" cy="454"/>
            </a:xfrm>
            <a:prstGeom prst="rect">
              <a:avLst/>
            </a:prstGeom>
            <a:noFill/>
            <a:ln w="9525">
              <a:noFill/>
              <a:miter lim="800000"/>
              <a:headEnd/>
              <a:tailEnd/>
            </a:ln>
          </p:spPr>
        </p:pic>
        <p:sp>
          <p:nvSpPr>
            <p:cNvPr id="18" name="Text Box 14"/>
            <p:cNvSpPr txBox="1">
              <a:spLocks noChangeArrowheads="1"/>
            </p:cNvSpPr>
            <p:nvPr/>
          </p:nvSpPr>
          <p:spPr bwMode="gray">
            <a:xfrm>
              <a:off x="3878" y="1117"/>
              <a:ext cx="1724" cy="253"/>
            </a:xfrm>
            <a:prstGeom prst="rect">
              <a:avLst/>
            </a:prstGeom>
            <a:noFill/>
            <a:ln w="38100" algn="ctr">
              <a:noFill/>
              <a:miter lim="800000"/>
              <a:headEnd/>
              <a:tailEnd/>
            </a:ln>
            <a:effectLst/>
          </p:spPr>
          <p:txBody>
            <a:bodyPr lIns="90000" tIns="46800" rIns="90000" bIns="46800">
              <a:spAutoFit/>
            </a:bodyPr>
            <a:lstStyle/>
            <a:p>
              <a:pPr fontAlgn="auto">
                <a:spcBef>
                  <a:spcPct val="50000"/>
                </a:spcBef>
                <a:spcAft>
                  <a:spcPts val="0"/>
                </a:spcAft>
                <a:defRPr/>
              </a:pPr>
              <a:r>
                <a:rPr lang="zh-CN" altLang="en-US" sz="2000" b="1" kern="0" dirty="0">
                  <a:solidFill>
                    <a:srgbClr val="64B7CE"/>
                  </a:solidFill>
                  <a:latin typeface="微软雅黑" pitchFamily="34" charset="-122"/>
                  <a:ea typeface="微软雅黑" pitchFamily="34" charset="-122"/>
                </a:rPr>
                <a:t>服务标准（礼貌维修）</a:t>
              </a:r>
            </a:p>
          </p:txBody>
        </p:sp>
      </p:grpSp>
      <p:sp>
        <p:nvSpPr>
          <p:cNvPr id="24582" name="AutoShape 9"/>
          <p:cNvSpPr>
            <a:spLocks noChangeArrowheads="1"/>
          </p:cNvSpPr>
          <p:nvPr/>
        </p:nvSpPr>
        <p:spPr bwMode="auto">
          <a:xfrm>
            <a:off x="5857875" y="4105294"/>
            <a:ext cx="465138" cy="620712"/>
          </a:xfrm>
          <a:prstGeom prst="curvedRightArrow">
            <a:avLst>
              <a:gd name="adj1" fmla="val 27987"/>
              <a:gd name="adj2" fmla="val 55974"/>
              <a:gd name="adj3" fmla="val 33333"/>
            </a:avLst>
          </a:prstGeom>
          <a:solidFill>
            <a:srgbClr val="FFFF00"/>
          </a:solidFill>
          <a:ln w="9525">
            <a:noFill/>
            <a:miter lim="800000"/>
            <a:headEnd/>
            <a:tailEnd/>
          </a:ln>
        </p:spPr>
        <p:txBody>
          <a:bodyPr wrap="none" anchor="ctr">
            <a:spAutoFit/>
          </a:bodyPr>
          <a:lstStyle/>
          <a:p>
            <a:endParaRPr lang="zh-CN" altLang="en-US"/>
          </a:p>
        </p:txBody>
      </p:sp>
      <p:sp>
        <p:nvSpPr>
          <p:cNvPr id="24583" name="AutoShape 24"/>
          <p:cNvSpPr>
            <a:spLocks noChangeArrowheads="1"/>
          </p:cNvSpPr>
          <p:nvPr/>
        </p:nvSpPr>
        <p:spPr bwMode="auto">
          <a:xfrm>
            <a:off x="785813" y="1533544"/>
            <a:ext cx="2928937" cy="719137"/>
          </a:xfrm>
          <a:prstGeom prst="bevel">
            <a:avLst>
              <a:gd name="adj" fmla="val 9144"/>
            </a:avLst>
          </a:prstGeom>
          <a:solidFill>
            <a:srgbClr val="0066CC"/>
          </a:solidFill>
          <a:ln w="9525">
            <a:noFill/>
            <a:miter lim="800000"/>
            <a:headEnd/>
            <a:tailEnd/>
          </a:ln>
        </p:spPr>
        <p:txBody>
          <a:bodyPr wrap="none" anchor="ctr"/>
          <a:lstStyle/>
          <a:p>
            <a:pPr algn="ctr">
              <a:spcBef>
                <a:spcPct val="50000"/>
              </a:spcBef>
            </a:pPr>
            <a:r>
              <a:rPr kumimoji="1" lang="zh-CN" altLang="en-US" sz="2000">
                <a:latin typeface="微软雅黑" pitchFamily="34" charset="-122"/>
                <a:ea typeface="微软雅黑" pitchFamily="34" charset="-122"/>
              </a:rPr>
              <a:t>问候</a:t>
            </a:r>
            <a:endParaRPr kumimoji="1" lang="en-US" altLang="zh-CN" sz="2000">
              <a:latin typeface="微软雅黑" pitchFamily="34" charset="-122"/>
              <a:ea typeface="微软雅黑" pitchFamily="34" charset="-122"/>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p:cNvGrpSpPr>
            <a:grpSpLocks/>
          </p:cNvGrpSpPr>
          <p:nvPr/>
        </p:nvGrpSpPr>
        <p:grpSpPr bwMode="auto">
          <a:xfrm>
            <a:off x="1014438" y="1311295"/>
            <a:ext cx="7200900" cy="4975225"/>
            <a:chOff x="1000100" y="1214422"/>
            <a:chExt cx="7200900" cy="4975225"/>
          </a:xfrm>
          <a:scene3d>
            <a:camera prst="orthographicFront">
              <a:rot lat="0" lon="0" rev="0"/>
            </a:camera>
            <a:lightRig rig="glow" dir="t">
              <a:rot lat="0" lon="0" rev="14100000"/>
            </a:lightRig>
          </a:scene3d>
        </p:grpSpPr>
        <p:grpSp>
          <p:nvGrpSpPr>
            <p:cNvPr id="3" name="Group 38"/>
            <p:cNvGrpSpPr>
              <a:grpSpLocks/>
            </p:cNvGrpSpPr>
            <p:nvPr/>
          </p:nvGrpSpPr>
          <p:grpSpPr bwMode="auto">
            <a:xfrm>
              <a:off x="1000100" y="1214422"/>
              <a:ext cx="7200900" cy="4975225"/>
              <a:chOff x="612" y="346"/>
              <a:chExt cx="4536" cy="3134"/>
            </a:xfrm>
          </p:grpSpPr>
          <p:sp>
            <p:nvSpPr>
              <p:cNvPr id="11272" name="Rectangle 10"/>
              <p:cNvSpPr>
                <a:spLocks noChangeArrowheads="1"/>
              </p:cNvSpPr>
              <p:nvPr/>
            </p:nvSpPr>
            <p:spPr bwMode="auto">
              <a:xfrm>
                <a:off x="2519" y="395"/>
                <a:ext cx="2253" cy="269"/>
              </a:xfrm>
              <a:prstGeom prst="rect">
                <a:avLst/>
              </a:prstGeom>
              <a:noFill/>
              <a:ln w="9525">
                <a:noFill/>
                <a:miter lim="800000"/>
                <a:headEnd/>
                <a:tailEnd/>
              </a:ln>
              <a:effectLst/>
              <a:sp3d prstMaterial="softEdge">
                <a:bevelT w="127000" prst="artDeco"/>
              </a:sp3d>
            </p:spPr>
            <p:txBody>
              <a:bodyPr>
                <a:spAutoFit/>
              </a:bodyPr>
              <a:lstStyle/>
              <a:p>
                <a:pPr>
                  <a:defRPr/>
                </a:pPr>
                <a:endParaRPr kumimoji="1" lang="zh-CN" altLang="en-US" sz="2200">
                  <a:latin typeface="幼圆" pitchFamily="49" charset="-122"/>
                  <a:ea typeface="幼圆" pitchFamily="49" charset="-122"/>
                </a:endParaRPr>
              </a:p>
            </p:txBody>
          </p:sp>
          <p:sp>
            <p:nvSpPr>
              <p:cNvPr id="11273" name="AutoShape 23"/>
              <p:cNvSpPr>
                <a:spLocks noChangeArrowheads="1"/>
              </p:cNvSpPr>
              <p:nvPr/>
            </p:nvSpPr>
            <p:spPr bwMode="auto">
              <a:xfrm>
                <a:off x="2907" y="886"/>
                <a:ext cx="2222" cy="2594"/>
              </a:xfrm>
              <a:prstGeom prst="bevel">
                <a:avLst>
                  <a:gd name="adj" fmla="val 2338"/>
                </a:avLst>
              </a:prstGeom>
              <a:solidFill>
                <a:srgbClr val="C3E1FF"/>
              </a:solidFill>
              <a:ln w="9525">
                <a:noFill/>
                <a:miter lim="800000"/>
                <a:headEnd/>
                <a:tailEnd/>
              </a:ln>
              <a:effectLst/>
              <a:sp3d prstMaterial="softEdge"/>
            </p:spPr>
            <p:txBody>
              <a:bodyPr wrap="none" anchor="ctr"/>
              <a:lstStyle/>
              <a:p>
                <a:pPr latinLnBrk="1">
                  <a:defRPr/>
                </a:pPr>
                <a:endParaRPr kumimoji="1" lang="ko-KR" altLang="en-US" sz="1600">
                  <a:solidFill>
                    <a:schemeClr val="bg1"/>
                  </a:solidFill>
                  <a:latin typeface="HY헤드라인M"/>
                  <a:ea typeface="HY헤드라인M"/>
                  <a:cs typeface="HY헤드라인M"/>
                </a:endParaRPr>
              </a:p>
            </p:txBody>
          </p:sp>
          <p:sp>
            <p:nvSpPr>
              <p:cNvPr id="11274" name="AutoShape 24"/>
              <p:cNvSpPr>
                <a:spLocks noChangeArrowheads="1"/>
              </p:cNvSpPr>
              <p:nvPr/>
            </p:nvSpPr>
            <p:spPr bwMode="auto">
              <a:xfrm>
                <a:off x="2926" y="346"/>
                <a:ext cx="2222" cy="453"/>
              </a:xfrm>
              <a:prstGeom prst="bevel">
                <a:avLst>
                  <a:gd name="adj" fmla="val 9144"/>
                </a:avLst>
              </a:prstGeom>
              <a:solidFill>
                <a:srgbClr val="0066CC"/>
              </a:solidFill>
              <a:ln w="9525">
                <a:noFill/>
                <a:miter lim="800000"/>
                <a:headEnd/>
                <a:tailEnd/>
              </a:ln>
              <a:effectLst/>
              <a:sp3d prstMaterial="softEdge"/>
            </p:spPr>
            <p:txBody>
              <a:bodyPr wrap="none" anchor="ctr"/>
              <a:lstStyle/>
              <a:p>
                <a:pPr algn="ctr" latinLnBrk="1">
                  <a:defRPr/>
                </a:pPr>
                <a:r>
                  <a:rPr kumimoji="1" lang="zh-CN" altLang="en-US" sz="2000" dirty="0">
                    <a:latin typeface="微软雅黑" pitchFamily="34" charset="-122"/>
                    <a:ea typeface="微软雅黑" pitchFamily="34" charset="-122"/>
                    <a:cs typeface="HY헤드라인M"/>
                  </a:rPr>
                  <a:t>铺地垫进行维修</a:t>
                </a:r>
              </a:p>
            </p:txBody>
          </p:sp>
          <p:sp>
            <p:nvSpPr>
              <p:cNvPr id="11276" name="AutoShape 27"/>
              <p:cNvSpPr>
                <a:spLocks noChangeArrowheads="1"/>
              </p:cNvSpPr>
              <p:nvPr/>
            </p:nvSpPr>
            <p:spPr bwMode="auto">
              <a:xfrm>
                <a:off x="612" y="814"/>
                <a:ext cx="1758" cy="2615"/>
              </a:xfrm>
              <a:prstGeom prst="bevel">
                <a:avLst>
                  <a:gd name="adj" fmla="val 1560"/>
                </a:avLst>
              </a:prstGeom>
              <a:solidFill>
                <a:srgbClr val="DAFEFA"/>
              </a:solidFill>
              <a:ln w="9525">
                <a:noFill/>
                <a:miter lim="800000"/>
                <a:headEnd/>
                <a:tailEnd/>
              </a:ln>
              <a:effectLst/>
              <a:sp3d prstMaterial="softEdge"/>
            </p:spPr>
            <p:txBody>
              <a:bodyPr wrap="none" anchor="ctr"/>
              <a:lstStyle/>
              <a:p>
                <a:pPr latinLnBrk="1">
                  <a:defRPr/>
                </a:pPr>
                <a:endParaRPr kumimoji="1" lang="ko-KR" altLang="en-US" sz="1600">
                  <a:solidFill>
                    <a:schemeClr val="bg1"/>
                  </a:solidFill>
                  <a:latin typeface="HY헤드라인M"/>
                  <a:ea typeface="HY헤드라인M"/>
                  <a:cs typeface="HY헤드라인M"/>
                </a:endParaRPr>
              </a:p>
            </p:txBody>
          </p:sp>
          <p:sp>
            <p:nvSpPr>
              <p:cNvPr id="11277" name="AutoShape 28"/>
              <p:cNvSpPr>
                <a:spLocks noChangeArrowheads="1"/>
              </p:cNvSpPr>
              <p:nvPr/>
            </p:nvSpPr>
            <p:spPr bwMode="auto">
              <a:xfrm>
                <a:off x="615" y="358"/>
                <a:ext cx="1758" cy="446"/>
              </a:xfrm>
              <a:prstGeom prst="bevel">
                <a:avLst>
                  <a:gd name="adj" fmla="val 7079"/>
                </a:avLst>
              </a:prstGeom>
              <a:solidFill>
                <a:srgbClr val="007CF8"/>
              </a:solidFill>
              <a:ln w="9525">
                <a:noFill/>
                <a:miter lim="800000"/>
                <a:headEnd/>
                <a:tailEnd/>
              </a:ln>
              <a:effectLst/>
              <a:sp3d prstMaterial="softEdge"/>
            </p:spPr>
            <p:txBody>
              <a:bodyPr wrap="none" anchor="ctr"/>
              <a:lstStyle/>
              <a:p>
                <a:pPr latinLnBrk="1">
                  <a:spcBef>
                    <a:spcPct val="20000"/>
                  </a:spcBef>
                  <a:defRPr/>
                </a:pPr>
                <a:endParaRPr kumimoji="1" lang="en-US" altLang="ko-KR" sz="1600">
                  <a:solidFill>
                    <a:schemeClr val="bg1"/>
                  </a:solidFill>
                  <a:latin typeface="HY헤드라인M"/>
                  <a:ea typeface="HY헤드라인M"/>
                  <a:cs typeface="HY헤드라인M"/>
                </a:endParaRPr>
              </a:p>
            </p:txBody>
          </p:sp>
          <p:sp>
            <p:nvSpPr>
              <p:cNvPr id="11278" name="Rectangle 31"/>
              <p:cNvSpPr>
                <a:spLocks noChangeArrowheads="1"/>
              </p:cNvSpPr>
              <p:nvPr/>
            </p:nvSpPr>
            <p:spPr bwMode="auto">
              <a:xfrm>
                <a:off x="704" y="1025"/>
                <a:ext cx="1462" cy="1646"/>
              </a:xfrm>
              <a:prstGeom prst="rect">
                <a:avLst/>
              </a:prstGeom>
              <a:noFill/>
              <a:ln w="9525">
                <a:noFill/>
                <a:miter lim="800000"/>
                <a:headEnd/>
                <a:tailEnd/>
              </a:ln>
              <a:effectLst/>
              <a:sp3d prstMaterial="softEdge">
                <a:bevelT w="127000" prst="artDeco"/>
              </a:sp3d>
            </p:spPr>
            <p:txBody>
              <a:bodyPr>
                <a:spAutoFit/>
              </a:bodyPr>
              <a:lstStyle/>
              <a:p>
                <a:pPr>
                  <a:lnSpc>
                    <a:spcPct val="130000"/>
                  </a:lnSpc>
                  <a:defRPr/>
                </a:pPr>
                <a:r>
                  <a:rPr kumimoji="1" lang="zh-CN" altLang="en-US" b="1" dirty="0">
                    <a:solidFill>
                      <a:srgbClr val="FF0000"/>
                    </a:solidFill>
                    <a:latin typeface="微软雅黑" pitchFamily="34" charset="-122"/>
                    <a:ea typeface="微软雅黑" pitchFamily="34" charset="-122"/>
                  </a:rPr>
                  <a:t>“请问您需要我做些什么</a:t>
                </a:r>
                <a:r>
                  <a:rPr kumimoji="1" lang="zh-CN" altLang="en-US" b="1" dirty="0" smtClean="0">
                    <a:solidFill>
                      <a:srgbClr val="FF0000"/>
                    </a:solidFill>
                    <a:latin typeface="微软雅黑" pitchFamily="34" charset="-122"/>
                    <a:ea typeface="微软雅黑" pitchFamily="34" charset="-122"/>
                  </a:rPr>
                  <a:t>？</a:t>
                </a:r>
                <a:r>
                  <a:rPr kumimoji="1" lang="en-US" altLang="zh-CN" b="1" dirty="0" smtClean="0">
                    <a:solidFill>
                      <a:srgbClr val="FF0000"/>
                    </a:solidFill>
                    <a:latin typeface="微软雅黑" pitchFamily="34" charset="-122"/>
                    <a:ea typeface="微软雅黑" pitchFamily="34" charset="-122"/>
                  </a:rPr>
                  <a:t>“</a:t>
                </a:r>
                <a:r>
                  <a:rPr kumimoji="1" lang="zh-CN" altLang="en-US" dirty="0" smtClean="0">
                    <a:latin typeface="微软雅黑" pitchFamily="34" charset="-122"/>
                    <a:ea typeface="微软雅黑" pitchFamily="34" charset="-122"/>
                  </a:rPr>
                  <a:t>或</a:t>
                </a:r>
                <a:r>
                  <a:rPr kumimoji="1" lang="zh-CN" altLang="en-US" dirty="0">
                    <a:latin typeface="微软雅黑" pitchFamily="34" charset="-122"/>
                    <a:ea typeface="微软雅黑" pitchFamily="34" charset="-122"/>
                  </a:rPr>
                  <a:t>重复已知的服务事项。</a:t>
                </a:r>
                <a:r>
                  <a:rPr kumimoji="1" lang="zh-CN" altLang="en-US" b="1" dirty="0">
                    <a:solidFill>
                      <a:srgbClr val="FF0000"/>
                    </a:solidFill>
                    <a:latin typeface="微软雅黑" pitchFamily="34" charset="-122"/>
                    <a:ea typeface="微软雅黑" pitchFamily="34" charset="-122"/>
                  </a:rPr>
                  <a:t>“谢谢，我会尽快做完”</a:t>
                </a:r>
                <a:r>
                  <a:rPr kumimoji="1" lang="zh-CN" altLang="en-US" dirty="0">
                    <a:latin typeface="微软雅黑" pitchFamily="34" charset="-122"/>
                    <a:ea typeface="微软雅黑" pitchFamily="34" charset="-122"/>
                  </a:rPr>
                  <a:t>。铺好地垫，快捷，专业，谨慎。 </a:t>
                </a:r>
              </a:p>
              <a:p>
                <a:pPr>
                  <a:lnSpc>
                    <a:spcPct val="130000"/>
                  </a:lnSpc>
                  <a:defRPr/>
                </a:pPr>
                <a:endParaRPr kumimoji="1" lang="ko-KR" altLang="en-US" dirty="0">
                  <a:solidFill>
                    <a:schemeClr val="bg1"/>
                  </a:solidFill>
                  <a:ea typeface="Gulim" pitchFamily="34" charset="-127"/>
                </a:endParaRPr>
              </a:p>
            </p:txBody>
          </p:sp>
          <p:sp>
            <p:nvSpPr>
              <p:cNvPr id="11279" name="AutoShape 32"/>
              <p:cNvSpPr>
                <a:spLocks noChangeArrowheads="1"/>
              </p:cNvSpPr>
              <p:nvPr/>
            </p:nvSpPr>
            <p:spPr bwMode="auto">
              <a:xfrm>
                <a:off x="2414" y="727"/>
                <a:ext cx="509" cy="2307"/>
              </a:xfrm>
              <a:prstGeom prst="rightArrow">
                <a:avLst>
                  <a:gd name="adj1" fmla="val 56843"/>
                  <a:gd name="adj2" fmla="val 58519"/>
                </a:avLst>
              </a:prstGeom>
              <a:solidFill>
                <a:srgbClr val="C0C0C0"/>
              </a:solidFill>
              <a:ln w="9525">
                <a:noFill/>
                <a:miter lim="800000"/>
                <a:headEnd/>
                <a:tailEnd/>
              </a:ln>
              <a:effectLst/>
              <a:sp3d prstMaterial="softEdge">
                <a:bevelT w="127000" prst="artDeco"/>
              </a:sp3d>
            </p:spPr>
            <p:txBody>
              <a:bodyPr wrap="none" anchor="ctr"/>
              <a:lstStyle/>
              <a:p>
                <a:pPr>
                  <a:defRPr/>
                </a:pPr>
                <a:endParaRPr lang="zh-CN" altLang="en-US"/>
              </a:p>
            </p:txBody>
          </p:sp>
        </p:grpSp>
        <p:pic>
          <p:nvPicPr>
            <p:cNvPr id="11271" name="Picture 17" descr="C:\Documents and Settings\cfldcn\桌面\新建文件夹 (5)\_DSC0091.JPG"/>
            <p:cNvPicPr>
              <a:picLocks noChangeArrowheads="1"/>
            </p:cNvPicPr>
            <p:nvPr/>
          </p:nvPicPr>
          <p:blipFill>
            <a:blip r:embed="rId2"/>
            <a:srcRect/>
            <a:stretch>
              <a:fillRect/>
            </a:stretch>
          </p:blipFill>
          <p:spPr bwMode="auto">
            <a:xfrm>
              <a:off x="4857727" y="2285975"/>
              <a:ext cx="2998800" cy="3787200"/>
            </a:xfrm>
            <a:prstGeom prst="rect">
              <a:avLst/>
            </a:prstGeom>
            <a:noFill/>
            <a:ln w="9525">
              <a:noFill/>
              <a:miter lim="800000"/>
              <a:headEnd/>
              <a:tailEnd/>
            </a:ln>
            <a:effectLst/>
            <a:sp3d prstMaterial="softEdge">
              <a:bevelT w="127000" prst="artDeco"/>
            </a:sp3d>
          </p:spPr>
        </p:pic>
      </p:grpSp>
      <p:grpSp>
        <p:nvGrpSpPr>
          <p:cNvPr id="4" name="Group 12"/>
          <p:cNvGrpSpPr>
            <a:grpSpLocks/>
          </p:cNvGrpSpPr>
          <p:nvPr/>
        </p:nvGrpSpPr>
        <p:grpSpPr bwMode="auto">
          <a:xfrm>
            <a:off x="214313" y="708011"/>
            <a:ext cx="3313112" cy="720725"/>
            <a:chOff x="3515" y="1071"/>
            <a:chExt cx="2087" cy="454"/>
          </a:xfrm>
        </p:grpSpPr>
        <p:pic>
          <p:nvPicPr>
            <p:cNvPr id="25604" name="Picture 13" descr="이슬"/>
            <p:cNvPicPr>
              <a:picLocks noChangeAspect="1" noChangeArrowheads="1"/>
            </p:cNvPicPr>
            <p:nvPr/>
          </p:nvPicPr>
          <p:blipFill>
            <a:blip r:embed="rId3"/>
            <a:srcRect/>
            <a:stretch>
              <a:fillRect/>
            </a:stretch>
          </p:blipFill>
          <p:spPr bwMode="auto">
            <a:xfrm>
              <a:off x="3515" y="1071"/>
              <a:ext cx="318" cy="454"/>
            </a:xfrm>
            <a:prstGeom prst="rect">
              <a:avLst/>
            </a:prstGeom>
            <a:noFill/>
            <a:ln w="9525">
              <a:noFill/>
              <a:miter lim="800000"/>
              <a:headEnd/>
              <a:tailEnd/>
            </a:ln>
          </p:spPr>
        </p:pic>
        <p:sp>
          <p:nvSpPr>
            <p:cNvPr id="29" name="Text Box 14"/>
            <p:cNvSpPr txBox="1">
              <a:spLocks noChangeArrowheads="1"/>
            </p:cNvSpPr>
            <p:nvPr/>
          </p:nvSpPr>
          <p:spPr bwMode="gray">
            <a:xfrm>
              <a:off x="3878" y="1117"/>
              <a:ext cx="1724" cy="253"/>
            </a:xfrm>
            <a:prstGeom prst="rect">
              <a:avLst/>
            </a:prstGeom>
            <a:noFill/>
            <a:ln w="38100" algn="ctr">
              <a:noFill/>
              <a:miter lim="800000"/>
              <a:headEnd/>
              <a:tailEnd/>
            </a:ln>
            <a:effectLst/>
          </p:spPr>
          <p:txBody>
            <a:bodyPr lIns="90000" tIns="46800" rIns="90000" bIns="46800">
              <a:spAutoFit/>
            </a:bodyPr>
            <a:lstStyle/>
            <a:p>
              <a:pPr fontAlgn="auto">
                <a:spcBef>
                  <a:spcPct val="50000"/>
                </a:spcBef>
                <a:spcAft>
                  <a:spcPts val="0"/>
                </a:spcAft>
                <a:defRPr/>
              </a:pPr>
              <a:r>
                <a:rPr lang="zh-CN" altLang="en-US" sz="2000" b="1" kern="0" dirty="0">
                  <a:solidFill>
                    <a:srgbClr val="64B7CE"/>
                  </a:solidFill>
                  <a:latin typeface="微软雅黑" pitchFamily="34" charset="-122"/>
                  <a:ea typeface="微软雅黑" pitchFamily="34" charset="-122"/>
                </a:rPr>
                <a:t>服务标准（礼貌维修）</a:t>
              </a:r>
            </a:p>
          </p:txBody>
        </p:sp>
      </p:gr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7"/>
          <p:cNvGrpSpPr>
            <a:grpSpLocks/>
          </p:cNvGrpSpPr>
          <p:nvPr/>
        </p:nvGrpSpPr>
        <p:grpSpPr bwMode="auto">
          <a:xfrm>
            <a:off x="1000125" y="1285860"/>
            <a:ext cx="7200900" cy="4975225"/>
            <a:chOff x="1000100" y="1214422"/>
            <a:chExt cx="7200900" cy="4975225"/>
          </a:xfrm>
        </p:grpSpPr>
        <p:grpSp>
          <p:nvGrpSpPr>
            <p:cNvPr id="3" name="Group 38"/>
            <p:cNvGrpSpPr>
              <a:grpSpLocks/>
            </p:cNvGrpSpPr>
            <p:nvPr/>
          </p:nvGrpSpPr>
          <p:grpSpPr bwMode="auto">
            <a:xfrm>
              <a:off x="1000100" y="1214422"/>
              <a:ext cx="7200900" cy="4975225"/>
              <a:chOff x="612" y="346"/>
              <a:chExt cx="4536" cy="3134"/>
            </a:xfrm>
          </p:grpSpPr>
          <p:sp>
            <p:nvSpPr>
              <p:cNvPr id="26634" name="Rectangle 10"/>
              <p:cNvSpPr>
                <a:spLocks noChangeArrowheads="1"/>
              </p:cNvSpPr>
              <p:nvPr/>
            </p:nvSpPr>
            <p:spPr bwMode="auto">
              <a:xfrm>
                <a:off x="2519" y="395"/>
                <a:ext cx="2253" cy="269"/>
              </a:xfrm>
              <a:prstGeom prst="rect">
                <a:avLst/>
              </a:prstGeom>
              <a:noFill/>
              <a:ln w="9525">
                <a:noFill/>
                <a:miter lim="800000"/>
                <a:headEnd/>
                <a:tailEnd/>
              </a:ln>
            </p:spPr>
            <p:txBody>
              <a:bodyPr>
                <a:spAutoFit/>
              </a:bodyPr>
              <a:lstStyle/>
              <a:p>
                <a:endParaRPr kumimoji="1" lang="zh-CN" altLang="en-US" sz="2200">
                  <a:latin typeface="幼圆" pitchFamily="49" charset="-122"/>
                  <a:ea typeface="幼圆" pitchFamily="49" charset="-122"/>
                </a:endParaRPr>
              </a:p>
            </p:txBody>
          </p:sp>
          <p:sp>
            <p:nvSpPr>
              <p:cNvPr id="26635" name="AutoShape 23"/>
              <p:cNvSpPr>
                <a:spLocks noChangeArrowheads="1"/>
              </p:cNvSpPr>
              <p:nvPr/>
            </p:nvSpPr>
            <p:spPr bwMode="auto">
              <a:xfrm>
                <a:off x="2907" y="886"/>
                <a:ext cx="2222" cy="2594"/>
              </a:xfrm>
              <a:prstGeom prst="bevel">
                <a:avLst>
                  <a:gd name="adj" fmla="val 2338"/>
                </a:avLst>
              </a:prstGeom>
              <a:solidFill>
                <a:srgbClr val="C3E1FF"/>
              </a:solidFill>
              <a:ln w="9525">
                <a:noFill/>
                <a:miter lim="800000"/>
                <a:headEnd/>
                <a:tailEnd/>
              </a:ln>
            </p:spPr>
            <p:txBody>
              <a:bodyPr wrap="none" anchor="ctr"/>
              <a:lstStyle/>
              <a:p>
                <a:pPr latinLnBrk="1"/>
                <a:endParaRPr kumimoji="1" lang="ko-KR" altLang="en-US" sz="1600">
                  <a:solidFill>
                    <a:schemeClr val="bg1"/>
                  </a:solidFill>
                  <a:latin typeface="HY헤드라인M"/>
                  <a:ea typeface="HY헤드라인M"/>
                  <a:cs typeface="HY헤드라인M"/>
                </a:endParaRPr>
              </a:p>
            </p:txBody>
          </p:sp>
          <p:sp>
            <p:nvSpPr>
              <p:cNvPr id="26636" name="AutoShape 24"/>
              <p:cNvSpPr>
                <a:spLocks noChangeArrowheads="1"/>
              </p:cNvSpPr>
              <p:nvPr/>
            </p:nvSpPr>
            <p:spPr bwMode="auto">
              <a:xfrm>
                <a:off x="2926" y="346"/>
                <a:ext cx="2222" cy="453"/>
              </a:xfrm>
              <a:prstGeom prst="bevel">
                <a:avLst>
                  <a:gd name="adj" fmla="val 9144"/>
                </a:avLst>
              </a:prstGeom>
              <a:solidFill>
                <a:srgbClr val="0066CC"/>
              </a:solidFill>
              <a:ln w="9525">
                <a:noFill/>
                <a:miter lim="800000"/>
                <a:headEnd/>
                <a:tailEnd/>
              </a:ln>
            </p:spPr>
            <p:txBody>
              <a:bodyPr wrap="none" anchor="ctr"/>
              <a:lstStyle/>
              <a:p>
                <a:pPr algn="ctr">
                  <a:spcBef>
                    <a:spcPct val="50000"/>
                  </a:spcBef>
                </a:pPr>
                <a:r>
                  <a:rPr kumimoji="1" lang="zh-CN" altLang="en-US" sz="2000">
                    <a:latin typeface="微软雅黑" pitchFamily="34" charset="-122"/>
                    <a:ea typeface="微软雅黑" pitchFamily="34" charset="-122"/>
                  </a:rPr>
                  <a:t>请业主</a:t>
                </a:r>
                <a:r>
                  <a:rPr kumimoji="1" lang="en-US" altLang="zh-CN" sz="2000">
                    <a:latin typeface="微软雅黑" pitchFamily="34" charset="-122"/>
                    <a:ea typeface="微软雅黑" pitchFamily="34" charset="-122"/>
                  </a:rPr>
                  <a:t>/</a:t>
                </a:r>
                <a:r>
                  <a:rPr kumimoji="1" lang="zh-CN" altLang="en-US" sz="2000">
                    <a:latin typeface="微软雅黑" pitchFamily="34" charset="-122"/>
                    <a:ea typeface="微软雅黑" pitchFamily="34" charset="-122"/>
                  </a:rPr>
                  <a:t>住户确认</a:t>
                </a:r>
                <a:r>
                  <a:rPr kumimoji="1" lang="en-US" altLang="zh-CN" sz="2000">
                    <a:latin typeface="微软雅黑" pitchFamily="34" charset="-122"/>
                    <a:ea typeface="微软雅黑" pitchFamily="34" charset="-122"/>
                  </a:rPr>
                  <a:t>(</a:t>
                </a:r>
                <a:r>
                  <a:rPr kumimoji="1" lang="zh-CN" altLang="en-US" sz="2000">
                    <a:latin typeface="微软雅黑" pitchFamily="34" charset="-122"/>
                    <a:ea typeface="微软雅黑" pitchFamily="34" charset="-122"/>
                  </a:rPr>
                  <a:t>签单</a:t>
                </a:r>
                <a:r>
                  <a:rPr kumimoji="1" lang="en-US" altLang="zh-CN" sz="2000">
                    <a:latin typeface="微软雅黑" pitchFamily="34" charset="-122"/>
                    <a:ea typeface="微软雅黑" pitchFamily="34" charset="-122"/>
                  </a:rPr>
                  <a:t>)</a:t>
                </a:r>
              </a:p>
            </p:txBody>
          </p:sp>
          <p:sp>
            <p:nvSpPr>
              <p:cNvPr id="26637" name="Rectangle 29"/>
              <p:cNvSpPr>
                <a:spLocks noChangeArrowheads="1"/>
              </p:cNvSpPr>
              <p:nvPr/>
            </p:nvSpPr>
            <p:spPr bwMode="auto">
              <a:xfrm>
                <a:off x="3019" y="1566"/>
                <a:ext cx="1016" cy="460"/>
              </a:xfrm>
              <a:prstGeom prst="rect">
                <a:avLst/>
              </a:prstGeom>
              <a:noFill/>
              <a:ln w="9525">
                <a:noFill/>
                <a:miter lim="800000"/>
                <a:headEnd/>
                <a:tailEnd/>
              </a:ln>
            </p:spPr>
            <p:txBody>
              <a:bodyPr wrap="none">
                <a:spAutoFit/>
              </a:bodyPr>
              <a:lstStyle/>
              <a:p>
                <a:pPr latinLnBrk="1">
                  <a:buFontTx/>
                  <a:buChar char="•"/>
                </a:pPr>
                <a:r>
                  <a:rPr lang="ko-KR" altLang="en-US" sz="1400">
                    <a:solidFill>
                      <a:srgbClr val="336699"/>
                    </a:solidFill>
                    <a:latin typeface="Gulim" pitchFamily="34" charset="-127"/>
                    <a:ea typeface="Gulim" pitchFamily="34" charset="-127"/>
                  </a:rPr>
                  <a:t> </a:t>
                </a:r>
                <a:r>
                  <a:rPr lang="en-US" altLang="ko-KR" sz="1400">
                    <a:solidFill>
                      <a:srgbClr val="336699"/>
                    </a:solidFill>
                    <a:latin typeface="Gulim" pitchFamily="34" charset="-127"/>
                    <a:ea typeface="Gulim" pitchFamily="34" charset="-127"/>
                  </a:rPr>
                  <a:t>Your Text here</a:t>
                </a:r>
              </a:p>
              <a:p>
                <a:pPr latinLnBrk="1">
                  <a:buFontTx/>
                  <a:buChar char="•"/>
                </a:pPr>
                <a:r>
                  <a:rPr lang="en-US" altLang="ko-KR" sz="1400">
                    <a:solidFill>
                      <a:srgbClr val="336699"/>
                    </a:solidFill>
                    <a:latin typeface="Gulim" pitchFamily="34" charset="-127"/>
                    <a:ea typeface="Gulim" pitchFamily="34" charset="-127"/>
                  </a:rPr>
                  <a:t> Your Text here </a:t>
                </a:r>
              </a:p>
              <a:p>
                <a:pPr latinLnBrk="1">
                  <a:buFontTx/>
                  <a:buChar char="•"/>
                </a:pPr>
                <a:r>
                  <a:rPr lang="en-US" altLang="ko-KR" sz="1400">
                    <a:solidFill>
                      <a:srgbClr val="336699"/>
                    </a:solidFill>
                    <a:latin typeface="Gulim" pitchFamily="34" charset="-127"/>
                    <a:ea typeface="Gulim" pitchFamily="34" charset="-127"/>
                  </a:rPr>
                  <a:t> Your Text here  </a:t>
                </a:r>
              </a:p>
            </p:txBody>
          </p:sp>
          <p:sp>
            <p:nvSpPr>
              <p:cNvPr id="26638" name="AutoShape 27"/>
              <p:cNvSpPr>
                <a:spLocks noChangeArrowheads="1"/>
              </p:cNvSpPr>
              <p:nvPr/>
            </p:nvSpPr>
            <p:spPr bwMode="auto">
              <a:xfrm>
                <a:off x="612" y="814"/>
                <a:ext cx="1758" cy="2615"/>
              </a:xfrm>
              <a:prstGeom prst="bevel">
                <a:avLst>
                  <a:gd name="adj" fmla="val 1560"/>
                </a:avLst>
              </a:prstGeom>
              <a:solidFill>
                <a:srgbClr val="DAFEFA"/>
              </a:solidFill>
              <a:ln w="9525">
                <a:noFill/>
                <a:miter lim="800000"/>
                <a:headEnd/>
                <a:tailEnd/>
              </a:ln>
            </p:spPr>
            <p:txBody>
              <a:bodyPr wrap="none" anchor="ctr"/>
              <a:lstStyle/>
              <a:p>
                <a:pPr latinLnBrk="1"/>
                <a:endParaRPr kumimoji="1" lang="ko-KR" altLang="en-US" sz="1600">
                  <a:solidFill>
                    <a:schemeClr val="bg1"/>
                  </a:solidFill>
                  <a:latin typeface="HY헤드라인M"/>
                  <a:ea typeface="HY헤드라인M"/>
                  <a:cs typeface="HY헤드라인M"/>
                </a:endParaRPr>
              </a:p>
            </p:txBody>
          </p:sp>
          <p:sp>
            <p:nvSpPr>
              <p:cNvPr id="26639" name="AutoShape 28"/>
              <p:cNvSpPr>
                <a:spLocks noChangeArrowheads="1"/>
              </p:cNvSpPr>
              <p:nvPr/>
            </p:nvSpPr>
            <p:spPr bwMode="auto">
              <a:xfrm>
                <a:off x="615" y="358"/>
                <a:ext cx="1758" cy="446"/>
              </a:xfrm>
              <a:prstGeom prst="bevel">
                <a:avLst>
                  <a:gd name="adj" fmla="val 7079"/>
                </a:avLst>
              </a:prstGeom>
              <a:solidFill>
                <a:srgbClr val="007CF8"/>
              </a:solidFill>
              <a:ln w="9525">
                <a:noFill/>
                <a:miter lim="800000"/>
                <a:headEnd/>
                <a:tailEnd/>
              </a:ln>
            </p:spPr>
            <p:txBody>
              <a:bodyPr wrap="none" anchor="ctr"/>
              <a:lstStyle/>
              <a:p>
                <a:pPr latinLnBrk="1">
                  <a:spcBef>
                    <a:spcPct val="20000"/>
                  </a:spcBef>
                </a:pPr>
                <a:endParaRPr kumimoji="1" lang="en-US" altLang="ko-KR" sz="1600">
                  <a:solidFill>
                    <a:schemeClr val="bg1"/>
                  </a:solidFill>
                  <a:latin typeface="HY헤드라인M"/>
                  <a:ea typeface="HY헤드라인M"/>
                  <a:cs typeface="HY헤드라인M"/>
                </a:endParaRPr>
              </a:p>
            </p:txBody>
          </p:sp>
          <p:sp>
            <p:nvSpPr>
              <p:cNvPr id="26640" name="Rectangle 31"/>
              <p:cNvSpPr>
                <a:spLocks noChangeArrowheads="1"/>
              </p:cNvSpPr>
              <p:nvPr/>
            </p:nvSpPr>
            <p:spPr bwMode="auto">
              <a:xfrm>
                <a:off x="704" y="1025"/>
                <a:ext cx="1462" cy="2152"/>
              </a:xfrm>
              <a:prstGeom prst="rect">
                <a:avLst/>
              </a:prstGeom>
              <a:noFill/>
              <a:ln w="9525">
                <a:noFill/>
                <a:miter lim="800000"/>
                <a:headEnd/>
                <a:tailEnd/>
              </a:ln>
            </p:spPr>
            <p:txBody>
              <a:bodyPr>
                <a:spAutoFit/>
              </a:bodyPr>
              <a:lstStyle/>
              <a:p>
                <a:r>
                  <a:rPr lang="zh-CN" altLang="zh-CN" dirty="0">
                    <a:latin typeface="微软雅黑" pitchFamily="34" charset="-122"/>
                    <a:ea typeface="微软雅黑" pitchFamily="34" charset="-122"/>
                  </a:rPr>
                  <a:t>服务完毕后，应先收拾好服务工具，然后找到客户说</a:t>
                </a:r>
                <a:r>
                  <a:rPr lang="zh-CN" altLang="zh-CN" b="1" dirty="0">
                    <a:solidFill>
                      <a:srgbClr val="FF0000"/>
                    </a:solidFill>
                    <a:latin typeface="微软雅黑" pitchFamily="34" charset="-122"/>
                    <a:ea typeface="微软雅黑" pitchFamily="34" charset="-122"/>
                  </a:rPr>
                  <a:t>：“</a:t>
                </a:r>
                <a:r>
                  <a:rPr lang="en-US" altLang="zh-CN" b="1" dirty="0">
                    <a:solidFill>
                      <a:srgbClr val="FF0000"/>
                    </a:solidFill>
                    <a:latin typeface="微软雅黑" pitchFamily="34" charset="-122"/>
                    <a:ea typeface="微软雅黑" pitchFamily="34" charset="-122"/>
                  </a:rPr>
                  <a:t>*</a:t>
                </a:r>
                <a:r>
                  <a:rPr lang="zh-CN" altLang="zh-CN" b="1" dirty="0">
                    <a:solidFill>
                      <a:srgbClr val="FF0000"/>
                    </a:solidFill>
                    <a:latin typeface="微软雅黑" pitchFamily="34" charset="-122"/>
                    <a:ea typeface="微软雅黑" pitchFamily="34" charset="-122"/>
                  </a:rPr>
                  <a:t>先生</a:t>
                </a:r>
                <a:r>
                  <a:rPr lang="en-US" altLang="zh-CN" b="1" dirty="0">
                    <a:solidFill>
                      <a:srgbClr val="FF0000"/>
                    </a:solidFill>
                    <a:latin typeface="微软雅黑" pitchFamily="34" charset="-122"/>
                    <a:ea typeface="微软雅黑" pitchFamily="34" charset="-122"/>
                  </a:rPr>
                  <a:t>/</a:t>
                </a:r>
                <a:r>
                  <a:rPr lang="zh-CN" altLang="zh-CN" b="1" dirty="0">
                    <a:solidFill>
                      <a:srgbClr val="FF0000"/>
                    </a:solidFill>
                    <a:latin typeface="微软雅黑" pitchFamily="34" charset="-122"/>
                    <a:ea typeface="微软雅黑" pitchFamily="34" charset="-122"/>
                  </a:rPr>
                  <a:t>小姐，您好！您安排的工作我已经完成，麻烦您检查一下。”</a:t>
                </a:r>
              </a:p>
              <a:p>
                <a:r>
                  <a:rPr lang="zh-CN" altLang="zh-CN" dirty="0">
                    <a:latin typeface="微软雅黑" pitchFamily="34" charset="-122"/>
                    <a:ea typeface="微软雅黑" pitchFamily="34" charset="-122"/>
                  </a:rPr>
                  <a:t>客户看后若满意，应说：“</a:t>
                </a:r>
                <a:r>
                  <a:rPr lang="zh-CN" altLang="zh-CN" b="1" dirty="0">
                    <a:solidFill>
                      <a:srgbClr val="FF0000"/>
                    </a:solidFill>
                    <a:latin typeface="微软雅黑" pitchFamily="34" charset="-122"/>
                    <a:ea typeface="微软雅黑" pitchFamily="34" charset="-122"/>
                  </a:rPr>
                  <a:t>谢谢，麻烦您确认一下。”</a:t>
                </a:r>
                <a:r>
                  <a:rPr lang="zh-CN" altLang="zh-CN" dirty="0">
                    <a:latin typeface="微软雅黑" pitchFamily="34" charset="-122"/>
                    <a:ea typeface="微软雅黑" pitchFamily="34" charset="-122"/>
                  </a:rPr>
                  <a:t>用双手递上签字单，请客户签单。</a:t>
                </a:r>
              </a:p>
            </p:txBody>
          </p:sp>
          <p:sp>
            <p:nvSpPr>
              <p:cNvPr id="26641" name="AutoShape 32"/>
              <p:cNvSpPr>
                <a:spLocks noChangeArrowheads="1"/>
              </p:cNvSpPr>
              <p:nvPr/>
            </p:nvSpPr>
            <p:spPr bwMode="auto">
              <a:xfrm>
                <a:off x="2414" y="727"/>
                <a:ext cx="509" cy="2307"/>
              </a:xfrm>
              <a:prstGeom prst="rightArrow">
                <a:avLst>
                  <a:gd name="adj1" fmla="val 56843"/>
                  <a:gd name="adj2" fmla="val 58519"/>
                </a:avLst>
              </a:prstGeom>
              <a:solidFill>
                <a:srgbClr val="C0C0C0"/>
              </a:solidFill>
              <a:ln w="9525">
                <a:noFill/>
                <a:miter lim="800000"/>
                <a:headEnd/>
                <a:tailEnd/>
              </a:ln>
            </p:spPr>
            <p:txBody>
              <a:bodyPr wrap="none" anchor="ctr"/>
              <a:lstStyle/>
              <a:p>
                <a:endParaRPr lang="zh-CN" altLang="en-US"/>
              </a:p>
            </p:txBody>
          </p:sp>
        </p:grpSp>
        <p:pic>
          <p:nvPicPr>
            <p:cNvPr id="26633" name="Picture 16" descr="C:\Documents and Settings\cfldcn\桌面\新建文件夹 (5)\_DSC0094.JPG"/>
            <p:cNvPicPr>
              <a:picLocks noChangeArrowheads="1"/>
            </p:cNvPicPr>
            <p:nvPr/>
          </p:nvPicPr>
          <p:blipFill>
            <a:blip r:embed="rId2"/>
            <a:srcRect/>
            <a:stretch>
              <a:fillRect/>
            </a:stretch>
          </p:blipFill>
          <p:spPr bwMode="auto">
            <a:xfrm>
              <a:off x="4929165" y="2214536"/>
              <a:ext cx="2998800" cy="3787200"/>
            </a:xfrm>
            <a:prstGeom prst="rect">
              <a:avLst/>
            </a:prstGeom>
            <a:noFill/>
            <a:ln w="9525">
              <a:noFill/>
              <a:miter lim="800000"/>
              <a:headEnd/>
              <a:tailEnd/>
            </a:ln>
          </p:spPr>
        </p:pic>
      </p:grpSp>
      <p:sp>
        <p:nvSpPr>
          <p:cNvPr id="26627" name="AutoShape 10"/>
          <p:cNvSpPr>
            <a:spLocks noChangeArrowheads="1"/>
          </p:cNvSpPr>
          <p:nvPr/>
        </p:nvSpPr>
        <p:spPr bwMode="auto">
          <a:xfrm>
            <a:off x="7215188" y="2857485"/>
            <a:ext cx="371475" cy="442913"/>
          </a:xfrm>
          <a:prstGeom prst="smileyFace">
            <a:avLst>
              <a:gd name="adj" fmla="val 4630"/>
            </a:avLst>
          </a:prstGeom>
          <a:solidFill>
            <a:srgbClr val="FFFF00"/>
          </a:solidFill>
          <a:ln w="9525">
            <a:solidFill>
              <a:schemeClr val="tx1"/>
            </a:solidFill>
            <a:round/>
            <a:headEnd/>
            <a:tailEnd/>
          </a:ln>
        </p:spPr>
        <p:txBody>
          <a:bodyPr anchor="ctr">
            <a:spAutoFit/>
          </a:bodyPr>
          <a:lstStyle/>
          <a:p>
            <a:endParaRPr lang="zh-CN" altLang="en-US"/>
          </a:p>
        </p:txBody>
      </p:sp>
      <p:sp>
        <p:nvSpPr>
          <p:cNvPr id="26628" name="AutoShape 9"/>
          <p:cNvSpPr>
            <a:spLocks noChangeArrowheads="1"/>
          </p:cNvSpPr>
          <p:nvPr/>
        </p:nvSpPr>
        <p:spPr bwMode="auto">
          <a:xfrm>
            <a:off x="6429375" y="4071923"/>
            <a:ext cx="465138" cy="620712"/>
          </a:xfrm>
          <a:prstGeom prst="curvedRightArrow">
            <a:avLst>
              <a:gd name="adj1" fmla="val 27987"/>
              <a:gd name="adj2" fmla="val 55974"/>
              <a:gd name="adj3" fmla="val 33333"/>
            </a:avLst>
          </a:prstGeom>
          <a:solidFill>
            <a:srgbClr val="FFFF00"/>
          </a:solidFill>
          <a:ln w="9525">
            <a:noFill/>
            <a:miter lim="800000"/>
            <a:headEnd/>
            <a:tailEnd/>
          </a:ln>
        </p:spPr>
        <p:txBody>
          <a:bodyPr wrap="none" anchor="ctr">
            <a:spAutoFit/>
          </a:bodyPr>
          <a:lstStyle/>
          <a:p>
            <a:endParaRPr lang="zh-CN" altLang="en-US"/>
          </a:p>
        </p:txBody>
      </p:sp>
      <p:grpSp>
        <p:nvGrpSpPr>
          <p:cNvPr id="4" name="Group 12"/>
          <p:cNvGrpSpPr>
            <a:grpSpLocks/>
          </p:cNvGrpSpPr>
          <p:nvPr/>
        </p:nvGrpSpPr>
        <p:grpSpPr bwMode="auto">
          <a:xfrm>
            <a:off x="285750" y="779449"/>
            <a:ext cx="3313113" cy="720725"/>
            <a:chOff x="3515" y="1071"/>
            <a:chExt cx="2087" cy="454"/>
          </a:xfrm>
        </p:grpSpPr>
        <p:pic>
          <p:nvPicPr>
            <p:cNvPr id="26630" name="Picture 13" descr="이슬"/>
            <p:cNvPicPr>
              <a:picLocks noChangeAspect="1" noChangeArrowheads="1"/>
            </p:cNvPicPr>
            <p:nvPr/>
          </p:nvPicPr>
          <p:blipFill>
            <a:blip r:embed="rId3"/>
            <a:srcRect/>
            <a:stretch>
              <a:fillRect/>
            </a:stretch>
          </p:blipFill>
          <p:spPr bwMode="auto">
            <a:xfrm>
              <a:off x="3515" y="1071"/>
              <a:ext cx="318" cy="454"/>
            </a:xfrm>
            <a:prstGeom prst="rect">
              <a:avLst/>
            </a:prstGeom>
            <a:noFill/>
            <a:ln w="9525">
              <a:noFill/>
              <a:miter lim="800000"/>
              <a:headEnd/>
              <a:tailEnd/>
            </a:ln>
          </p:spPr>
        </p:pic>
        <p:sp>
          <p:nvSpPr>
            <p:cNvPr id="27" name="Text Box 14"/>
            <p:cNvSpPr txBox="1">
              <a:spLocks noChangeArrowheads="1"/>
            </p:cNvSpPr>
            <p:nvPr/>
          </p:nvSpPr>
          <p:spPr bwMode="gray">
            <a:xfrm>
              <a:off x="3878" y="1117"/>
              <a:ext cx="1724" cy="253"/>
            </a:xfrm>
            <a:prstGeom prst="rect">
              <a:avLst/>
            </a:prstGeom>
            <a:noFill/>
            <a:ln w="38100" algn="ctr">
              <a:noFill/>
              <a:miter lim="800000"/>
              <a:headEnd/>
              <a:tailEnd/>
            </a:ln>
            <a:effectLst/>
          </p:spPr>
          <p:txBody>
            <a:bodyPr lIns="90000" tIns="46800" rIns="90000" bIns="46800">
              <a:spAutoFit/>
            </a:bodyPr>
            <a:lstStyle/>
            <a:p>
              <a:pPr fontAlgn="auto">
                <a:spcBef>
                  <a:spcPct val="50000"/>
                </a:spcBef>
                <a:spcAft>
                  <a:spcPts val="0"/>
                </a:spcAft>
                <a:defRPr/>
              </a:pPr>
              <a:r>
                <a:rPr lang="zh-CN" altLang="en-US" sz="2000" b="1" kern="0" dirty="0">
                  <a:solidFill>
                    <a:srgbClr val="64B7CE"/>
                  </a:solidFill>
                  <a:latin typeface="微软雅黑" pitchFamily="34" charset="-122"/>
                  <a:ea typeface="微软雅黑" pitchFamily="34" charset="-122"/>
                </a:rPr>
                <a:t>服务标准（礼貌维修）</a:t>
              </a:r>
            </a:p>
          </p:txBody>
        </p:sp>
      </p:gr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0"/>
          <p:cNvGrpSpPr>
            <a:grpSpLocks/>
          </p:cNvGrpSpPr>
          <p:nvPr/>
        </p:nvGrpSpPr>
        <p:grpSpPr bwMode="auto">
          <a:xfrm>
            <a:off x="1071563" y="1285860"/>
            <a:ext cx="7200900" cy="4975225"/>
            <a:chOff x="1000100" y="1214422"/>
            <a:chExt cx="7200900" cy="4975225"/>
          </a:xfrm>
        </p:grpSpPr>
        <p:grpSp>
          <p:nvGrpSpPr>
            <p:cNvPr id="3" name="Group 38"/>
            <p:cNvGrpSpPr>
              <a:grpSpLocks/>
            </p:cNvGrpSpPr>
            <p:nvPr/>
          </p:nvGrpSpPr>
          <p:grpSpPr bwMode="auto">
            <a:xfrm>
              <a:off x="1000100" y="1214422"/>
              <a:ext cx="7200900" cy="4975225"/>
              <a:chOff x="612" y="346"/>
              <a:chExt cx="4536" cy="3134"/>
            </a:xfrm>
          </p:grpSpPr>
          <p:sp>
            <p:nvSpPr>
              <p:cNvPr id="27656" name="Rectangle 10"/>
              <p:cNvSpPr>
                <a:spLocks noChangeArrowheads="1"/>
              </p:cNvSpPr>
              <p:nvPr/>
            </p:nvSpPr>
            <p:spPr bwMode="auto">
              <a:xfrm>
                <a:off x="2519" y="395"/>
                <a:ext cx="2253" cy="269"/>
              </a:xfrm>
              <a:prstGeom prst="rect">
                <a:avLst/>
              </a:prstGeom>
              <a:noFill/>
              <a:ln w="9525">
                <a:noFill/>
                <a:miter lim="800000"/>
                <a:headEnd/>
                <a:tailEnd/>
              </a:ln>
            </p:spPr>
            <p:txBody>
              <a:bodyPr>
                <a:spAutoFit/>
              </a:bodyPr>
              <a:lstStyle/>
              <a:p>
                <a:endParaRPr kumimoji="1" lang="zh-CN" altLang="en-US" sz="2200">
                  <a:latin typeface="幼圆" pitchFamily="49" charset="-122"/>
                  <a:ea typeface="幼圆" pitchFamily="49" charset="-122"/>
                </a:endParaRPr>
              </a:p>
            </p:txBody>
          </p:sp>
          <p:sp>
            <p:nvSpPr>
              <p:cNvPr id="27657" name="AutoShape 23"/>
              <p:cNvSpPr>
                <a:spLocks noChangeArrowheads="1"/>
              </p:cNvSpPr>
              <p:nvPr/>
            </p:nvSpPr>
            <p:spPr bwMode="auto">
              <a:xfrm>
                <a:off x="2907" y="886"/>
                <a:ext cx="2222" cy="2594"/>
              </a:xfrm>
              <a:prstGeom prst="bevel">
                <a:avLst>
                  <a:gd name="adj" fmla="val 2338"/>
                </a:avLst>
              </a:prstGeom>
              <a:solidFill>
                <a:srgbClr val="C3E1FF"/>
              </a:solidFill>
              <a:ln w="9525">
                <a:noFill/>
                <a:miter lim="800000"/>
                <a:headEnd/>
                <a:tailEnd/>
              </a:ln>
            </p:spPr>
            <p:txBody>
              <a:bodyPr wrap="none" anchor="ctr"/>
              <a:lstStyle/>
              <a:p>
                <a:pPr latinLnBrk="1"/>
                <a:endParaRPr kumimoji="1" lang="ko-KR" altLang="en-US" sz="1600">
                  <a:solidFill>
                    <a:schemeClr val="bg1"/>
                  </a:solidFill>
                  <a:latin typeface="HY헤드라인M"/>
                  <a:ea typeface="HY헤드라인M"/>
                  <a:cs typeface="HY헤드라인M"/>
                </a:endParaRPr>
              </a:p>
            </p:txBody>
          </p:sp>
          <p:sp>
            <p:nvSpPr>
              <p:cNvPr id="27658" name="AutoShape 24"/>
              <p:cNvSpPr>
                <a:spLocks noChangeArrowheads="1"/>
              </p:cNvSpPr>
              <p:nvPr/>
            </p:nvSpPr>
            <p:spPr bwMode="auto">
              <a:xfrm>
                <a:off x="2926" y="346"/>
                <a:ext cx="2222" cy="453"/>
              </a:xfrm>
              <a:prstGeom prst="bevel">
                <a:avLst>
                  <a:gd name="adj" fmla="val 9144"/>
                </a:avLst>
              </a:prstGeom>
              <a:solidFill>
                <a:srgbClr val="0066CC"/>
              </a:solidFill>
              <a:ln w="9525">
                <a:noFill/>
                <a:miter lim="800000"/>
                <a:headEnd/>
                <a:tailEnd/>
              </a:ln>
            </p:spPr>
            <p:txBody>
              <a:bodyPr wrap="none" anchor="ctr"/>
              <a:lstStyle/>
              <a:p>
                <a:pPr algn="ctr">
                  <a:spcBef>
                    <a:spcPct val="50000"/>
                  </a:spcBef>
                </a:pPr>
                <a:r>
                  <a:rPr kumimoji="1" lang="zh-CN" altLang="en-US" sz="2000">
                    <a:latin typeface="仿宋_GB2312" pitchFamily="49" charset="-122"/>
                  </a:rPr>
                  <a:t>道别</a:t>
                </a:r>
                <a:endParaRPr kumimoji="1" lang="en-US" altLang="zh-CN" sz="2000">
                  <a:latin typeface="仿宋_GB2312" pitchFamily="49" charset="-122"/>
                </a:endParaRPr>
              </a:p>
            </p:txBody>
          </p:sp>
          <p:sp>
            <p:nvSpPr>
              <p:cNvPr id="27659" name="Rectangle 29"/>
              <p:cNvSpPr>
                <a:spLocks noChangeArrowheads="1"/>
              </p:cNvSpPr>
              <p:nvPr/>
            </p:nvSpPr>
            <p:spPr bwMode="auto">
              <a:xfrm>
                <a:off x="3019" y="1566"/>
                <a:ext cx="1016" cy="460"/>
              </a:xfrm>
              <a:prstGeom prst="rect">
                <a:avLst/>
              </a:prstGeom>
              <a:noFill/>
              <a:ln w="9525">
                <a:noFill/>
                <a:miter lim="800000"/>
                <a:headEnd/>
                <a:tailEnd/>
              </a:ln>
            </p:spPr>
            <p:txBody>
              <a:bodyPr wrap="none">
                <a:spAutoFit/>
              </a:bodyPr>
              <a:lstStyle/>
              <a:p>
                <a:pPr latinLnBrk="1">
                  <a:buFontTx/>
                  <a:buChar char="•"/>
                </a:pPr>
                <a:r>
                  <a:rPr lang="ko-KR" altLang="en-US" sz="1400">
                    <a:solidFill>
                      <a:srgbClr val="336699"/>
                    </a:solidFill>
                    <a:latin typeface="Gulim" pitchFamily="34" charset="-127"/>
                    <a:ea typeface="Gulim" pitchFamily="34" charset="-127"/>
                  </a:rPr>
                  <a:t> </a:t>
                </a:r>
                <a:r>
                  <a:rPr lang="en-US" altLang="ko-KR" sz="1400">
                    <a:solidFill>
                      <a:srgbClr val="336699"/>
                    </a:solidFill>
                    <a:latin typeface="Gulim" pitchFamily="34" charset="-127"/>
                    <a:ea typeface="Gulim" pitchFamily="34" charset="-127"/>
                  </a:rPr>
                  <a:t>Your Text here</a:t>
                </a:r>
              </a:p>
              <a:p>
                <a:pPr latinLnBrk="1">
                  <a:buFontTx/>
                  <a:buChar char="•"/>
                </a:pPr>
                <a:r>
                  <a:rPr lang="en-US" altLang="ko-KR" sz="1400">
                    <a:solidFill>
                      <a:srgbClr val="336699"/>
                    </a:solidFill>
                    <a:latin typeface="Gulim" pitchFamily="34" charset="-127"/>
                    <a:ea typeface="Gulim" pitchFamily="34" charset="-127"/>
                  </a:rPr>
                  <a:t> Your Text here </a:t>
                </a:r>
              </a:p>
              <a:p>
                <a:pPr latinLnBrk="1">
                  <a:buFontTx/>
                  <a:buChar char="•"/>
                </a:pPr>
                <a:r>
                  <a:rPr lang="en-US" altLang="ko-KR" sz="1400">
                    <a:solidFill>
                      <a:srgbClr val="336699"/>
                    </a:solidFill>
                    <a:latin typeface="Gulim" pitchFamily="34" charset="-127"/>
                    <a:ea typeface="Gulim" pitchFamily="34" charset="-127"/>
                  </a:rPr>
                  <a:t> Your Text here  </a:t>
                </a:r>
              </a:p>
            </p:txBody>
          </p:sp>
          <p:sp>
            <p:nvSpPr>
              <p:cNvPr id="27660" name="AutoShape 27"/>
              <p:cNvSpPr>
                <a:spLocks noChangeArrowheads="1"/>
              </p:cNvSpPr>
              <p:nvPr/>
            </p:nvSpPr>
            <p:spPr bwMode="auto">
              <a:xfrm>
                <a:off x="612" y="814"/>
                <a:ext cx="1758" cy="2615"/>
              </a:xfrm>
              <a:prstGeom prst="bevel">
                <a:avLst>
                  <a:gd name="adj" fmla="val 1560"/>
                </a:avLst>
              </a:prstGeom>
              <a:solidFill>
                <a:srgbClr val="DAFEFA"/>
              </a:solidFill>
              <a:ln w="9525">
                <a:noFill/>
                <a:miter lim="800000"/>
                <a:headEnd/>
                <a:tailEnd/>
              </a:ln>
            </p:spPr>
            <p:txBody>
              <a:bodyPr wrap="none" anchor="ctr"/>
              <a:lstStyle/>
              <a:p>
                <a:pPr latinLnBrk="1"/>
                <a:endParaRPr kumimoji="1" lang="ko-KR" altLang="en-US" sz="1600">
                  <a:solidFill>
                    <a:schemeClr val="bg1"/>
                  </a:solidFill>
                  <a:latin typeface="HY헤드라인M"/>
                  <a:ea typeface="HY헤드라인M"/>
                  <a:cs typeface="HY헤드라인M"/>
                </a:endParaRPr>
              </a:p>
            </p:txBody>
          </p:sp>
          <p:sp>
            <p:nvSpPr>
              <p:cNvPr id="27661" name="AutoShape 28"/>
              <p:cNvSpPr>
                <a:spLocks noChangeArrowheads="1"/>
              </p:cNvSpPr>
              <p:nvPr/>
            </p:nvSpPr>
            <p:spPr bwMode="auto">
              <a:xfrm>
                <a:off x="615" y="358"/>
                <a:ext cx="1758" cy="446"/>
              </a:xfrm>
              <a:prstGeom prst="bevel">
                <a:avLst>
                  <a:gd name="adj" fmla="val 7079"/>
                </a:avLst>
              </a:prstGeom>
              <a:solidFill>
                <a:srgbClr val="007CF8"/>
              </a:solidFill>
              <a:ln w="9525">
                <a:noFill/>
                <a:miter lim="800000"/>
                <a:headEnd/>
                <a:tailEnd/>
              </a:ln>
            </p:spPr>
            <p:txBody>
              <a:bodyPr wrap="none" anchor="ctr"/>
              <a:lstStyle/>
              <a:p>
                <a:pPr latinLnBrk="1">
                  <a:spcBef>
                    <a:spcPct val="20000"/>
                  </a:spcBef>
                </a:pPr>
                <a:endParaRPr kumimoji="1" lang="en-US" altLang="ko-KR" sz="1600">
                  <a:solidFill>
                    <a:schemeClr val="bg1"/>
                  </a:solidFill>
                  <a:latin typeface="HY헤드라인M"/>
                  <a:ea typeface="HY헤드라인M"/>
                  <a:cs typeface="HY헤드라인M"/>
                </a:endParaRPr>
              </a:p>
            </p:txBody>
          </p:sp>
          <p:sp>
            <p:nvSpPr>
              <p:cNvPr id="27662" name="Rectangle 31"/>
              <p:cNvSpPr>
                <a:spLocks noChangeArrowheads="1"/>
              </p:cNvSpPr>
              <p:nvPr/>
            </p:nvSpPr>
            <p:spPr bwMode="auto">
              <a:xfrm>
                <a:off x="704" y="1025"/>
                <a:ext cx="1462" cy="1076"/>
              </a:xfrm>
              <a:prstGeom prst="rect">
                <a:avLst/>
              </a:prstGeom>
              <a:noFill/>
              <a:ln w="9525">
                <a:noFill/>
                <a:miter lim="800000"/>
                <a:headEnd/>
                <a:tailEnd/>
              </a:ln>
            </p:spPr>
            <p:txBody>
              <a:bodyPr>
                <a:spAutoFit/>
              </a:bodyPr>
              <a:lstStyle/>
              <a:p>
                <a:pPr algn="ctr">
                  <a:lnSpc>
                    <a:spcPts val="1800"/>
                  </a:lnSpc>
                </a:pPr>
                <a:r>
                  <a:rPr lang="zh-CN" altLang="en-US">
                    <a:latin typeface="微软雅黑" pitchFamily="34" charset="-122"/>
                    <a:ea typeface="微软雅黑" pitchFamily="34" charset="-122"/>
                  </a:rPr>
                  <a:t>拿起工具出门，关门时，应面向客户主动讲：</a:t>
                </a:r>
                <a:r>
                  <a:rPr lang="zh-CN" altLang="en-US">
                    <a:solidFill>
                      <a:srgbClr val="C00000"/>
                    </a:solidFill>
                    <a:latin typeface="微软雅黑" pitchFamily="34" charset="-122"/>
                    <a:ea typeface="微软雅黑" pitchFamily="34" charset="-122"/>
                  </a:rPr>
                  <a:t>“打扰您了，再见！”</a:t>
                </a:r>
                <a:r>
                  <a:rPr lang="zh-CN" altLang="en-US">
                    <a:latin typeface="微软雅黑" pitchFamily="34" charset="-122"/>
                    <a:ea typeface="微软雅黑" pitchFamily="34" charset="-122"/>
                  </a:rPr>
                  <a:t>        并点头致意。替客户关好门后（注意关门声响），脱下鞋套。</a:t>
                </a:r>
                <a:endParaRPr lang="en-US" altLang="zh-CN">
                  <a:latin typeface="微软雅黑" pitchFamily="34" charset="-122"/>
                  <a:ea typeface="微软雅黑" pitchFamily="34" charset="-122"/>
                </a:endParaRPr>
              </a:p>
            </p:txBody>
          </p:sp>
          <p:sp>
            <p:nvSpPr>
              <p:cNvPr id="27663" name="AutoShape 32"/>
              <p:cNvSpPr>
                <a:spLocks noChangeArrowheads="1"/>
              </p:cNvSpPr>
              <p:nvPr/>
            </p:nvSpPr>
            <p:spPr bwMode="auto">
              <a:xfrm>
                <a:off x="2414" y="727"/>
                <a:ext cx="509" cy="2307"/>
              </a:xfrm>
              <a:prstGeom prst="rightArrow">
                <a:avLst>
                  <a:gd name="adj1" fmla="val 56843"/>
                  <a:gd name="adj2" fmla="val 58519"/>
                </a:avLst>
              </a:prstGeom>
              <a:solidFill>
                <a:srgbClr val="C0C0C0"/>
              </a:solidFill>
              <a:ln w="9525">
                <a:noFill/>
                <a:miter lim="800000"/>
                <a:headEnd/>
                <a:tailEnd/>
              </a:ln>
            </p:spPr>
            <p:txBody>
              <a:bodyPr wrap="none" anchor="ctr"/>
              <a:lstStyle/>
              <a:p>
                <a:endParaRPr lang="zh-CN" altLang="en-US"/>
              </a:p>
            </p:txBody>
          </p:sp>
        </p:grpSp>
        <p:pic>
          <p:nvPicPr>
            <p:cNvPr id="27655" name="Picture 2" descr="C:\Documents and Settings\cfldcn\桌面\新建文件夹 (5)\_DSC0095.JPG"/>
            <p:cNvPicPr>
              <a:picLocks noChangeArrowheads="1"/>
            </p:cNvPicPr>
            <p:nvPr/>
          </p:nvPicPr>
          <p:blipFill>
            <a:blip r:embed="rId2"/>
            <a:srcRect/>
            <a:stretch>
              <a:fillRect/>
            </a:stretch>
          </p:blipFill>
          <p:spPr bwMode="auto">
            <a:xfrm>
              <a:off x="4857727" y="2214536"/>
              <a:ext cx="2998800" cy="3787200"/>
            </a:xfrm>
            <a:prstGeom prst="rect">
              <a:avLst/>
            </a:prstGeom>
            <a:noFill/>
            <a:ln w="9525">
              <a:noFill/>
              <a:miter lim="800000"/>
              <a:headEnd/>
              <a:tailEnd/>
            </a:ln>
          </p:spPr>
        </p:pic>
      </p:grpSp>
      <p:grpSp>
        <p:nvGrpSpPr>
          <p:cNvPr id="16" name="Group 12"/>
          <p:cNvGrpSpPr>
            <a:grpSpLocks/>
          </p:cNvGrpSpPr>
          <p:nvPr/>
        </p:nvGrpSpPr>
        <p:grpSpPr bwMode="auto">
          <a:xfrm>
            <a:off x="285750" y="779449"/>
            <a:ext cx="3313113" cy="720725"/>
            <a:chOff x="3515" y="1071"/>
            <a:chExt cx="2087" cy="454"/>
          </a:xfrm>
        </p:grpSpPr>
        <p:pic>
          <p:nvPicPr>
            <p:cNvPr id="17" name="Picture 13" descr="이슬"/>
            <p:cNvPicPr>
              <a:picLocks noChangeAspect="1" noChangeArrowheads="1"/>
            </p:cNvPicPr>
            <p:nvPr/>
          </p:nvPicPr>
          <p:blipFill>
            <a:blip r:embed="rId3"/>
            <a:srcRect/>
            <a:stretch>
              <a:fillRect/>
            </a:stretch>
          </p:blipFill>
          <p:spPr bwMode="auto">
            <a:xfrm>
              <a:off x="3515" y="1071"/>
              <a:ext cx="318" cy="454"/>
            </a:xfrm>
            <a:prstGeom prst="rect">
              <a:avLst/>
            </a:prstGeom>
            <a:noFill/>
            <a:ln w="9525">
              <a:noFill/>
              <a:miter lim="800000"/>
              <a:headEnd/>
              <a:tailEnd/>
            </a:ln>
          </p:spPr>
        </p:pic>
        <p:sp>
          <p:nvSpPr>
            <p:cNvPr id="18" name="Text Box 14"/>
            <p:cNvSpPr txBox="1">
              <a:spLocks noChangeArrowheads="1"/>
            </p:cNvSpPr>
            <p:nvPr/>
          </p:nvSpPr>
          <p:spPr bwMode="gray">
            <a:xfrm>
              <a:off x="3878" y="1117"/>
              <a:ext cx="1724" cy="253"/>
            </a:xfrm>
            <a:prstGeom prst="rect">
              <a:avLst/>
            </a:prstGeom>
            <a:noFill/>
            <a:ln w="38100" algn="ctr">
              <a:noFill/>
              <a:miter lim="800000"/>
              <a:headEnd/>
              <a:tailEnd/>
            </a:ln>
            <a:effectLst/>
          </p:spPr>
          <p:txBody>
            <a:bodyPr lIns="90000" tIns="46800" rIns="90000" bIns="46800">
              <a:spAutoFit/>
            </a:bodyPr>
            <a:lstStyle/>
            <a:p>
              <a:pPr fontAlgn="auto">
                <a:spcBef>
                  <a:spcPct val="50000"/>
                </a:spcBef>
                <a:spcAft>
                  <a:spcPts val="0"/>
                </a:spcAft>
                <a:defRPr/>
              </a:pPr>
              <a:r>
                <a:rPr lang="zh-CN" altLang="en-US" sz="2000" b="1" kern="0" dirty="0">
                  <a:solidFill>
                    <a:srgbClr val="64B7CE"/>
                  </a:solidFill>
                  <a:latin typeface="微软雅黑" pitchFamily="34" charset="-122"/>
                  <a:ea typeface="微软雅黑" pitchFamily="34" charset="-122"/>
                </a:rPr>
                <a:t>服务标准（礼貌维修）</a:t>
              </a:r>
            </a:p>
          </p:txBody>
        </p:sp>
      </p:gr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bwMode="auto">
          <a:xfrm>
            <a:off x="457200" y="214313"/>
            <a:ext cx="8229600" cy="9286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2400" b="1" dirty="0" smtClean="0">
                <a:latin typeface="微软雅黑" pitchFamily="34" charset="-122"/>
                <a:ea typeface="微软雅黑" pitchFamily="34" charset="-122"/>
              </a:rPr>
              <a:t>工程人员警告行为</a:t>
            </a:r>
          </a:p>
        </p:txBody>
      </p:sp>
      <p:sp>
        <p:nvSpPr>
          <p:cNvPr id="6" name="TextBox 5"/>
          <p:cNvSpPr txBox="1">
            <a:spLocks noChangeArrowheads="1"/>
          </p:cNvSpPr>
          <p:nvPr/>
        </p:nvSpPr>
        <p:spPr bwMode="auto">
          <a:xfrm>
            <a:off x="642910" y="857232"/>
            <a:ext cx="8001056" cy="6186309"/>
          </a:xfrm>
          <a:prstGeom prst="rect">
            <a:avLst/>
          </a:prstGeom>
          <a:noFill/>
          <a:ln w="9525">
            <a:noFill/>
            <a:miter lim="800000"/>
            <a:headEnd/>
            <a:tailEnd/>
          </a:ln>
        </p:spPr>
        <p:txBody>
          <a:bodyPr wrap="square">
            <a:spAutoFit/>
          </a:bodyPr>
          <a:lstStyle/>
          <a:p>
            <a:pPr lvl="0">
              <a:buFont typeface="Wingdings" pitchFamily="2" charset="2"/>
              <a:buChar char="Ø"/>
            </a:pPr>
            <a:r>
              <a:rPr lang="zh-CN" altLang="en-US" dirty="0" smtClean="0">
                <a:latin typeface="隶书" pitchFamily="49" charset="-122"/>
                <a:ea typeface="隶书" pitchFamily="49" charset="-122"/>
              </a:rPr>
              <a:t>轻视顾客需求或对顾客言而无信；</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不钻研业务，维修、安装工作不到位；</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浪费或损坏顾客或公司财物；</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与顾客发生言语上的冲突；</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知情不报，有意缓报造成损失和不良影响的行为；</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向顾客搬弄是非，造成不良影响；</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不遵守安全作业规定，不自我保护，不采取保护他人措施，可能造成人身伤</a:t>
            </a:r>
            <a:endParaRPr lang="en-US" altLang="zh-CN" dirty="0" smtClean="0">
              <a:latin typeface="隶书" pitchFamily="49" charset="-122"/>
              <a:ea typeface="隶书" pitchFamily="49" charset="-122"/>
            </a:endParaRPr>
          </a:p>
          <a:p>
            <a:pPr lvl="0"/>
            <a:endParaRPr lang="en-US" altLang="zh-CN" dirty="0" smtClean="0">
              <a:latin typeface="隶书" pitchFamily="49" charset="-122"/>
              <a:ea typeface="隶书" pitchFamily="49" charset="-122"/>
            </a:endParaRPr>
          </a:p>
          <a:p>
            <a:pPr lvl="0"/>
            <a:r>
              <a:rPr lang="en-US" altLang="zh-CN" dirty="0" smtClean="0">
                <a:latin typeface="隶书" pitchFamily="49" charset="-122"/>
                <a:ea typeface="隶书" pitchFamily="49" charset="-122"/>
              </a:rPr>
              <a:t>  </a:t>
            </a:r>
            <a:r>
              <a:rPr lang="zh-CN" altLang="en-US" dirty="0" smtClean="0">
                <a:latin typeface="隶书" pitchFamily="49" charset="-122"/>
                <a:ea typeface="隶书" pitchFamily="49" charset="-122"/>
              </a:rPr>
              <a:t>害的行为；</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私自接受顾客赠送的物品。</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a:buFont typeface="Wingdings" pitchFamily="2" charset="2"/>
              <a:buChar char="Ø"/>
            </a:pPr>
            <a:endParaRPr lang="en-US" altLang="zh-CN" dirty="0" smtClean="0">
              <a:latin typeface="隶书" pitchFamily="49" charset="-122"/>
              <a:ea typeface="隶书" pitchFamily="49" charset="-122"/>
            </a:endParaRPr>
          </a:p>
          <a:p>
            <a:endParaRPr lang="zh-CN" altLang="en-US" dirty="0">
              <a:latin typeface="隶书" pitchFamily="49" charset="-122"/>
              <a:ea typeface="隶书" pitchFamily="49" charset="-122"/>
            </a:endParaRPr>
          </a:p>
          <a:p>
            <a:endParaRPr lang="zh-CN" altLang="en-US" dirty="0"/>
          </a:p>
        </p:txBody>
      </p:sp>
      <p:cxnSp>
        <p:nvCxnSpPr>
          <p:cNvPr id="7" name="直接连接符 6"/>
          <p:cNvCxnSpPr/>
          <p:nvPr/>
        </p:nvCxnSpPr>
        <p:spPr>
          <a:xfrm>
            <a:off x="714348" y="1214422"/>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直接连接符 7"/>
          <p:cNvCxnSpPr/>
          <p:nvPr/>
        </p:nvCxnSpPr>
        <p:spPr>
          <a:xfrm>
            <a:off x="714348" y="178592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8"/>
          <p:cNvCxnSpPr/>
          <p:nvPr/>
        </p:nvCxnSpPr>
        <p:spPr>
          <a:xfrm>
            <a:off x="714348" y="285749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直接连接符 9"/>
          <p:cNvCxnSpPr/>
          <p:nvPr/>
        </p:nvCxnSpPr>
        <p:spPr>
          <a:xfrm>
            <a:off x="714348" y="2285992"/>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直接连接符 10"/>
          <p:cNvCxnSpPr/>
          <p:nvPr/>
        </p:nvCxnSpPr>
        <p:spPr>
          <a:xfrm>
            <a:off x="714348" y="342900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直接连接符 11"/>
          <p:cNvCxnSpPr/>
          <p:nvPr/>
        </p:nvCxnSpPr>
        <p:spPr>
          <a:xfrm>
            <a:off x="714348" y="392906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直接连接符 12"/>
          <p:cNvCxnSpPr/>
          <p:nvPr/>
        </p:nvCxnSpPr>
        <p:spPr>
          <a:xfrm>
            <a:off x="714348" y="450057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直接连接符 13"/>
          <p:cNvCxnSpPr/>
          <p:nvPr/>
        </p:nvCxnSpPr>
        <p:spPr>
          <a:xfrm>
            <a:off x="714348" y="5072074"/>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直接连接符 14"/>
          <p:cNvCxnSpPr/>
          <p:nvPr/>
        </p:nvCxnSpPr>
        <p:spPr>
          <a:xfrm>
            <a:off x="714348" y="571501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bwMode="auto">
          <a:xfrm>
            <a:off x="457200" y="214313"/>
            <a:ext cx="8229600" cy="9286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2400" b="1" dirty="0" smtClean="0">
                <a:latin typeface="微软雅黑" pitchFamily="34" charset="-122"/>
                <a:ea typeface="微软雅黑" pitchFamily="34" charset="-122"/>
              </a:rPr>
              <a:t>工程员禁止行为</a:t>
            </a:r>
          </a:p>
        </p:txBody>
      </p:sp>
      <p:sp>
        <p:nvSpPr>
          <p:cNvPr id="6" name="TextBox 5"/>
          <p:cNvSpPr txBox="1">
            <a:spLocks noChangeArrowheads="1"/>
          </p:cNvSpPr>
          <p:nvPr/>
        </p:nvSpPr>
        <p:spPr bwMode="auto">
          <a:xfrm>
            <a:off x="642910" y="857232"/>
            <a:ext cx="7786688" cy="6186309"/>
          </a:xfrm>
          <a:prstGeom prst="rect">
            <a:avLst/>
          </a:prstGeom>
          <a:noFill/>
          <a:ln w="9525">
            <a:noFill/>
            <a:miter lim="800000"/>
            <a:headEnd/>
            <a:tailEnd/>
          </a:ln>
        </p:spPr>
        <p:txBody>
          <a:bodyPr>
            <a:spAutoFit/>
          </a:bodyPr>
          <a:lstStyle/>
          <a:p>
            <a:pPr>
              <a:buFont typeface="Wingdings" pitchFamily="2" charset="2"/>
              <a:buChar char="Ø"/>
            </a:pPr>
            <a:r>
              <a:rPr lang="zh-CN" altLang="en-US" dirty="0" smtClean="0">
                <a:latin typeface="隶书" pitchFamily="49" charset="-122"/>
                <a:ea typeface="隶书" pitchFamily="49" charset="-122"/>
              </a:rPr>
              <a:t>玩忽职守，违反操作规程，造成严重后果</a:t>
            </a:r>
            <a:endParaRPr lang="en-US" altLang="zh-CN" dirty="0" smtClean="0">
              <a:latin typeface="隶书" pitchFamily="49" charset="-122"/>
              <a:ea typeface="隶书" pitchFamily="49" charset="-122"/>
            </a:endParaRPr>
          </a:p>
          <a:p>
            <a:pPr>
              <a:buFont typeface="Wingdings" pitchFamily="2" charset="2"/>
              <a:buChar char="Ø"/>
            </a:pPr>
            <a:endParaRPr lang="en-US" altLang="zh-CN"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发现安全隐患，不及时整改，导致人员伤亡和财产损失；</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工作弄虚作假，偷工减料，造成损失；</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挪用、骗取、盗窃公司或顾客财物；</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窃取或泄露顾客资料或隐私；</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收费不给票据；</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与顾客或同事打架；</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拾遗不上交；</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向顾客或外部单位（含个人）索取小费、物品或其他报酬；</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私自为顾客提供获取报酬的劳务；</a:t>
            </a:r>
          </a:p>
          <a:p>
            <a:pPr>
              <a:buFont typeface="Wingdings" pitchFamily="2" charset="2"/>
              <a:buChar char="Ø"/>
            </a:pPr>
            <a:endParaRPr lang="en-US" altLang="zh-CN" dirty="0" smtClean="0">
              <a:latin typeface="隶书" pitchFamily="49" charset="-122"/>
              <a:ea typeface="隶书" pitchFamily="49" charset="-122"/>
            </a:endParaRPr>
          </a:p>
          <a:p>
            <a:endParaRPr lang="zh-CN" altLang="en-US" dirty="0">
              <a:latin typeface="隶书" pitchFamily="49" charset="-122"/>
              <a:ea typeface="隶书" pitchFamily="49" charset="-122"/>
            </a:endParaRPr>
          </a:p>
          <a:p>
            <a:endParaRPr lang="zh-CN" altLang="en-US" dirty="0"/>
          </a:p>
        </p:txBody>
      </p:sp>
      <p:cxnSp>
        <p:nvCxnSpPr>
          <p:cNvPr id="7" name="直接连接符 6"/>
          <p:cNvCxnSpPr/>
          <p:nvPr/>
        </p:nvCxnSpPr>
        <p:spPr>
          <a:xfrm>
            <a:off x="714348" y="1214422"/>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直接连接符 7"/>
          <p:cNvCxnSpPr/>
          <p:nvPr/>
        </p:nvCxnSpPr>
        <p:spPr>
          <a:xfrm>
            <a:off x="714348" y="178592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8"/>
          <p:cNvCxnSpPr/>
          <p:nvPr/>
        </p:nvCxnSpPr>
        <p:spPr>
          <a:xfrm>
            <a:off x="714348" y="285749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直接连接符 9"/>
          <p:cNvCxnSpPr/>
          <p:nvPr/>
        </p:nvCxnSpPr>
        <p:spPr>
          <a:xfrm>
            <a:off x="714348" y="2285992"/>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直接连接符 10"/>
          <p:cNvCxnSpPr/>
          <p:nvPr/>
        </p:nvCxnSpPr>
        <p:spPr>
          <a:xfrm>
            <a:off x="714348" y="342900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直接连接符 11"/>
          <p:cNvCxnSpPr/>
          <p:nvPr/>
        </p:nvCxnSpPr>
        <p:spPr>
          <a:xfrm>
            <a:off x="714348" y="392906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直接连接符 12"/>
          <p:cNvCxnSpPr/>
          <p:nvPr/>
        </p:nvCxnSpPr>
        <p:spPr>
          <a:xfrm>
            <a:off x="714348" y="450057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直接连接符 13"/>
          <p:cNvCxnSpPr/>
          <p:nvPr/>
        </p:nvCxnSpPr>
        <p:spPr>
          <a:xfrm>
            <a:off x="714348" y="5072074"/>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直接连接符 14"/>
          <p:cNvCxnSpPr/>
          <p:nvPr/>
        </p:nvCxnSpPr>
        <p:spPr>
          <a:xfrm>
            <a:off x="714348" y="571501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直接连接符 15"/>
          <p:cNvCxnSpPr/>
          <p:nvPr/>
        </p:nvCxnSpPr>
        <p:spPr>
          <a:xfrm>
            <a:off x="714348" y="635637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142976" y="2484775"/>
            <a:ext cx="6769100" cy="1015663"/>
          </a:xfrm>
          <a:prstGeom prst="rect">
            <a:avLst/>
          </a:prstGeom>
          <a:noFill/>
          <a:ln w="9525">
            <a:noFill/>
            <a:miter lim="800000"/>
            <a:headEnd/>
            <a:tailEnd/>
          </a:ln>
        </p:spPr>
        <p:txBody>
          <a:bodyPr>
            <a:spAutoFit/>
          </a:bodyPr>
          <a:lstStyle/>
          <a:p>
            <a:pPr algn="ctr">
              <a:spcBef>
                <a:spcPct val="50000"/>
              </a:spcBef>
            </a:pPr>
            <a:r>
              <a:rPr lang="zh-CN" altLang="en-US" sz="6000" dirty="0" smtClean="0">
                <a:solidFill>
                  <a:srgbClr val="CC0000"/>
                </a:solidFill>
                <a:latin typeface="华文琥珀" pitchFamily="2" charset="-122"/>
                <a:ea typeface="华文琥珀" pitchFamily="2" charset="-122"/>
              </a:rPr>
              <a:t>环境</a:t>
            </a:r>
            <a:endParaRPr lang="zh-CN" altLang="en-US" sz="6000" dirty="0">
              <a:solidFill>
                <a:srgbClr val="CC0000"/>
              </a:solidFill>
              <a:latin typeface="华文琥珀" pitchFamily="2" charset="-122"/>
              <a:ea typeface="华文琥珀" pitchFamily="2" charset="-122"/>
            </a:endParaRPr>
          </a:p>
        </p:txBody>
      </p:sp>
      <p:sp>
        <p:nvSpPr>
          <p:cNvPr id="3" name="TextBox 2"/>
          <p:cNvSpPr txBox="1"/>
          <p:nvPr/>
        </p:nvSpPr>
        <p:spPr>
          <a:xfrm>
            <a:off x="500034" y="928670"/>
            <a:ext cx="4000528" cy="646331"/>
          </a:xfrm>
          <a:prstGeom prst="rect">
            <a:avLst/>
          </a:prstGeom>
          <a:noFill/>
        </p:spPr>
        <p:txBody>
          <a:bodyPr wrap="square" rtlCol="0">
            <a:spAutoFit/>
          </a:bodyPr>
          <a:lstStyle/>
          <a:p>
            <a:r>
              <a:rPr lang="en-US" altLang="zh-CN" sz="3600" dirty="0" smtClean="0">
                <a:solidFill>
                  <a:srgbClr val="CC0000"/>
                </a:solidFill>
                <a:latin typeface="华文琥珀" pitchFamily="2" charset="-122"/>
                <a:ea typeface="华文琥珀" pitchFamily="2" charset="-122"/>
              </a:rPr>
              <a:t>BI</a:t>
            </a:r>
            <a:r>
              <a:rPr lang="zh-CN" altLang="en-US" sz="3600" dirty="0" smtClean="0">
                <a:solidFill>
                  <a:srgbClr val="CC0000"/>
                </a:solidFill>
                <a:latin typeface="华文琥珀" pitchFamily="2" charset="-122"/>
                <a:ea typeface="华文琥珀" pitchFamily="2" charset="-122"/>
              </a:rPr>
              <a:t>行为规范之</a:t>
            </a:r>
            <a:r>
              <a:rPr lang="en-US" altLang="zh-CN" sz="3600" dirty="0" smtClean="0">
                <a:solidFill>
                  <a:srgbClr val="CC0000"/>
                </a:solidFill>
                <a:latin typeface="华文琥珀" pitchFamily="2" charset="-122"/>
                <a:ea typeface="华文琥珀" pitchFamily="2" charset="-122"/>
              </a:rPr>
              <a:t>——</a:t>
            </a:r>
            <a:endParaRPr lang="zh-CN" altLang="en-US" sz="36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5" descr="DSCI0327.JPG"/>
          <p:cNvPicPr>
            <a:picLocks noChangeAspect="1"/>
          </p:cNvPicPr>
          <p:nvPr/>
        </p:nvPicPr>
        <p:blipFill>
          <a:blip r:embed="rId3"/>
          <a:srcRect/>
          <a:stretch>
            <a:fillRect/>
          </a:stretch>
        </p:blipFill>
        <p:spPr bwMode="auto">
          <a:xfrm>
            <a:off x="2428875" y="1571625"/>
            <a:ext cx="3643313" cy="4714875"/>
          </a:xfrm>
          <a:prstGeom prst="rect">
            <a:avLst/>
          </a:prstGeom>
          <a:noFill/>
          <a:ln w="9525">
            <a:solidFill>
              <a:srgbClr val="800000"/>
            </a:solidFill>
            <a:miter lim="800000"/>
            <a:headEnd/>
            <a:tailEnd/>
          </a:ln>
        </p:spPr>
      </p:pic>
      <p:sp>
        <p:nvSpPr>
          <p:cNvPr id="37" name="圆角矩形 36"/>
          <p:cNvSpPr/>
          <p:nvPr/>
        </p:nvSpPr>
        <p:spPr>
          <a:xfrm>
            <a:off x="6786563" y="1428750"/>
            <a:ext cx="2071687" cy="235743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eaLnBrk="0" hangingPunct="0">
              <a:lnSpc>
                <a:spcPts val="1800"/>
              </a:lnSpc>
              <a:buClr>
                <a:srgbClr val="C00000"/>
              </a:buClr>
              <a:buFont typeface="Wingdings" pitchFamily="2" charset="2"/>
              <a:buChar char="p"/>
              <a:defRPr/>
            </a:pPr>
            <a:r>
              <a:rPr lang="zh-CN" altLang="zh-CN" sz="1000" b="1" dirty="0">
                <a:solidFill>
                  <a:schemeClr val="tx1"/>
                </a:solidFill>
                <a:latin typeface="微软雅黑" pitchFamily="34" charset="-122"/>
                <a:ea typeface="微软雅黑" pitchFamily="34" charset="-122"/>
                <a:cs typeface="Times New Roman" pitchFamily="18" charset="0"/>
              </a:rPr>
              <a:t>发型要求：前发不过眉，侧发不盖耳，后发不触后衣领，无烫发；发长不过肩，如留长发须束起或使用发髻。</a:t>
            </a:r>
          </a:p>
          <a:p>
            <a:pPr algn="ctr" eaLnBrk="0" hangingPunct="0">
              <a:lnSpc>
                <a:spcPts val="1800"/>
              </a:lnSpc>
              <a:buClr>
                <a:srgbClr val="C00000"/>
              </a:buClr>
              <a:buFont typeface="Wingdings" pitchFamily="2" charset="2"/>
              <a:buChar char="p"/>
              <a:defRPr/>
            </a:pPr>
            <a:r>
              <a:rPr lang="zh-CN" altLang="zh-CN" sz="1000" b="1" dirty="0">
                <a:solidFill>
                  <a:schemeClr val="tx1"/>
                </a:solidFill>
                <a:latin typeface="微软雅黑" pitchFamily="34" charset="-122"/>
                <a:ea typeface="微软雅黑" pitchFamily="34" charset="-122"/>
                <a:cs typeface="Times New Roman" pitchFamily="18" charset="0"/>
              </a:rPr>
              <a:t>面容要求：脸、颈及耳朵保持干净，每日剃刮胡须。</a:t>
            </a:r>
            <a:endParaRPr lang="zh-CN" altLang="en-US" sz="1000" b="1" dirty="0">
              <a:solidFill>
                <a:schemeClr val="tx1"/>
              </a:solidFill>
              <a:latin typeface="微软雅黑" pitchFamily="34" charset="-122"/>
              <a:ea typeface="微软雅黑" pitchFamily="34" charset="-122"/>
              <a:cs typeface="Times New Roman" pitchFamily="18" charset="0"/>
            </a:endParaRPr>
          </a:p>
        </p:txBody>
      </p:sp>
      <p:sp>
        <p:nvSpPr>
          <p:cNvPr id="46" name="圆角矩形 45"/>
          <p:cNvSpPr/>
          <p:nvPr/>
        </p:nvSpPr>
        <p:spPr>
          <a:xfrm>
            <a:off x="214313" y="2143125"/>
            <a:ext cx="1428750" cy="2143125"/>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eaLnBrk="0" hangingPunct="0">
              <a:lnSpc>
                <a:spcPts val="1800"/>
              </a:lnSpc>
              <a:defRPr/>
            </a:pPr>
            <a:r>
              <a:rPr lang="zh-CN" altLang="zh-CN" sz="1050" b="1" dirty="0">
                <a:solidFill>
                  <a:schemeClr val="tx1"/>
                </a:solidFill>
                <a:latin typeface="微软雅黑" pitchFamily="34" charset="-122"/>
                <a:ea typeface="微软雅黑" pitchFamily="34" charset="-122"/>
              </a:rPr>
              <a:t>工牌要求：</a:t>
            </a:r>
            <a:r>
              <a:rPr lang="zh-CN" altLang="en-US" sz="1050" b="1" dirty="0">
                <a:solidFill>
                  <a:schemeClr val="tx1"/>
                </a:solidFill>
                <a:latin typeface="微软雅黑" pitchFamily="34" charset="-122"/>
                <a:ea typeface="微软雅黑" pitchFamily="34" charset="-122"/>
                <a:cs typeface="Times New Roman" pitchFamily="18" charset="0"/>
              </a:rPr>
              <a:t>工牌佩带在</a:t>
            </a:r>
            <a:r>
              <a:rPr lang="zh-CN" altLang="en-US" sz="1050" b="1" dirty="0">
                <a:solidFill>
                  <a:srgbClr val="C00000"/>
                </a:solidFill>
                <a:latin typeface="微软雅黑" pitchFamily="34" charset="-122"/>
                <a:ea typeface="微软雅黑" pitchFamily="34" charset="-122"/>
                <a:cs typeface="Times New Roman" pitchFamily="18" charset="0"/>
              </a:rPr>
              <a:t>左胸</a:t>
            </a:r>
            <a:r>
              <a:rPr lang="zh-CN" altLang="en-US" sz="1050" b="1" dirty="0">
                <a:solidFill>
                  <a:schemeClr val="tx1"/>
                </a:solidFill>
                <a:latin typeface="微软雅黑" pitchFamily="34" charset="-122"/>
                <a:ea typeface="微软雅黑" pitchFamily="34" charset="-122"/>
                <a:cs typeface="Times New Roman" pitchFamily="18" charset="0"/>
              </a:rPr>
              <a:t>显眼处（男士上衣口袋正中上方</a:t>
            </a:r>
            <a:r>
              <a:rPr lang="zh-CN" altLang="en-US" sz="1050" b="1" dirty="0">
                <a:solidFill>
                  <a:srgbClr val="C00000"/>
                </a:solidFill>
                <a:latin typeface="微软雅黑" pitchFamily="34" charset="-122"/>
                <a:ea typeface="微软雅黑" pitchFamily="34" charset="-122"/>
                <a:cs typeface="Times New Roman" pitchFamily="18" charset="0"/>
              </a:rPr>
              <a:t>约</a:t>
            </a:r>
            <a:r>
              <a:rPr lang="en-US" altLang="zh-CN" sz="1050" b="1" dirty="0">
                <a:solidFill>
                  <a:srgbClr val="C00000"/>
                </a:solidFill>
                <a:latin typeface="微软雅黑" pitchFamily="34" charset="-122"/>
                <a:ea typeface="微软雅黑" pitchFamily="34" charset="-122"/>
                <a:cs typeface="Times New Roman" pitchFamily="18" charset="0"/>
              </a:rPr>
              <a:t>1CM</a:t>
            </a:r>
            <a:r>
              <a:rPr lang="zh-CN" altLang="en-US" sz="1050" b="1" dirty="0">
                <a:solidFill>
                  <a:schemeClr val="tx1"/>
                </a:solidFill>
                <a:latin typeface="微软雅黑" pitchFamily="34" charset="-122"/>
                <a:ea typeface="微软雅黑" pitchFamily="34" charset="-122"/>
                <a:cs typeface="Times New Roman" pitchFamily="18" charset="0"/>
              </a:rPr>
              <a:t>处位置）</a:t>
            </a:r>
            <a:r>
              <a:rPr lang="en-US" altLang="zh-CN" sz="1050" b="1" dirty="0">
                <a:solidFill>
                  <a:schemeClr val="tx1"/>
                </a:solidFill>
                <a:latin typeface="微软雅黑" pitchFamily="34" charset="-122"/>
                <a:ea typeface="微软雅黑" pitchFamily="34" charset="-122"/>
                <a:cs typeface="Times New Roman" pitchFamily="18" charset="0"/>
              </a:rPr>
              <a:t>.</a:t>
            </a:r>
            <a:endParaRPr lang="zh-CN" altLang="en-US" sz="1050" b="1" dirty="0">
              <a:solidFill>
                <a:schemeClr val="tx1"/>
              </a:solidFill>
              <a:latin typeface="微软雅黑" pitchFamily="34" charset="-122"/>
              <a:ea typeface="微软雅黑" pitchFamily="34" charset="-122"/>
            </a:endParaRPr>
          </a:p>
        </p:txBody>
      </p:sp>
      <p:sp>
        <p:nvSpPr>
          <p:cNvPr id="47" name="圆角矩形 46"/>
          <p:cNvSpPr/>
          <p:nvPr/>
        </p:nvSpPr>
        <p:spPr>
          <a:xfrm>
            <a:off x="6643688" y="4214813"/>
            <a:ext cx="2214562" cy="1071562"/>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eaLnBrk="0" hangingPunct="0">
              <a:lnSpc>
                <a:spcPts val="1800"/>
              </a:lnSpc>
              <a:defRPr/>
            </a:pPr>
            <a:r>
              <a:rPr lang="zh-CN" altLang="zh-CN" sz="1050" b="1" dirty="0">
                <a:solidFill>
                  <a:schemeClr val="tx1"/>
                </a:solidFill>
                <a:latin typeface="微软雅黑" pitchFamily="34" charset="-122"/>
                <a:ea typeface="微软雅黑" pitchFamily="34" charset="-122"/>
                <a:cs typeface="Times New Roman" pitchFamily="18" charset="0"/>
              </a:rPr>
              <a:t>手的要求：保持指甲干净，指甲长不超过指尖</a:t>
            </a:r>
            <a:r>
              <a:rPr lang="en-US" altLang="zh-CN" sz="1050" b="1" dirty="0">
                <a:solidFill>
                  <a:srgbClr val="C00000"/>
                </a:solidFill>
                <a:latin typeface="微软雅黑" pitchFamily="34" charset="-122"/>
                <a:ea typeface="微软雅黑" pitchFamily="34" charset="-122"/>
                <a:cs typeface="Times New Roman" pitchFamily="18" charset="0"/>
              </a:rPr>
              <a:t>2</a:t>
            </a:r>
            <a:r>
              <a:rPr lang="zh-CN" altLang="en-US" sz="1050" b="1" dirty="0">
                <a:solidFill>
                  <a:srgbClr val="C00000"/>
                </a:solidFill>
                <a:latin typeface="微软雅黑" pitchFamily="34" charset="-122"/>
                <a:ea typeface="微软雅黑" pitchFamily="34" charset="-122"/>
                <a:cs typeface="Times New Roman" pitchFamily="18" charset="0"/>
              </a:rPr>
              <a:t>毫米</a:t>
            </a:r>
            <a:r>
              <a:rPr lang="zh-CN" altLang="en-US" sz="1050" b="1" dirty="0">
                <a:solidFill>
                  <a:schemeClr val="tx1"/>
                </a:solidFill>
                <a:latin typeface="微软雅黑" pitchFamily="34" charset="-122"/>
                <a:ea typeface="微软雅黑" pitchFamily="34" charset="-122"/>
                <a:cs typeface="Times New Roman" pitchFamily="18" charset="0"/>
              </a:rPr>
              <a:t>。</a:t>
            </a:r>
            <a:endParaRPr lang="zh-CN" altLang="en-US" sz="1050" b="1" dirty="0">
              <a:solidFill>
                <a:schemeClr val="tx1"/>
              </a:solidFill>
              <a:latin typeface="微软雅黑" pitchFamily="34" charset="-122"/>
              <a:ea typeface="微软雅黑" pitchFamily="34" charset="-122"/>
            </a:endParaRPr>
          </a:p>
        </p:txBody>
      </p:sp>
      <p:sp>
        <p:nvSpPr>
          <p:cNvPr id="48" name="圆角矩形 47"/>
          <p:cNvSpPr/>
          <p:nvPr/>
        </p:nvSpPr>
        <p:spPr>
          <a:xfrm>
            <a:off x="142875" y="4857750"/>
            <a:ext cx="1643063" cy="15716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eaLnBrk="0" hangingPunct="0">
              <a:lnSpc>
                <a:spcPts val="1800"/>
              </a:lnSpc>
              <a:defRPr/>
            </a:pPr>
            <a:r>
              <a:rPr lang="zh-CN" altLang="zh-CN" sz="1050" b="1" dirty="0">
                <a:solidFill>
                  <a:schemeClr val="tx1"/>
                </a:solidFill>
                <a:latin typeface="微软雅黑" pitchFamily="34" charset="-122"/>
                <a:ea typeface="微软雅黑" pitchFamily="34" charset="-122"/>
                <a:cs typeface="Times New Roman" pitchFamily="18" charset="0"/>
              </a:rPr>
              <a:t>鞋、袜的要求：深色皮鞋，鞋底、鞋面、鞋侧保持清洁，鞋面要擦亮，以</a:t>
            </a:r>
            <a:r>
              <a:rPr lang="zh-CN" altLang="zh-CN" sz="1050" b="1" dirty="0">
                <a:solidFill>
                  <a:srgbClr val="C00000"/>
                </a:solidFill>
                <a:latin typeface="微软雅黑" pitchFamily="34" charset="-122"/>
                <a:ea typeface="微软雅黑" pitchFamily="34" charset="-122"/>
                <a:cs typeface="Times New Roman" pitchFamily="18" charset="0"/>
              </a:rPr>
              <a:t>黑色</a:t>
            </a:r>
            <a:r>
              <a:rPr lang="zh-CN" altLang="zh-CN" sz="1050" b="1" dirty="0">
                <a:solidFill>
                  <a:schemeClr val="tx1"/>
                </a:solidFill>
                <a:latin typeface="微软雅黑" pitchFamily="34" charset="-122"/>
                <a:ea typeface="微软雅黑" pitchFamily="34" charset="-122"/>
                <a:cs typeface="Times New Roman" pitchFamily="18" charset="0"/>
              </a:rPr>
              <a:t>为宜；</a:t>
            </a:r>
            <a:r>
              <a:rPr lang="zh-CN" altLang="zh-CN" sz="1050" b="1" dirty="0">
                <a:solidFill>
                  <a:srgbClr val="C00000"/>
                </a:solidFill>
                <a:latin typeface="微软雅黑" pitchFamily="34" charset="-122"/>
                <a:ea typeface="微软雅黑" pitchFamily="34" charset="-122"/>
                <a:cs typeface="Times New Roman" pitchFamily="18" charset="0"/>
              </a:rPr>
              <a:t>着黑色或深色、不透明</a:t>
            </a:r>
            <a:r>
              <a:rPr lang="zh-CN" altLang="zh-CN" sz="1050" b="1" dirty="0">
                <a:solidFill>
                  <a:schemeClr val="tx1"/>
                </a:solidFill>
                <a:latin typeface="微软雅黑" pitchFamily="34" charset="-122"/>
                <a:ea typeface="微软雅黑" pitchFamily="34" charset="-122"/>
                <a:cs typeface="Times New Roman" pitchFamily="18" charset="0"/>
              </a:rPr>
              <a:t>的短中筒袜。</a:t>
            </a:r>
            <a:endParaRPr lang="zh-CN" altLang="zh-CN" sz="1050" b="1" dirty="0">
              <a:solidFill>
                <a:schemeClr val="tx1"/>
              </a:solidFill>
              <a:latin typeface="微软雅黑" pitchFamily="34" charset="-122"/>
              <a:ea typeface="微软雅黑" pitchFamily="34" charset="-122"/>
            </a:endParaRPr>
          </a:p>
        </p:txBody>
      </p:sp>
      <p:sp>
        <p:nvSpPr>
          <p:cNvPr id="12" name="燕尾形箭头 11"/>
          <p:cNvSpPr/>
          <p:nvPr/>
        </p:nvSpPr>
        <p:spPr>
          <a:xfrm>
            <a:off x="4786313" y="2500313"/>
            <a:ext cx="1785937" cy="357187"/>
          </a:xfrm>
          <a:prstGeom prst="notchedRightArrow">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燕尾形箭头 12"/>
          <p:cNvSpPr/>
          <p:nvPr/>
        </p:nvSpPr>
        <p:spPr>
          <a:xfrm>
            <a:off x="4857750" y="4500563"/>
            <a:ext cx="1714500" cy="357187"/>
          </a:xfrm>
          <a:prstGeom prst="notchedRightArrow">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4" name="燕尾形箭头 13"/>
          <p:cNvSpPr/>
          <p:nvPr/>
        </p:nvSpPr>
        <p:spPr>
          <a:xfrm rot="10800000">
            <a:off x="1643063" y="3286125"/>
            <a:ext cx="2071687" cy="357188"/>
          </a:xfrm>
          <a:prstGeom prst="notchedRightArrow">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燕尾形箭头 14"/>
          <p:cNvSpPr/>
          <p:nvPr/>
        </p:nvSpPr>
        <p:spPr>
          <a:xfrm rot="10800000">
            <a:off x="1857375" y="5857875"/>
            <a:ext cx="2071688" cy="357188"/>
          </a:xfrm>
          <a:prstGeom prst="notchedRightArrow">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TextBox 16"/>
          <p:cNvSpPr txBox="1">
            <a:spLocks noChangeArrowheads="1"/>
          </p:cNvSpPr>
          <p:nvPr/>
        </p:nvSpPr>
        <p:spPr bwMode="auto">
          <a:xfrm>
            <a:off x="357188" y="1000125"/>
            <a:ext cx="5143500" cy="369888"/>
          </a:xfrm>
          <a:prstGeom prst="rect">
            <a:avLst/>
          </a:prstGeom>
          <a:noFill/>
          <a:ln w="9525">
            <a:noFill/>
            <a:miter lim="800000"/>
            <a:headEnd/>
            <a:tailEnd/>
          </a:ln>
        </p:spPr>
        <p:txBody>
          <a:bodyPr>
            <a:spAutoFit/>
          </a:bodyPr>
          <a:lstStyle/>
          <a:p>
            <a:pPr marL="0" lvl="2"/>
            <a:r>
              <a:rPr lang="zh-CN" altLang="en-US" b="1" dirty="0">
                <a:solidFill>
                  <a:srgbClr val="FF0000"/>
                </a:solidFill>
                <a:latin typeface="隶书" pitchFamily="49" charset="-122"/>
                <a:ea typeface="隶书" pitchFamily="49" charset="-122"/>
              </a:rPr>
              <a:t>仪容仪表：</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7"/>
          <p:cNvSpPr>
            <a:spLocks noChangeArrowheads="1"/>
          </p:cNvSpPr>
          <p:nvPr/>
        </p:nvSpPr>
        <p:spPr bwMode="auto">
          <a:xfrm>
            <a:off x="468313" y="404813"/>
            <a:ext cx="8064500" cy="720725"/>
          </a:xfrm>
          <a:prstGeom prst="rect">
            <a:avLst/>
          </a:prstGeom>
          <a:noFill/>
          <a:ln w="9525">
            <a:noFill/>
            <a:miter lim="800000"/>
            <a:headEnd/>
            <a:tailEnd/>
          </a:ln>
        </p:spPr>
        <p:txBody>
          <a:bodyPr anchor="ctr"/>
          <a:lstStyle/>
          <a:p>
            <a:pPr algn="l"/>
            <a:r>
              <a:rPr lang="zh-CN" altLang="en-US" sz="4000" i="1">
                <a:solidFill>
                  <a:srgbClr val="990000"/>
                </a:solidFill>
                <a:latin typeface="华文琥珀" pitchFamily="2" charset="-122"/>
                <a:ea typeface="华文琥珀" pitchFamily="2" charset="-122"/>
              </a:rPr>
              <a:t>作业时间不当影响客户！</a:t>
            </a:r>
          </a:p>
        </p:txBody>
      </p:sp>
      <p:pic>
        <p:nvPicPr>
          <p:cNvPr id="6148" name="Picture 8"/>
          <p:cNvPicPr>
            <a:picLocks noChangeAspect="1" noChangeArrowheads="1"/>
          </p:cNvPicPr>
          <p:nvPr/>
        </p:nvPicPr>
        <p:blipFill>
          <a:blip r:embed="rId3"/>
          <a:srcRect/>
          <a:stretch>
            <a:fillRect/>
          </a:stretch>
        </p:blipFill>
        <p:spPr bwMode="auto">
          <a:xfrm>
            <a:off x="571500" y="2428875"/>
            <a:ext cx="4629150" cy="3619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组合 8"/>
          <p:cNvGrpSpPr>
            <a:grpSpLocks/>
          </p:cNvGrpSpPr>
          <p:nvPr/>
        </p:nvGrpSpPr>
        <p:grpSpPr bwMode="auto">
          <a:xfrm>
            <a:off x="4211638" y="649288"/>
            <a:ext cx="4537075" cy="4752975"/>
            <a:chOff x="4211638" y="649288"/>
            <a:chExt cx="4537075" cy="4752975"/>
          </a:xfrm>
        </p:grpSpPr>
        <p:sp>
          <p:nvSpPr>
            <p:cNvPr id="6150" name="AutoShape 11"/>
            <p:cNvSpPr>
              <a:spLocks noChangeArrowheads="1"/>
            </p:cNvSpPr>
            <p:nvPr/>
          </p:nvSpPr>
          <p:spPr bwMode="auto">
            <a:xfrm rot="683191">
              <a:off x="4211638" y="1268413"/>
              <a:ext cx="4537075" cy="3400425"/>
            </a:xfrm>
            <a:prstGeom prst="cloudCallout">
              <a:avLst>
                <a:gd name="adj1" fmla="val -71648"/>
                <a:gd name="adj2" fmla="val 32380"/>
              </a:avLst>
            </a:prstGeom>
            <a:solidFill>
              <a:schemeClr val="accent1"/>
            </a:solidFill>
            <a:ln w="9525">
              <a:noFill/>
              <a:round/>
              <a:headEnd/>
              <a:tailEnd/>
            </a:ln>
          </p:spPr>
          <p:txBody>
            <a:bodyPr/>
            <a:lstStyle/>
            <a:p>
              <a:endParaRPr lang="zh-CN" altLang="zh-CN"/>
            </a:p>
          </p:txBody>
        </p:sp>
        <p:pic>
          <p:nvPicPr>
            <p:cNvPr id="6151" name="Picture 12" descr="P70603851"/>
            <p:cNvPicPr>
              <a:picLocks noChangeAspect="1" noChangeArrowheads="1"/>
            </p:cNvPicPr>
            <p:nvPr/>
          </p:nvPicPr>
          <p:blipFill>
            <a:blip r:embed="rId4"/>
            <a:srcRect/>
            <a:stretch>
              <a:fillRect/>
            </a:stretch>
          </p:blipFill>
          <p:spPr bwMode="auto">
            <a:xfrm>
              <a:off x="5003800" y="1773238"/>
              <a:ext cx="2887663" cy="2116137"/>
            </a:xfrm>
            <a:prstGeom prst="rect">
              <a:avLst/>
            </a:prstGeom>
            <a:noFill/>
            <a:ln w="9525">
              <a:noFill/>
              <a:miter lim="800000"/>
              <a:headEnd/>
              <a:tailEnd/>
            </a:ln>
          </p:spPr>
        </p:pic>
        <p:sp>
          <p:nvSpPr>
            <p:cNvPr id="6152" name="Rectangle 13"/>
            <p:cNvSpPr>
              <a:spLocks noChangeArrowheads="1"/>
            </p:cNvSpPr>
            <p:nvPr/>
          </p:nvSpPr>
          <p:spPr bwMode="auto">
            <a:xfrm>
              <a:off x="7847013" y="649288"/>
              <a:ext cx="647700" cy="4752975"/>
            </a:xfrm>
            <a:prstGeom prst="rect">
              <a:avLst/>
            </a:prstGeom>
            <a:noFill/>
            <a:ln w="9525">
              <a:noFill/>
              <a:miter lim="800000"/>
              <a:headEnd/>
              <a:tailEnd/>
            </a:ln>
          </p:spPr>
          <p:txBody>
            <a:bodyPr anchor="ctr"/>
            <a:lstStyle/>
            <a:p>
              <a:r>
                <a:rPr lang="zh-CN" altLang="en-US" sz="2800" b="1">
                  <a:latin typeface="幼圆" pitchFamily="49" charset="-122"/>
                  <a:ea typeface="幼圆" pitchFamily="49" charset="-122"/>
                </a:rPr>
                <a:t>周末连个觉都睡不好！</a:t>
              </a:r>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1152525" y="3582988"/>
            <a:ext cx="549275" cy="92075"/>
          </a:xfrm>
          <a:prstGeom prst="rect">
            <a:avLst/>
          </a:prstGeom>
          <a:noFill/>
          <a:ln w="9525">
            <a:noFill/>
            <a:miter lim="800000"/>
            <a:headEnd/>
            <a:tailEnd/>
          </a:ln>
        </p:spPr>
        <p:txBody>
          <a:bodyPr vert="eaVert" wrap="none">
            <a:spAutoFit/>
          </a:bodyPr>
          <a:lstStyle/>
          <a:p>
            <a:endParaRPr kumimoji="1" lang="zh-CN" altLang="zh-CN" sz="2400">
              <a:latin typeface="Times New Roman" pitchFamily="18" charset="0"/>
            </a:endParaRPr>
          </a:p>
        </p:txBody>
      </p:sp>
      <p:sp>
        <p:nvSpPr>
          <p:cNvPr id="9219" name="Text Box 5"/>
          <p:cNvSpPr txBox="1">
            <a:spLocks noChangeArrowheads="1"/>
          </p:cNvSpPr>
          <p:nvPr/>
        </p:nvSpPr>
        <p:spPr bwMode="auto">
          <a:xfrm>
            <a:off x="1736725" y="3476625"/>
            <a:ext cx="549275" cy="2133600"/>
          </a:xfrm>
          <a:prstGeom prst="rect">
            <a:avLst/>
          </a:prstGeom>
          <a:noFill/>
          <a:ln w="9525">
            <a:noFill/>
            <a:miter lim="800000"/>
            <a:headEnd/>
            <a:tailEnd/>
          </a:ln>
        </p:spPr>
        <p:txBody>
          <a:bodyPr vert="eaVert">
            <a:spAutoFit/>
          </a:bodyPr>
          <a:lstStyle/>
          <a:p>
            <a:pPr>
              <a:spcBef>
                <a:spcPct val="50000"/>
              </a:spcBef>
            </a:pPr>
            <a:endParaRPr kumimoji="1" lang="zh-CN" altLang="zh-CN" sz="2400">
              <a:latin typeface="Times New Roman" pitchFamily="18" charset="0"/>
            </a:endParaRPr>
          </a:p>
        </p:txBody>
      </p:sp>
      <p:sp>
        <p:nvSpPr>
          <p:cNvPr id="9220" name="Text Box 6"/>
          <p:cNvSpPr txBox="1">
            <a:spLocks noChangeArrowheads="1"/>
          </p:cNvSpPr>
          <p:nvPr/>
        </p:nvSpPr>
        <p:spPr bwMode="auto">
          <a:xfrm>
            <a:off x="1219200" y="1724025"/>
            <a:ext cx="914400" cy="457200"/>
          </a:xfrm>
          <a:prstGeom prst="rect">
            <a:avLst/>
          </a:prstGeom>
          <a:noFill/>
          <a:ln w="9525">
            <a:noFill/>
            <a:miter lim="800000"/>
            <a:headEnd/>
            <a:tailEnd/>
          </a:ln>
        </p:spPr>
        <p:txBody>
          <a:bodyPr>
            <a:spAutoFit/>
          </a:bodyPr>
          <a:lstStyle/>
          <a:p>
            <a:pPr>
              <a:spcBef>
                <a:spcPct val="50000"/>
              </a:spcBef>
            </a:pPr>
            <a:endParaRPr kumimoji="1" lang="zh-CN" altLang="zh-CN" sz="2400">
              <a:latin typeface="Times New Roman" pitchFamily="18" charset="0"/>
            </a:endParaRPr>
          </a:p>
        </p:txBody>
      </p:sp>
      <p:sp>
        <p:nvSpPr>
          <p:cNvPr id="20" name="折角形 19"/>
          <p:cNvSpPr/>
          <p:nvPr/>
        </p:nvSpPr>
        <p:spPr>
          <a:xfrm>
            <a:off x="357188" y="1785945"/>
            <a:ext cx="2286000" cy="1714515"/>
          </a:xfrm>
          <a:prstGeom prst="foldedCorner">
            <a:avLst/>
          </a:prstGeom>
          <a:noFill/>
          <a:ln>
            <a:solidFill>
              <a:srgbClr val="64B7CE"/>
            </a:solid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9222" name="矩形 21"/>
          <p:cNvSpPr>
            <a:spLocks noChangeArrowheads="1"/>
          </p:cNvSpPr>
          <p:nvPr/>
        </p:nvSpPr>
        <p:spPr bwMode="auto">
          <a:xfrm>
            <a:off x="500063" y="1928813"/>
            <a:ext cx="2000250" cy="1477962"/>
          </a:xfrm>
          <a:prstGeom prst="rect">
            <a:avLst/>
          </a:prstGeom>
          <a:noFill/>
          <a:ln w="9525">
            <a:noFill/>
            <a:miter lim="800000"/>
            <a:headEnd/>
            <a:tailEnd/>
          </a:ln>
        </p:spPr>
        <p:txBody>
          <a:bodyPr>
            <a:spAutoFit/>
          </a:bodyPr>
          <a:lstStyle/>
          <a:p>
            <a:pPr eaLnBrk="0" hangingPunct="0">
              <a:lnSpc>
                <a:spcPts val="1800"/>
              </a:lnSpc>
            </a:pPr>
            <a:r>
              <a:rPr lang="zh-CN" altLang="zh-CN" sz="1400" b="1">
                <a:latin typeface="微软雅黑" pitchFamily="34" charset="-122"/>
                <a:ea typeface="微软雅黑" pitchFamily="34" charset="-122"/>
                <a:cs typeface="Times New Roman" pitchFamily="18" charset="0"/>
              </a:rPr>
              <a:t>如遇客户迎面而来，应</a:t>
            </a:r>
            <a:r>
              <a:rPr lang="zh-CN" altLang="zh-CN" sz="1400" b="1">
                <a:solidFill>
                  <a:srgbClr val="C00000"/>
                </a:solidFill>
                <a:latin typeface="微软雅黑" pitchFamily="34" charset="-122"/>
                <a:ea typeface="微软雅黑" pitchFamily="34" charset="-122"/>
                <a:cs typeface="Times New Roman" pitchFamily="18" charset="0"/>
              </a:rPr>
              <a:t>暂时停止手中工作</a:t>
            </a:r>
            <a:r>
              <a:rPr lang="zh-CN" altLang="zh-CN" sz="1400" b="1">
                <a:latin typeface="微软雅黑" pitchFamily="34" charset="-122"/>
                <a:ea typeface="微软雅黑" pitchFamily="34" charset="-122"/>
                <a:cs typeface="Times New Roman" pitchFamily="18" charset="0"/>
              </a:rPr>
              <a:t>，主动让路，双眼目视客户，向客户点头</a:t>
            </a:r>
            <a:r>
              <a:rPr lang="en-US" altLang="zh-CN" sz="1400" b="1">
                <a:latin typeface="微软雅黑" pitchFamily="34" charset="-122"/>
                <a:ea typeface="微软雅黑" pitchFamily="34" charset="-122"/>
                <a:cs typeface="Times New Roman" pitchFamily="18" charset="0"/>
              </a:rPr>
              <a:t>/</a:t>
            </a:r>
            <a:r>
              <a:rPr lang="zh-CN" altLang="en-US" sz="1400" b="1">
                <a:latin typeface="微软雅黑" pitchFamily="34" charset="-122"/>
                <a:ea typeface="微软雅黑" pitchFamily="34" charset="-122"/>
                <a:cs typeface="Times New Roman" pitchFamily="18" charset="0"/>
              </a:rPr>
              <a:t>问好</a:t>
            </a:r>
            <a:r>
              <a:rPr lang="zh-CN" altLang="en-US" sz="1400" b="1">
                <a:solidFill>
                  <a:srgbClr val="C00000"/>
                </a:solidFill>
                <a:latin typeface="微软雅黑" pitchFamily="34" charset="-122"/>
                <a:ea typeface="微软雅黑" pitchFamily="34" charset="-122"/>
                <a:cs typeface="Times New Roman" pitchFamily="18" charset="0"/>
              </a:rPr>
              <a:t>：“您好”</a:t>
            </a:r>
            <a:r>
              <a:rPr lang="zh-CN" altLang="en-US" sz="1400" b="1">
                <a:latin typeface="微软雅黑" pitchFamily="34" charset="-122"/>
                <a:ea typeface="微软雅黑" pitchFamily="34" charset="-122"/>
                <a:cs typeface="Times New Roman" pitchFamily="18" charset="0"/>
              </a:rPr>
              <a:t>，同时面带微笑。</a:t>
            </a:r>
          </a:p>
        </p:txBody>
      </p:sp>
      <p:sp>
        <p:nvSpPr>
          <p:cNvPr id="25" name="折角形 24"/>
          <p:cNvSpPr/>
          <p:nvPr/>
        </p:nvSpPr>
        <p:spPr>
          <a:xfrm>
            <a:off x="7072313" y="2000272"/>
            <a:ext cx="1285875" cy="928688"/>
          </a:xfrm>
          <a:prstGeom prst="foldedCorner">
            <a:avLst/>
          </a:prstGeom>
          <a:noFill/>
          <a:ln>
            <a:solidFill>
              <a:srgbClr val="64B7CE"/>
            </a:solid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224" name="矩形 25"/>
          <p:cNvSpPr>
            <a:spLocks noChangeArrowheads="1"/>
          </p:cNvSpPr>
          <p:nvPr/>
        </p:nvSpPr>
        <p:spPr bwMode="auto">
          <a:xfrm>
            <a:off x="7072313" y="2357438"/>
            <a:ext cx="1293812" cy="307975"/>
          </a:xfrm>
          <a:prstGeom prst="rect">
            <a:avLst/>
          </a:prstGeom>
          <a:noFill/>
          <a:ln w="9525">
            <a:noFill/>
            <a:miter lim="800000"/>
            <a:headEnd/>
            <a:tailEnd/>
          </a:ln>
        </p:spPr>
        <p:txBody>
          <a:bodyPr wrap="none">
            <a:spAutoFit/>
          </a:bodyPr>
          <a:lstStyle/>
          <a:p>
            <a:r>
              <a:rPr lang="zh-CN" altLang="zh-CN" sz="1400" b="1">
                <a:latin typeface="微软雅黑" pitchFamily="34" charset="-122"/>
                <a:ea typeface="微软雅黑" pitchFamily="34" charset="-122"/>
              </a:rPr>
              <a:t>行</a:t>
            </a:r>
            <a:r>
              <a:rPr lang="en-US" altLang="zh-CN" sz="1400" b="1">
                <a:solidFill>
                  <a:srgbClr val="C00000"/>
                </a:solidFill>
                <a:latin typeface="微软雅黑" pitchFamily="34" charset="-122"/>
                <a:ea typeface="微软雅黑" pitchFamily="34" charset="-122"/>
              </a:rPr>
              <a:t>30</a:t>
            </a:r>
            <a:r>
              <a:rPr lang="zh-CN" altLang="zh-CN" sz="1400" b="1">
                <a:solidFill>
                  <a:srgbClr val="C00000"/>
                </a:solidFill>
                <a:latin typeface="微软雅黑" pitchFamily="34" charset="-122"/>
                <a:ea typeface="微软雅黑" pitchFamily="34" charset="-122"/>
              </a:rPr>
              <a:t>度</a:t>
            </a:r>
            <a:r>
              <a:rPr lang="zh-CN" altLang="zh-CN" sz="1400" b="1">
                <a:latin typeface="微软雅黑" pitchFamily="34" charset="-122"/>
                <a:ea typeface="微软雅黑" pitchFamily="34" charset="-122"/>
              </a:rPr>
              <a:t>鞠躬礼</a:t>
            </a:r>
            <a:endParaRPr lang="zh-CN" altLang="en-US" sz="1400" b="1">
              <a:latin typeface="微软雅黑" pitchFamily="34" charset="-122"/>
              <a:ea typeface="微软雅黑" pitchFamily="34" charset="-122"/>
            </a:endParaRPr>
          </a:p>
        </p:txBody>
      </p:sp>
      <p:sp>
        <p:nvSpPr>
          <p:cNvPr id="34" name="流程图: 文档 33"/>
          <p:cNvSpPr/>
          <p:nvPr/>
        </p:nvSpPr>
        <p:spPr>
          <a:xfrm>
            <a:off x="357188" y="4357688"/>
            <a:ext cx="8286750" cy="2286000"/>
          </a:xfrm>
          <a:prstGeom prst="flowChartDocument">
            <a:avLst/>
          </a:prstGeom>
          <a:noFill/>
          <a:ln>
            <a:solidFill>
              <a:srgbClr val="64B7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2000"/>
              </a:lnSpc>
              <a:buClr>
                <a:srgbClr val="C00000"/>
              </a:buClr>
              <a:buFont typeface="Wingdings" pitchFamily="2" charset="2"/>
              <a:buChar char="p"/>
              <a:defRPr/>
            </a:pPr>
            <a:endParaRPr lang="en-US" altLang="zh-CN" sz="1200" dirty="0">
              <a:solidFill>
                <a:schemeClr val="tx1"/>
              </a:solidFill>
              <a:latin typeface="微软雅黑" pitchFamily="34" charset="-122"/>
              <a:ea typeface="微软雅黑" pitchFamily="34" charset="-122"/>
            </a:endParaRPr>
          </a:p>
          <a:p>
            <a:pPr>
              <a:lnSpc>
                <a:spcPts val="2000"/>
              </a:lnSpc>
              <a:buClr>
                <a:srgbClr val="C00000"/>
              </a:buClr>
              <a:buFont typeface="Wingdings" pitchFamily="2" charset="2"/>
              <a:buChar char="p"/>
              <a:defRPr/>
            </a:pPr>
            <a:endParaRPr lang="en-US" altLang="zh-CN" sz="1200" dirty="0">
              <a:solidFill>
                <a:schemeClr val="tx1"/>
              </a:solidFill>
              <a:latin typeface="微软雅黑" pitchFamily="34" charset="-122"/>
              <a:ea typeface="微软雅黑" pitchFamily="34" charset="-122"/>
            </a:endParaRPr>
          </a:p>
          <a:p>
            <a:pPr>
              <a:lnSpc>
                <a:spcPts val="3000"/>
              </a:lnSpc>
              <a:buClr>
                <a:srgbClr val="C00000"/>
              </a:buClr>
              <a:buFont typeface="Wingdings" pitchFamily="2" charset="2"/>
              <a:buChar char="p"/>
              <a:defRPr/>
            </a:pPr>
            <a:r>
              <a:rPr lang="zh-CN" altLang="zh-CN" sz="1400" b="1" dirty="0">
                <a:solidFill>
                  <a:schemeClr val="tx1"/>
                </a:solidFill>
                <a:latin typeface="微软雅黑" pitchFamily="34" charset="-122"/>
                <a:ea typeface="微软雅黑" pitchFamily="34" charset="-122"/>
              </a:rPr>
              <a:t>园区内遇到需要帮助者，应主动向前询问：“</a:t>
            </a:r>
            <a:r>
              <a:rPr lang="zh-CN" altLang="zh-CN" sz="1400" b="1" dirty="0">
                <a:solidFill>
                  <a:srgbClr val="C00000"/>
                </a:solidFill>
                <a:latin typeface="微软雅黑" pitchFamily="34" charset="-122"/>
                <a:ea typeface="微软雅黑" pitchFamily="34" charset="-122"/>
              </a:rPr>
              <a:t>您好，请问有什么可以帮助到您？</a:t>
            </a:r>
            <a:r>
              <a:rPr lang="zh-CN" altLang="zh-CN" sz="1400" b="1" dirty="0">
                <a:solidFill>
                  <a:schemeClr val="tx1"/>
                </a:solidFill>
                <a:latin typeface="微软雅黑" pitchFamily="34" charset="-122"/>
                <a:ea typeface="微软雅黑" pitchFamily="34" charset="-122"/>
              </a:rPr>
              <a:t>”并提供帮助。</a:t>
            </a:r>
          </a:p>
          <a:p>
            <a:pPr>
              <a:lnSpc>
                <a:spcPts val="3000"/>
              </a:lnSpc>
              <a:buClr>
                <a:srgbClr val="C00000"/>
              </a:buClr>
              <a:buFont typeface="Wingdings" pitchFamily="2" charset="2"/>
              <a:buChar char="p"/>
              <a:defRPr/>
            </a:pPr>
            <a:r>
              <a:rPr lang="zh-CN" altLang="zh-CN" sz="1400" b="1" dirty="0">
                <a:solidFill>
                  <a:schemeClr val="tx1"/>
                </a:solidFill>
                <a:latin typeface="微软雅黑" pitchFamily="34" charset="-122"/>
                <a:ea typeface="微软雅黑" pitchFamily="34" charset="-122"/>
              </a:rPr>
              <a:t>工作中路遇客户问询，要立刻停止工作，自己能正确解决或回答的情况下，自己予以解决或回答。</a:t>
            </a:r>
          </a:p>
          <a:p>
            <a:pPr>
              <a:lnSpc>
                <a:spcPts val="3000"/>
              </a:lnSpc>
              <a:buClr>
                <a:srgbClr val="C00000"/>
              </a:buClr>
              <a:buFont typeface="Wingdings" pitchFamily="2" charset="2"/>
              <a:buChar char="p"/>
              <a:defRPr/>
            </a:pPr>
            <a:r>
              <a:rPr lang="zh-CN" altLang="zh-CN" sz="1400" b="1" dirty="0">
                <a:solidFill>
                  <a:schemeClr val="tx1"/>
                </a:solidFill>
                <a:latin typeface="微软雅黑" pitchFamily="34" charset="-122"/>
                <a:ea typeface="微软雅黑" pitchFamily="34" charset="-122"/>
              </a:rPr>
              <a:t>如有客户询问不属于自己工作职责内的问题或自己不了解的情况时，不要轻易承诺，应礼貌地解释说</a:t>
            </a:r>
            <a:r>
              <a:rPr lang="zh-CN" altLang="zh-CN" sz="1400" b="1" dirty="0">
                <a:solidFill>
                  <a:srgbClr val="C00000"/>
                </a:solidFill>
                <a:latin typeface="微软雅黑" pitchFamily="34" charset="-122"/>
                <a:ea typeface="微软雅黑" pitchFamily="34" charset="-122"/>
              </a:rPr>
              <a:t>：“对不起，我不了解这个情况，如果需要，我愿意帮您询问一下”</a:t>
            </a:r>
            <a:r>
              <a:rPr lang="zh-CN" altLang="zh-CN" sz="1400" b="1" dirty="0">
                <a:solidFill>
                  <a:schemeClr val="tx1"/>
                </a:solidFill>
                <a:latin typeface="微软雅黑" pitchFamily="34" charset="-122"/>
                <a:ea typeface="微软雅黑" pitchFamily="34" charset="-122"/>
              </a:rPr>
              <a:t>，并及时反馈相关人员处理。或者</a:t>
            </a:r>
            <a:r>
              <a:rPr lang="zh-CN" altLang="zh-CN" sz="1400" b="1" dirty="0">
                <a:solidFill>
                  <a:srgbClr val="C00000"/>
                </a:solidFill>
                <a:latin typeface="微软雅黑" pitchFamily="34" charset="-122"/>
                <a:ea typeface="微软雅黑" pitchFamily="34" charset="-122"/>
              </a:rPr>
              <a:t>“请您直接拔打电话：×××××××，找×××行吗？”。</a:t>
            </a:r>
            <a:r>
              <a:rPr lang="zh-CN" altLang="zh-CN" sz="1400" b="1" dirty="0">
                <a:solidFill>
                  <a:schemeClr val="tx1"/>
                </a:solidFill>
                <a:latin typeface="微软雅黑" pitchFamily="34" charset="-122"/>
                <a:ea typeface="微软雅黑" pitchFamily="34" charset="-122"/>
              </a:rPr>
              <a:t>耐心仔细地回答客户询问。</a:t>
            </a:r>
            <a:endParaRPr lang="zh-CN" altLang="en-US" sz="1400" b="1" dirty="0">
              <a:solidFill>
                <a:schemeClr val="tx1"/>
              </a:solidFill>
              <a:latin typeface="微软雅黑" pitchFamily="34" charset="-122"/>
              <a:ea typeface="微软雅黑" pitchFamily="34" charset="-122"/>
            </a:endParaRPr>
          </a:p>
          <a:p>
            <a:pPr algn="ctr">
              <a:defRPr/>
            </a:pPr>
            <a:endParaRPr lang="zh-CN" altLang="en-US" dirty="0"/>
          </a:p>
        </p:txBody>
      </p:sp>
      <p:pic>
        <p:nvPicPr>
          <p:cNvPr id="7179" name="图片 14" descr="L9H}J]FXRYB7I28XZZD~8~X.jpg"/>
          <p:cNvPicPr>
            <a:picLocks noChangeAspect="1"/>
          </p:cNvPicPr>
          <p:nvPr/>
        </p:nvPicPr>
        <p:blipFill>
          <a:blip r:embed="rId3"/>
          <a:srcRect/>
          <a:stretch>
            <a:fillRect/>
          </a:stretch>
        </p:blipFill>
        <p:spPr bwMode="auto">
          <a:xfrm>
            <a:off x="3286125" y="1285875"/>
            <a:ext cx="2790825" cy="2952750"/>
          </a:xfrm>
          <a:prstGeom prst="rect">
            <a:avLst/>
          </a:prstGeom>
          <a:ln>
            <a:noFill/>
          </a:ln>
          <a:effectLst>
            <a:outerShdw blurRad="190500" algn="tl" rotWithShape="0">
              <a:srgbClr val="000000">
                <a:alpha val="70000"/>
              </a:srgbClr>
            </a:outerShdw>
          </a:effectLst>
        </p:spPr>
      </p:pic>
      <p:sp>
        <p:nvSpPr>
          <p:cNvPr id="16" name="燕尾形箭头 15"/>
          <p:cNvSpPr/>
          <p:nvPr/>
        </p:nvSpPr>
        <p:spPr>
          <a:xfrm>
            <a:off x="6143625" y="2428875"/>
            <a:ext cx="857250" cy="357188"/>
          </a:xfrm>
          <a:prstGeom prst="notchedRightArrow">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TextBox 12"/>
          <p:cNvSpPr txBox="1">
            <a:spLocks noChangeArrowheads="1"/>
          </p:cNvSpPr>
          <p:nvPr/>
        </p:nvSpPr>
        <p:spPr bwMode="auto">
          <a:xfrm>
            <a:off x="357188" y="857250"/>
            <a:ext cx="5143500" cy="369888"/>
          </a:xfrm>
          <a:prstGeom prst="rect">
            <a:avLst/>
          </a:prstGeom>
          <a:noFill/>
          <a:ln w="9525">
            <a:noFill/>
            <a:miter lim="800000"/>
            <a:headEnd/>
            <a:tailEnd/>
          </a:ln>
        </p:spPr>
        <p:txBody>
          <a:bodyPr>
            <a:spAutoFit/>
          </a:bodyPr>
          <a:lstStyle/>
          <a:p>
            <a:pPr marL="0" lvl="2"/>
            <a:r>
              <a:rPr lang="zh-CN" altLang="en-US" b="1">
                <a:solidFill>
                  <a:srgbClr val="FF0000"/>
                </a:solidFill>
                <a:latin typeface="隶书" pitchFamily="49" charset="-122"/>
                <a:ea typeface="隶书" pitchFamily="49" charset="-122"/>
              </a:rPr>
              <a:t>理论知识、操作技能要求：</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对角圆角矩形 14"/>
          <p:cNvSpPr/>
          <p:nvPr/>
        </p:nvSpPr>
        <p:spPr>
          <a:xfrm>
            <a:off x="4714875" y="3571875"/>
            <a:ext cx="3000375" cy="2643188"/>
          </a:xfrm>
          <a:prstGeom prst="round2DiagRect">
            <a:avLst/>
          </a:prstGeom>
          <a:noFill/>
          <a:ln>
            <a:solidFill>
              <a:srgbClr val="64B7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400" dirty="0">
              <a:solidFill>
                <a:schemeClr val="tx1"/>
              </a:solidFill>
              <a:latin typeface="微软雅黑" pitchFamily="34" charset="-122"/>
              <a:ea typeface="微软雅黑" pitchFamily="34" charset="-122"/>
              <a:cs typeface="Times New Roman" pitchFamily="18" charset="0"/>
            </a:endParaRPr>
          </a:p>
          <a:p>
            <a:pPr>
              <a:lnSpc>
                <a:spcPts val="3000"/>
              </a:lnSpc>
              <a:defRPr/>
            </a:pPr>
            <a:r>
              <a:rPr lang="zh-CN" altLang="zh-CN" sz="1400" b="1" dirty="0">
                <a:solidFill>
                  <a:schemeClr val="tx1"/>
                </a:solidFill>
                <a:latin typeface="微软雅黑" pitchFamily="34" charset="-122"/>
                <a:ea typeface="微软雅黑" pitchFamily="34" charset="-122"/>
                <a:cs typeface="Times New Roman" pitchFamily="18" charset="0"/>
              </a:rPr>
              <a:t>如遇客户迎面而来，暂时停止手中工作</a:t>
            </a:r>
            <a:r>
              <a:rPr lang="zh-CN" altLang="en-US" sz="1400" b="1" dirty="0">
                <a:solidFill>
                  <a:schemeClr val="tx1"/>
                </a:solidFill>
                <a:latin typeface="微软雅黑" pitchFamily="34" charset="-122"/>
                <a:ea typeface="微软雅黑" pitchFamily="34" charset="-122"/>
                <a:cs typeface="Times New Roman" pitchFamily="18" charset="0"/>
              </a:rPr>
              <a:t>，工具摆放规范</a:t>
            </a:r>
            <a:r>
              <a:rPr lang="en-US" altLang="zh-CN" sz="1400" b="1" dirty="0">
                <a:latin typeface="微软雅黑" pitchFamily="34" charset="-122"/>
                <a:ea typeface="微软雅黑" pitchFamily="34" charset="-122"/>
              </a:rPr>
              <a:t>,</a:t>
            </a:r>
            <a:r>
              <a:rPr lang="zh-CN" altLang="zh-CN" sz="1400" b="1" dirty="0">
                <a:solidFill>
                  <a:schemeClr val="tx1"/>
                </a:solidFill>
                <a:latin typeface="微软雅黑" pitchFamily="34" charset="-122"/>
                <a:ea typeface="微软雅黑" pitchFamily="34" charset="-122"/>
                <a:cs typeface="Times New Roman" pitchFamily="18" charset="0"/>
              </a:rPr>
              <a:t>主动让路，双眼目视客户，向客户点头</a:t>
            </a:r>
            <a:r>
              <a:rPr lang="en-US" altLang="zh-CN" sz="1400" b="1" dirty="0">
                <a:solidFill>
                  <a:schemeClr val="tx1"/>
                </a:solidFill>
                <a:latin typeface="微软雅黑" pitchFamily="34" charset="-122"/>
                <a:ea typeface="微软雅黑" pitchFamily="34" charset="-122"/>
                <a:cs typeface="Times New Roman" pitchFamily="18" charset="0"/>
              </a:rPr>
              <a:t>/</a:t>
            </a:r>
            <a:r>
              <a:rPr lang="zh-CN" altLang="en-US" sz="1400" b="1" dirty="0">
                <a:solidFill>
                  <a:schemeClr val="tx1"/>
                </a:solidFill>
                <a:latin typeface="微软雅黑" pitchFamily="34" charset="-122"/>
                <a:ea typeface="微软雅黑" pitchFamily="34" charset="-122"/>
                <a:cs typeface="Times New Roman" pitchFamily="18" charset="0"/>
              </a:rPr>
              <a:t>问好：“</a:t>
            </a:r>
            <a:r>
              <a:rPr lang="zh-CN" altLang="en-US" sz="1400" b="1" dirty="0">
                <a:solidFill>
                  <a:srgbClr val="C00000"/>
                </a:solidFill>
                <a:latin typeface="微软雅黑" pitchFamily="34" charset="-122"/>
                <a:ea typeface="微软雅黑" pitchFamily="34" charset="-122"/>
                <a:cs typeface="Times New Roman" pitchFamily="18" charset="0"/>
              </a:rPr>
              <a:t>您好</a:t>
            </a:r>
            <a:r>
              <a:rPr lang="zh-CN" altLang="en-US" sz="1400" b="1" dirty="0">
                <a:solidFill>
                  <a:schemeClr val="tx1"/>
                </a:solidFill>
                <a:latin typeface="微软雅黑" pitchFamily="34" charset="-122"/>
                <a:ea typeface="微软雅黑" pitchFamily="34" charset="-122"/>
                <a:cs typeface="Times New Roman" pitchFamily="18" charset="0"/>
              </a:rPr>
              <a:t>”，同时面带微笑。</a:t>
            </a:r>
            <a:endParaRPr lang="en-US" altLang="zh-CN" sz="1400" b="1" dirty="0">
              <a:solidFill>
                <a:schemeClr val="tx1"/>
              </a:solidFill>
              <a:latin typeface="微软雅黑" pitchFamily="34" charset="-122"/>
              <a:ea typeface="微软雅黑" pitchFamily="34" charset="-122"/>
              <a:cs typeface="Times New Roman" pitchFamily="18" charset="0"/>
            </a:endParaRPr>
          </a:p>
          <a:p>
            <a:pPr>
              <a:lnSpc>
                <a:spcPts val="2500"/>
              </a:lnSpc>
              <a:defRPr/>
            </a:pPr>
            <a:endParaRPr lang="zh-CN" altLang="en-US" sz="1400" dirty="0">
              <a:solidFill>
                <a:schemeClr val="tx1"/>
              </a:solidFill>
              <a:latin typeface="微软雅黑" pitchFamily="34" charset="-122"/>
              <a:ea typeface="微软雅黑" pitchFamily="34" charset="-122"/>
            </a:endParaRPr>
          </a:p>
          <a:p>
            <a:pPr algn="ctr">
              <a:defRPr/>
            </a:pPr>
            <a:endParaRPr lang="zh-CN" altLang="en-US" dirty="0"/>
          </a:p>
        </p:txBody>
      </p:sp>
      <p:sp>
        <p:nvSpPr>
          <p:cNvPr id="43" name="对角圆角矩形 42"/>
          <p:cNvSpPr/>
          <p:nvPr/>
        </p:nvSpPr>
        <p:spPr>
          <a:xfrm>
            <a:off x="571500" y="3571875"/>
            <a:ext cx="3000375" cy="2714625"/>
          </a:xfrm>
          <a:prstGeom prst="round2DiagRect">
            <a:avLst/>
          </a:prstGeom>
          <a:noFill/>
          <a:ln>
            <a:solidFill>
              <a:srgbClr val="64B7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CN" sz="1400" dirty="0">
              <a:solidFill>
                <a:schemeClr val="tx1"/>
              </a:solidFill>
              <a:latin typeface="微软雅黑" pitchFamily="34" charset="-122"/>
              <a:ea typeface="微软雅黑" pitchFamily="34" charset="-122"/>
            </a:endParaRPr>
          </a:p>
          <a:p>
            <a:pPr>
              <a:lnSpc>
                <a:spcPts val="2500"/>
              </a:lnSpc>
              <a:defRPr/>
            </a:pPr>
            <a:r>
              <a:rPr lang="zh-CN" altLang="zh-CN" sz="1400" b="1" dirty="0">
                <a:solidFill>
                  <a:schemeClr val="tx1"/>
                </a:solidFill>
                <a:latin typeface="微软雅黑" pitchFamily="34" charset="-122"/>
                <a:ea typeface="微软雅黑" pitchFamily="34" charset="-122"/>
              </a:rPr>
              <a:t>与客人同时进出门（上下楼梯）时，应注意礼让客户先行，面带微笑，主动问好：“</a:t>
            </a:r>
            <a:r>
              <a:rPr lang="zh-CN" altLang="zh-CN" sz="1400" b="1" dirty="0">
                <a:solidFill>
                  <a:srgbClr val="C00000"/>
                </a:solidFill>
                <a:latin typeface="微软雅黑" pitchFamily="34" charset="-122"/>
                <a:ea typeface="微软雅黑" pitchFamily="34" charset="-122"/>
              </a:rPr>
              <a:t>您好！</a:t>
            </a:r>
            <a:r>
              <a:rPr lang="zh-CN" altLang="zh-CN" sz="1400" b="1" dirty="0">
                <a:solidFill>
                  <a:schemeClr val="tx1"/>
                </a:solidFill>
                <a:latin typeface="微软雅黑" pitchFamily="34" charset="-122"/>
                <a:ea typeface="微软雅黑" pitchFamily="34" charset="-122"/>
              </a:rPr>
              <a:t>“与客户同时进出电梯时，首先询问客户”</a:t>
            </a:r>
            <a:r>
              <a:rPr lang="zh-CN" altLang="zh-CN" sz="1400" b="1" dirty="0">
                <a:solidFill>
                  <a:srgbClr val="C00000"/>
                </a:solidFill>
                <a:latin typeface="微软雅黑" pitchFamily="34" charset="-122"/>
                <a:ea typeface="微软雅黑" pitchFamily="34" charset="-122"/>
              </a:rPr>
              <a:t>您好，请问您上（下）几层？</a:t>
            </a:r>
            <a:r>
              <a:rPr lang="zh-CN" altLang="zh-CN" sz="1400" b="1" dirty="0">
                <a:solidFill>
                  <a:schemeClr val="tx1"/>
                </a:solidFill>
                <a:latin typeface="微软雅黑" pitchFamily="34" charset="-122"/>
                <a:ea typeface="微软雅黑" pitchFamily="34" charset="-122"/>
              </a:rPr>
              <a:t>“帮助客户按下楼层，待客户进（出）电梯后，与客户道别，同时面带微笑。</a:t>
            </a:r>
          </a:p>
          <a:p>
            <a:pPr algn="ctr">
              <a:defRPr/>
            </a:pPr>
            <a:endParaRPr lang="zh-CN" altLang="en-US" dirty="0"/>
          </a:p>
        </p:txBody>
      </p:sp>
      <p:pic>
        <p:nvPicPr>
          <p:cNvPr id="8197" name="图片 10" descr="BIIGWH7RVSVD7P8O0K($M4F.jpg"/>
          <p:cNvPicPr>
            <a:picLocks noChangeAspect="1"/>
          </p:cNvPicPr>
          <p:nvPr/>
        </p:nvPicPr>
        <p:blipFill>
          <a:blip r:embed="rId3"/>
          <a:srcRect/>
          <a:stretch>
            <a:fillRect/>
          </a:stretch>
        </p:blipFill>
        <p:spPr bwMode="auto">
          <a:xfrm>
            <a:off x="857250" y="857250"/>
            <a:ext cx="2714625" cy="2571750"/>
          </a:xfrm>
          <a:prstGeom prst="rect">
            <a:avLst/>
          </a:prstGeom>
          <a:ln>
            <a:noFill/>
          </a:ln>
          <a:effectLst>
            <a:outerShdw blurRad="292100" dist="139700" dir="2700000" algn="tl" rotWithShape="0">
              <a:srgbClr val="333333">
                <a:alpha val="65000"/>
              </a:srgbClr>
            </a:outerShdw>
          </a:effectLst>
        </p:spPr>
      </p:pic>
      <p:pic>
        <p:nvPicPr>
          <p:cNvPr id="8198" name="图片 11" descr="VC$O%6ISAD@95G_%OARF28Y.jpg"/>
          <p:cNvPicPr>
            <a:picLocks noChangeAspect="1"/>
          </p:cNvPicPr>
          <p:nvPr/>
        </p:nvPicPr>
        <p:blipFill>
          <a:blip r:embed="rId4"/>
          <a:srcRect/>
          <a:stretch>
            <a:fillRect/>
          </a:stretch>
        </p:blipFill>
        <p:spPr bwMode="auto">
          <a:xfrm>
            <a:off x="4786313" y="857250"/>
            <a:ext cx="2819400" cy="257175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流程图: 离页连接符 9"/>
          <p:cNvSpPr/>
          <p:nvPr/>
        </p:nvSpPr>
        <p:spPr>
          <a:xfrm>
            <a:off x="5000625" y="928688"/>
            <a:ext cx="3286125" cy="3286125"/>
          </a:xfrm>
          <a:prstGeom prst="flowChartOffpageConnector">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ts val="3500"/>
              </a:lnSpc>
              <a:buClr>
                <a:srgbClr val="C00000"/>
              </a:buClr>
              <a:buFont typeface="Wingdings" pitchFamily="2" charset="2"/>
              <a:buChar char="p"/>
              <a:defRPr/>
            </a:pPr>
            <a:endParaRPr lang="en-US" altLang="zh-CN" sz="1400" dirty="0">
              <a:solidFill>
                <a:schemeClr val="tx1"/>
              </a:solidFill>
              <a:latin typeface="微软雅黑" pitchFamily="34" charset="-122"/>
              <a:ea typeface="微软雅黑" pitchFamily="34" charset="-122"/>
            </a:endParaRPr>
          </a:p>
          <a:p>
            <a:pPr>
              <a:lnSpc>
                <a:spcPts val="3500"/>
              </a:lnSpc>
              <a:buClr>
                <a:srgbClr val="C00000"/>
              </a:buClr>
              <a:buFont typeface="Wingdings" pitchFamily="2" charset="2"/>
              <a:buChar char="p"/>
              <a:defRPr/>
            </a:pPr>
            <a:r>
              <a:rPr lang="zh-CN" altLang="zh-CN" sz="1400" b="1" dirty="0">
                <a:solidFill>
                  <a:schemeClr val="tx1"/>
                </a:solidFill>
                <a:latin typeface="微软雅黑" pitchFamily="34" charset="-122"/>
                <a:ea typeface="微软雅黑" pitchFamily="34" charset="-122"/>
              </a:rPr>
              <a:t>上班前</a:t>
            </a:r>
            <a:r>
              <a:rPr lang="en-US" altLang="zh-CN" sz="1400" b="1" dirty="0">
                <a:solidFill>
                  <a:srgbClr val="C00000"/>
                </a:solidFill>
                <a:latin typeface="微软雅黑" pitchFamily="34" charset="-122"/>
                <a:ea typeface="微软雅黑" pitchFamily="34" charset="-122"/>
              </a:rPr>
              <a:t>10</a:t>
            </a:r>
            <a:r>
              <a:rPr lang="zh-CN" altLang="zh-CN" sz="1400" b="1" dirty="0">
                <a:solidFill>
                  <a:srgbClr val="C00000"/>
                </a:solidFill>
                <a:latin typeface="微软雅黑" pitchFamily="34" charset="-122"/>
                <a:ea typeface="微软雅黑" pitchFamily="34" charset="-122"/>
              </a:rPr>
              <a:t>分钟</a:t>
            </a:r>
            <a:r>
              <a:rPr lang="zh-CN" altLang="zh-CN" sz="1400" b="1" dirty="0">
                <a:solidFill>
                  <a:schemeClr val="tx1"/>
                </a:solidFill>
                <a:latin typeface="微软雅黑" pitchFamily="34" charset="-122"/>
                <a:ea typeface="微软雅黑" pitchFamily="34" charset="-122"/>
              </a:rPr>
              <a:t>在指定位置列队，</a:t>
            </a:r>
            <a:r>
              <a:rPr lang="zh-CN" altLang="en-US" sz="1400" b="1" dirty="0">
                <a:solidFill>
                  <a:schemeClr val="tx1"/>
                </a:solidFill>
                <a:latin typeface="微软雅黑" pitchFamily="34" charset="-122"/>
                <a:ea typeface="微软雅黑" pitchFamily="34" charset="-122"/>
              </a:rPr>
              <a:t>点名，</a:t>
            </a:r>
            <a:r>
              <a:rPr lang="zh-CN" altLang="zh-CN" sz="1400" b="1" dirty="0">
                <a:solidFill>
                  <a:schemeClr val="tx1"/>
                </a:solidFill>
                <a:latin typeface="微软雅黑" pitchFamily="34" charset="-122"/>
                <a:ea typeface="微软雅黑" pitchFamily="34" charset="-122"/>
              </a:rPr>
              <a:t>检查仪容仪表是否符合</a:t>
            </a:r>
            <a:r>
              <a:rPr lang="en-US" altLang="zh-CN" sz="1400" b="1" dirty="0">
                <a:solidFill>
                  <a:schemeClr val="tx1"/>
                </a:solidFill>
                <a:latin typeface="微软雅黑" pitchFamily="34" charset="-122"/>
                <a:ea typeface="微软雅黑" pitchFamily="34" charset="-122"/>
              </a:rPr>
              <a:t>BI</a:t>
            </a:r>
            <a:r>
              <a:rPr lang="zh-CN" altLang="zh-CN" sz="1400" b="1" dirty="0">
                <a:solidFill>
                  <a:schemeClr val="tx1"/>
                </a:solidFill>
                <a:latin typeface="微软雅黑" pitchFamily="34" charset="-122"/>
                <a:ea typeface="微软雅黑" pitchFamily="34" charset="-122"/>
              </a:rPr>
              <a:t>要求，</a:t>
            </a:r>
            <a:r>
              <a:rPr lang="zh-CN" altLang="en-US" sz="1400" b="1" dirty="0">
                <a:solidFill>
                  <a:schemeClr val="tx1"/>
                </a:solidFill>
                <a:latin typeface="微软雅黑" pitchFamily="34" charset="-122"/>
                <a:ea typeface="微软雅黑" pitchFamily="34" charset="-122"/>
              </a:rPr>
              <a:t>列队到指定工作区域</a:t>
            </a:r>
            <a:r>
              <a:rPr lang="zh-CN" altLang="zh-CN" sz="1400" b="1" dirty="0">
                <a:solidFill>
                  <a:schemeClr val="tx1"/>
                </a:solidFill>
                <a:latin typeface="微软雅黑" pitchFamily="34" charset="-122"/>
                <a:ea typeface="微软雅黑" pitchFamily="34" charset="-122"/>
              </a:rPr>
              <a:t>；</a:t>
            </a:r>
            <a:endParaRPr lang="en-US" altLang="zh-CN" sz="1400" b="1" dirty="0">
              <a:solidFill>
                <a:schemeClr val="tx1"/>
              </a:solidFill>
              <a:latin typeface="微软雅黑" pitchFamily="34" charset="-122"/>
              <a:ea typeface="微软雅黑" pitchFamily="34" charset="-122"/>
            </a:endParaRPr>
          </a:p>
          <a:p>
            <a:pPr>
              <a:lnSpc>
                <a:spcPts val="3500"/>
              </a:lnSpc>
              <a:buClr>
                <a:srgbClr val="C00000"/>
              </a:buClr>
              <a:buFont typeface="Wingdings" pitchFamily="2" charset="2"/>
              <a:buChar char="p"/>
              <a:defRPr/>
            </a:pPr>
            <a:r>
              <a:rPr lang="zh-CN" altLang="zh-CN" sz="1400" b="1" dirty="0">
                <a:solidFill>
                  <a:schemeClr val="tx1"/>
                </a:solidFill>
                <a:latin typeface="微软雅黑" pitchFamily="34" charset="-122"/>
                <a:ea typeface="微软雅黑" pitchFamily="34" charset="-122"/>
              </a:rPr>
              <a:t>下班</a:t>
            </a:r>
            <a:r>
              <a:rPr lang="zh-CN" altLang="en-US" sz="1400" b="1" dirty="0">
                <a:solidFill>
                  <a:schemeClr val="tx1"/>
                </a:solidFill>
                <a:latin typeface="微软雅黑" pitchFamily="34" charset="-122"/>
                <a:ea typeface="微软雅黑" pitchFamily="34" charset="-122"/>
              </a:rPr>
              <a:t>到指定位置</a:t>
            </a:r>
            <a:r>
              <a:rPr lang="zh-CN" altLang="zh-CN" sz="1400" b="1" dirty="0">
                <a:solidFill>
                  <a:schemeClr val="tx1"/>
                </a:solidFill>
                <a:latin typeface="微软雅黑" pitchFamily="34" charset="-122"/>
                <a:ea typeface="微软雅黑" pitchFamily="34" charset="-122"/>
              </a:rPr>
              <a:t>站好队列，下班</a:t>
            </a:r>
            <a:r>
              <a:rPr lang="zh-CN" altLang="zh-CN" b="1" dirty="0">
                <a:solidFill>
                  <a:schemeClr val="tx1"/>
                </a:solidFill>
                <a:latin typeface="微软雅黑" pitchFamily="34" charset="-122"/>
                <a:ea typeface="微软雅黑" pitchFamily="34" charset="-122"/>
              </a:rPr>
              <a:t>。</a:t>
            </a:r>
          </a:p>
          <a:p>
            <a:pPr algn="ctr">
              <a:defRPr/>
            </a:pPr>
            <a:endParaRPr lang="zh-CN" altLang="en-US" dirty="0"/>
          </a:p>
        </p:txBody>
      </p:sp>
      <p:pic>
        <p:nvPicPr>
          <p:cNvPr id="9220" name="图片 10" descr="保洁员1.JPG"/>
          <p:cNvPicPr>
            <a:picLocks noChangeAspect="1"/>
          </p:cNvPicPr>
          <p:nvPr/>
        </p:nvPicPr>
        <p:blipFill>
          <a:blip r:embed="rId3"/>
          <a:srcRect/>
          <a:stretch>
            <a:fillRect/>
          </a:stretch>
        </p:blipFill>
        <p:spPr bwMode="auto">
          <a:xfrm>
            <a:off x="500063" y="928688"/>
            <a:ext cx="3786187" cy="2571750"/>
          </a:xfrm>
          <a:prstGeom prst="rect">
            <a:avLst/>
          </a:prstGeom>
          <a:ln>
            <a:noFill/>
          </a:ln>
          <a:effectLst>
            <a:outerShdw blurRad="292100" dist="139700" dir="2700000" algn="tl" rotWithShape="0">
              <a:srgbClr val="333333">
                <a:alpha val="65000"/>
              </a:srgbClr>
            </a:outerShdw>
          </a:effectLst>
        </p:spPr>
      </p:pic>
      <p:pic>
        <p:nvPicPr>
          <p:cNvPr id="9221" name="图片 11" descr="保洁员.JPG"/>
          <p:cNvPicPr>
            <a:picLocks noChangeAspect="1"/>
          </p:cNvPicPr>
          <p:nvPr/>
        </p:nvPicPr>
        <p:blipFill>
          <a:blip r:embed="rId4"/>
          <a:srcRect/>
          <a:stretch>
            <a:fillRect/>
          </a:stretch>
        </p:blipFill>
        <p:spPr bwMode="auto">
          <a:xfrm>
            <a:off x="500063" y="3714750"/>
            <a:ext cx="3786187" cy="2500313"/>
          </a:xfrm>
          <a:prstGeom prst="rect">
            <a:avLst/>
          </a:prstGeom>
          <a:ln>
            <a:noFill/>
          </a:ln>
          <a:effectLst>
            <a:outerShdw blurRad="292100" dist="139700" dir="2700000" algn="tl" rotWithShape="0">
              <a:srgbClr val="333333">
                <a:alpha val="65000"/>
              </a:srgbClr>
            </a:outerShdw>
          </a:effectLst>
        </p:spPr>
      </p:pic>
      <p:pic>
        <p:nvPicPr>
          <p:cNvPr id="11269" name="图片 6" descr="无标题.bmp"/>
          <p:cNvPicPr>
            <a:picLocks noChangeAspect="1"/>
          </p:cNvPicPr>
          <p:nvPr/>
        </p:nvPicPr>
        <p:blipFill>
          <a:blip r:embed="rId5"/>
          <a:srcRect/>
          <a:stretch>
            <a:fillRect/>
          </a:stretch>
        </p:blipFill>
        <p:spPr bwMode="auto">
          <a:xfrm>
            <a:off x="6643688" y="4429125"/>
            <a:ext cx="1930400" cy="1562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bwMode="auto">
          <a:xfrm>
            <a:off x="457200" y="214313"/>
            <a:ext cx="8229600" cy="9286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2400" b="1" dirty="0" smtClean="0">
                <a:latin typeface="微软雅黑" pitchFamily="34" charset="-122"/>
                <a:ea typeface="微软雅黑" pitchFamily="34" charset="-122"/>
              </a:rPr>
              <a:t>保洁人员警告行为</a:t>
            </a:r>
          </a:p>
        </p:txBody>
      </p:sp>
      <p:sp>
        <p:nvSpPr>
          <p:cNvPr id="6" name="TextBox 5"/>
          <p:cNvSpPr txBox="1">
            <a:spLocks noChangeArrowheads="1"/>
          </p:cNvSpPr>
          <p:nvPr/>
        </p:nvSpPr>
        <p:spPr bwMode="auto">
          <a:xfrm>
            <a:off x="642910" y="857232"/>
            <a:ext cx="8001056" cy="5909310"/>
          </a:xfrm>
          <a:prstGeom prst="rect">
            <a:avLst/>
          </a:prstGeom>
          <a:noFill/>
          <a:ln w="9525">
            <a:noFill/>
            <a:miter lim="800000"/>
            <a:headEnd/>
            <a:tailEnd/>
          </a:ln>
        </p:spPr>
        <p:txBody>
          <a:bodyPr wrap="square">
            <a:spAutoFit/>
          </a:bodyPr>
          <a:lstStyle/>
          <a:p>
            <a:pPr lvl="0">
              <a:buFont typeface="Wingdings" pitchFamily="2" charset="2"/>
              <a:buChar char="Ø"/>
            </a:pPr>
            <a:r>
              <a:rPr lang="zh-CN" altLang="en-US" dirty="0" smtClean="0">
                <a:latin typeface="隶书" pitchFamily="49" charset="-122"/>
                <a:ea typeface="隶书" pitchFamily="49" charset="-122"/>
              </a:rPr>
              <a:t>轻视顾客需求或对顾客言而无信；</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发现问题故意回避，不处理、不报告；</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浪费或损坏顾客或公司财物；</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与顾客发生言语上的冲突；</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不讲究个人卫生，影响服务质量的行为；</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不遵守安全作业规定，不自我保护，不采取保护他人措施，可能造成人身伤</a:t>
            </a:r>
            <a:endParaRPr lang="en-US" altLang="zh-CN" dirty="0" smtClean="0">
              <a:latin typeface="隶书" pitchFamily="49" charset="-122"/>
              <a:ea typeface="隶书" pitchFamily="49" charset="-122"/>
            </a:endParaRPr>
          </a:p>
          <a:p>
            <a:pPr lvl="0"/>
            <a:endParaRPr lang="en-US" altLang="zh-CN" dirty="0" smtClean="0">
              <a:latin typeface="隶书" pitchFamily="49" charset="-122"/>
              <a:ea typeface="隶书" pitchFamily="49" charset="-122"/>
            </a:endParaRPr>
          </a:p>
          <a:p>
            <a:pPr lvl="0"/>
            <a:r>
              <a:rPr lang="zh-CN" altLang="en-US" dirty="0" smtClean="0">
                <a:latin typeface="隶书" pitchFamily="49" charset="-122"/>
                <a:ea typeface="隶书" pitchFamily="49" charset="-122"/>
              </a:rPr>
              <a:t>  害的行为；</a:t>
            </a:r>
          </a:p>
          <a:p>
            <a:pPr lvl="0">
              <a:buFont typeface="Wingdings" pitchFamily="2" charset="2"/>
              <a:buChar char="Ø"/>
            </a:pPr>
            <a:r>
              <a:rPr lang="zh-CN" altLang="en-US" dirty="0" smtClean="0">
                <a:latin typeface="隶书" pitchFamily="49" charset="-122"/>
                <a:ea typeface="隶书" pitchFamily="49" charset="-122"/>
              </a:rPr>
              <a:t>向顾客搬弄是非，造成不良影响；</a:t>
            </a:r>
            <a:endParaRPr lang="en-US" altLang="zh-CN" dirty="0" smtClean="0">
              <a:latin typeface="隶书" pitchFamily="49" charset="-122"/>
              <a:ea typeface="隶书" pitchFamily="49" charset="-122"/>
            </a:endParaRPr>
          </a:p>
          <a:p>
            <a:pPr lvl="0">
              <a:buFont typeface="Wingdings" pitchFamily="2" charset="2"/>
              <a:buChar char="Ø"/>
            </a:pP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私自接受顾客赠送的物品。</a:t>
            </a:r>
          </a:p>
          <a:p>
            <a:pPr lvl="0">
              <a:buFont typeface="Wingdings" pitchFamily="2" charset="2"/>
              <a:buChar char="Ø"/>
            </a:pPr>
            <a:endParaRPr lang="zh-CN" altLang="en-US" dirty="0" smtClean="0">
              <a:latin typeface="隶书" pitchFamily="49" charset="-122"/>
              <a:ea typeface="隶书" pitchFamily="49" charset="-122"/>
            </a:endParaRPr>
          </a:p>
          <a:p>
            <a:pPr>
              <a:buFont typeface="Wingdings" pitchFamily="2" charset="2"/>
              <a:buChar char="Ø"/>
            </a:pPr>
            <a:endParaRPr lang="en-US" altLang="zh-CN" dirty="0" smtClean="0">
              <a:latin typeface="隶书" pitchFamily="49" charset="-122"/>
              <a:ea typeface="隶书" pitchFamily="49" charset="-122"/>
            </a:endParaRPr>
          </a:p>
          <a:p>
            <a:endParaRPr lang="zh-CN" altLang="en-US" dirty="0">
              <a:latin typeface="隶书" pitchFamily="49" charset="-122"/>
              <a:ea typeface="隶书" pitchFamily="49" charset="-122"/>
            </a:endParaRPr>
          </a:p>
          <a:p>
            <a:endParaRPr lang="zh-CN" altLang="en-US" dirty="0"/>
          </a:p>
        </p:txBody>
      </p:sp>
      <p:cxnSp>
        <p:nvCxnSpPr>
          <p:cNvPr id="7" name="直接连接符 6"/>
          <p:cNvCxnSpPr/>
          <p:nvPr/>
        </p:nvCxnSpPr>
        <p:spPr>
          <a:xfrm>
            <a:off x="714348" y="1214422"/>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直接连接符 7"/>
          <p:cNvCxnSpPr/>
          <p:nvPr/>
        </p:nvCxnSpPr>
        <p:spPr>
          <a:xfrm>
            <a:off x="714348" y="178592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8"/>
          <p:cNvCxnSpPr/>
          <p:nvPr/>
        </p:nvCxnSpPr>
        <p:spPr>
          <a:xfrm>
            <a:off x="714348" y="285749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直接连接符 9"/>
          <p:cNvCxnSpPr/>
          <p:nvPr/>
        </p:nvCxnSpPr>
        <p:spPr>
          <a:xfrm>
            <a:off x="714348" y="2285992"/>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直接连接符 10"/>
          <p:cNvCxnSpPr/>
          <p:nvPr/>
        </p:nvCxnSpPr>
        <p:spPr>
          <a:xfrm>
            <a:off x="714348" y="342900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直接连接符 11"/>
          <p:cNvCxnSpPr/>
          <p:nvPr/>
        </p:nvCxnSpPr>
        <p:spPr>
          <a:xfrm>
            <a:off x="714348" y="392906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直接连接符 12"/>
          <p:cNvCxnSpPr/>
          <p:nvPr/>
        </p:nvCxnSpPr>
        <p:spPr>
          <a:xfrm>
            <a:off x="642910" y="450057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直接连接符 13"/>
          <p:cNvCxnSpPr/>
          <p:nvPr/>
        </p:nvCxnSpPr>
        <p:spPr>
          <a:xfrm>
            <a:off x="714348" y="5072074"/>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直接连接符 14"/>
          <p:cNvCxnSpPr/>
          <p:nvPr/>
        </p:nvCxnSpPr>
        <p:spPr>
          <a:xfrm>
            <a:off x="714348" y="571501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bwMode="auto">
          <a:xfrm>
            <a:off x="457200" y="214313"/>
            <a:ext cx="8229600" cy="9286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2400" b="1" dirty="0" smtClean="0">
                <a:latin typeface="微软雅黑" pitchFamily="34" charset="-122"/>
                <a:ea typeface="微软雅黑" pitchFamily="34" charset="-122"/>
              </a:rPr>
              <a:t>保洁人员禁止行为</a:t>
            </a:r>
          </a:p>
        </p:txBody>
      </p:sp>
      <p:sp>
        <p:nvSpPr>
          <p:cNvPr id="6" name="TextBox 5"/>
          <p:cNvSpPr txBox="1">
            <a:spLocks noChangeArrowheads="1"/>
          </p:cNvSpPr>
          <p:nvPr/>
        </p:nvSpPr>
        <p:spPr bwMode="auto">
          <a:xfrm>
            <a:off x="642910" y="857232"/>
            <a:ext cx="7786688" cy="6186309"/>
          </a:xfrm>
          <a:prstGeom prst="rect">
            <a:avLst/>
          </a:prstGeom>
          <a:noFill/>
          <a:ln w="9525">
            <a:noFill/>
            <a:miter lim="800000"/>
            <a:headEnd/>
            <a:tailEnd/>
          </a:ln>
        </p:spPr>
        <p:txBody>
          <a:bodyPr>
            <a:spAutoFit/>
          </a:bodyPr>
          <a:lstStyle/>
          <a:p>
            <a:pPr lvl="0">
              <a:buFont typeface="Wingdings" pitchFamily="2" charset="2"/>
              <a:buChar char="Ø"/>
            </a:pPr>
            <a:r>
              <a:rPr lang="zh-CN" altLang="en-US" dirty="0" smtClean="0">
                <a:latin typeface="隶书" pitchFamily="49" charset="-122"/>
                <a:ea typeface="隶书" pitchFamily="49" charset="-122"/>
              </a:rPr>
              <a:t>玩忽职守，违反操作规程，造成严重后果；</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私自为顾客提供获取报酬的劳务；</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不顾大局，遇紧急工作时临阵脱逃，推卸责任；</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挪用、骗取、盗窃公司或顾客财物；</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窃取或泄露顾客资料或隐私；</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收费不给票据；</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与顾客或同事打架；</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拾遗不上交；</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向顾客或外部单位（含个人）索取小费、物品或其他报酬；</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当值时间擅离职守，造成重大损失。</a:t>
            </a:r>
          </a:p>
          <a:p>
            <a:pPr>
              <a:buFont typeface="Wingdings" pitchFamily="2" charset="2"/>
              <a:buChar char="Ø"/>
            </a:pPr>
            <a:endParaRPr lang="en-US" altLang="zh-CN" dirty="0" smtClean="0">
              <a:latin typeface="隶书" pitchFamily="49" charset="-122"/>
              <a:ea typeface="隶书" pitchFamily="49" charset="-122"/>
            </a:endParaRPr>
          </a:p>
          <a:p>
            <a:endParaRPr lang="zh-CN" altLang="en-US" dirty="0">
              <a:latin typeface="隶书" pitchFamily="49" charset="-122"/>
              <a:ea typeface="隶书" pitchFamily="49" charset="-122"/>
            </a:endParaRPr>
          </a:p>
          <a:p>
            <a:endParaRPr lang="zh-CN" altLang="en-US" dirty="0"/>
          </a:p>
        </p:txBody>
      </p:sp>
      <p:cxnSp>
        <p:nvCxnSpPr>
          <p:cNvPr id="7" name="直接连接符 6"/>
          <p:cNvCxnSpPr/>
          <p:nvPr/>
        </p:nvCxnSpPr>
        <p:spPr>
          <a:xfrm>
            <a:off x="714348" y="1214422"/>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直接连接符 7"/>
          <p:cNvCxnSpPr/>
          <p:nvPr/>
        </p:nvCxnSpPr>
        <p:spPr>
          <a:xfrm>
            <a:off x="714348" y="178592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8"/>
          <p:cNvCxnSpPr/>
          <p:nvPr/>
        </p:nvCxnSpPr>
        <p:spPr>
          <a:xfrm>
            <a:off x="714348" y="285749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直接连接符 9"/>
          <p:cNvCxnSpPr/>
          <p:nvPr/>
        </p:nvCxnSpPr>
        <p:spPr>
          <a:xfrm>
            <a:off x="714348" y="2285992"/>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直接连接符 10"/>
          <p:cNvCxnSpPr/>
          <p:nvPr/>
        </p:nvCxnSpPr>
        <p:spPr>
          <a:xfrm>
            <a:off x="714348" y="342900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直接连接符 11"/>
          <p:cNvCxnSpPr/>
          <p:nvPr/>
        </p:nvCxnSpPr>
        <p:spPr>
          <a:xfrm>
            <a:off x="714348" y="392906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直接连接符 12"/>
          <p:cNvCxnSpPr/>
          <p:nvPr/>
        </p:nvCxnSpPr>
        <p:spPr>
          <a:xfrm>
            <a:off x="714348" y="450057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直接连接符 13"/>
          <p:cNvCxnSpPr/>
          <p:nvPr/>
        </p:nvCxnSpPr>
        <p:spPr>
          <a:xfrm>
            <a:off x="714348" y="5072074"/>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直接连接符 14"/>
          <p:cNvCxnSpPr/>
          <p:nvPr/>
        </p:nvCxnSpPr>
        <p:spPr>
          <a:xfrm>
            <a:off x="714348" y="571501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直接连接符 15"/>
          <p:cNvCxnSpPr/>
          <p:nvPr/>
        </p:nvCxnSpPr>
        <p:spPr>
          <a:xfrm>
            <a:off x="714348" y="635637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142976" y="2484775"/>
            <a:ext cx="6769100" cy="1015663"/>
          </a:xfrm>
          <a:prstGeom prst="rect">
            <a:avLst/>
          </a:prstGeom>
          <a:noFill/>
          <a:ln w="9525">
            <a:noFill/>
            <a:miter lim="800000"/>
            <a:headEnd/>
            <a:tailEnd/>
          </a:ln>
        </p:spPr>
        <p:txBody>
          <a:bodyPr>
            <a:spAutoFit/>
          </a:bodyPr>
          <a:lstStyle/>
          <a:p>
            <a:pPr algn="ctr">
              <a:spcBef>
                <a:spcPct val="50000"/>
              </a:spcBef>
            </a:pPr>
            <a:r>
              <a:rPr lang="zh-CN" altLang="en-US" sz="6000" dirty="0" smtClean="0">
                <a:solidFill>
                  <a:srgbClr val="CC0000"/>
                </a:solidFill>
                <a:latin typeface="华文琥珀" pitchFamily="2" charset="-122"/>
                <a:ea typeface="华文琥珀" pitchFamily="2" charset="-122"/>
              </a:rPr>
              <a:t>安全</a:t>
            </a:r>
            <a:endParaRPr lang="zh-CN" altLang="en-US" sz="6000" dirty="0">
              <a:solidFill>
                <a:srgbClr val="CC0000"/>
              </a:solidFill>
              <a:latin typeface="华文琥珀" pitchFamily="2" charset="-122"/>
              <a:ea typeface="华文琥珀" pitchFamily="2" charset="-122"/>
            </a:endParaRPr>
          </a:p>
        </p:txBody>
      </p:sp>
      <p:sp>
        <p:nvSpPr>
          <p:cNvPr id="3" name="TextBox 2"/>
          <p:cNvSpPr txBox="1"/>
          <p:nvPr/>
        </p:nvSpPr>
        <p:spPr>
          <a:xfrm>
            <a:off x="500034" y="928670"/>
            <a:ext cx="4000528" cy="646331"/>
          </a:xfrm>
          <a:prstGeom prst="rect">
            <a:avLst/>
          </a:prstGeom>
          <a:noFill/>
        </p:spPr>
        <p:txBody>
          <a:bodyPr wrap="square" rtlCol="0">
            <a:spAutoFit/>
          </a:bodyPr>
          <a:lstStyle/>
          <a:p>
            <a:r>
              <a:rPr lang="en-US" altLang="zh-CN" sz="3600" dirty="0" smtClean="0">
                <a:solidFill>
                  <a:srgbClr val="CC0000"/>
                </a:solidFill>
                <a:latin typeface="华文琥珀" pitchFamily="2" charset="-122"/>
                <a:ea typeface="华文琥珀" pitchFamily="2" charset="-122"/>
              </a:rPr>
              <a:t>BI</a:t>
            </a:r>
            <a:r>
              <a:rPr lang="zh-CN" altLang="en-US" sz="3600" dirty="0" smtClean="0">
                <a:solidFill>
                  <a:srgbClr val="CC0000"/>
                </a:solidFill>
                <a:latin typeface="华文琥珀" pitchFamily="2" charset="-122"/>
                <a:ea typeface="华文琥珀" pitchFamily="2" charset="-122"/>
              </a:rPr>
              <a:t>行为规范之</a:t>
            </a:r>
            <a:r>
              <a:rPr lang="en-US" altLang="zh-CN" sz="3600" dirty="0" smtClean="0">
                <a:solidFill>
                  <a:srgbClr val="CC0000"/>
                </a:solidFill>
                <a:latin typeface="华文琥珀" pitchFamily="2" charset="-122"/>
                <a:ea typeface="华文琥珀" pitchFamily="2" charset="-122"/>
              </a:rPr>
              <a:t>——</a:t>
            </a:r>
            <a:endParaRPr lang="zh-CN" altLang="en-US" sz="36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3"/>
          <p:cNvSpPr txBox="1">
            <a:spLocks noChangeArrowheads="1"/>
          </p:cNvSpPr>
          <p:nvPr/>
        </p:nvSpPr>
        <p:spPr bwMode="auto">
          <a:xfrm>
            <a:off x="428625" y="928688"/>
            <a:ext cx="3643313" cy="400050"/>
          </a:xfrm>
          <a:prstGeom prst="rect">
            <a:avLst/>
          </a:prstGeom>
          <a:noFill/>
          <a:ln w="9525">
            <a:noFill/>
            <a:miter lim="800000"/>
            <a:headEnd/>
            <a:tailEnd/>
          </a:ln>
        </p:spPr>
        <p:txBody>
          <a:bodyPr>
            <a:spAutoFit/>
          </a:bodyPr>
          <a:lstStyle/>
          <a:p>
            <a:r>
              <a:rPr lang="zh-CN" altLang="en-US" sz="2000" b="1">
                <a:solidFill>
                  <a:srgbClr val="FF0000"/>
                </a:solidFill>
                <a:latin typeface="隶书" pitchFamily="49" charset="-122"/>
                <a:ea typeface="隶书" pitchFamily="49" charset="-122"/>
              </a:rPr>
              <a:t>警容警姿标准</a:t>
            </a:r>
          </a:p>
        </p:txBody>
      </p:sp>
      <p:pic>
        <p:nvPicPr>
          <p:cNvPr id="13315" name="图片 16" descr="{7B1F608C-55C8-4CB5-8E57-4850CA9379F3}.bmp"/>
          <p:cNvPicPr>
            <a:picLocks/>
          </p:cNvPicPr>
          <p:nvPr/>
        </p:nvPicPr>
        <p:blipFill>
          <a:blip r:embed="rId2"/>
          <a:srcRect/>
          <a:stretch>
            <a:fillRect/>
          </a:stretch>
        </p:blipFill>
        <p:spPr bwMode="auto">
          <a:xfrm>
            <a:off x="2698750" y="1571625"/>
            <a:ext cx="3641725" cy="4392613"/>
          </a:xfrm>
          <a:prstGeom prst="rect">
            <a:avLst/>
          </a:prstGeom>
          <a:noFill/>
          <a:ln w="9525">
            <a:noFill/>
            <a:miter lim="800000"/>
            <a:headEnd/>
            <a:tailEnd/>
          </a:ln>
        </p:spPr>
      </p:pic>
      <p:sp>
        <p:nvSpPr>
          <p:cNvPr id="9" name="圆角矩形 8"/>
          <p:cNvSpPr/>
          <p:nvPr/>
        </p:nvSpPr>
        <p:spPr>
          <a:xfrm>
            <a:off x="857250" y="2541588"/>
            <a:ext cx="1571625" cy="2143125"/>
          </a:xfrm>
          <a:prstGeom prst="roundRect">
            <a:avLst/>
          </a:prstGeom>
        </p:spPr>
        <p:style>
          <a:lnRef idx="2">
            <a:schemeClr val="accent5"/>
          </a:lnRef>
          <a:fillRef idx="1">
            <a:schemeClr val="lt1"/>
          </a:fillRef>
          <a:effectRef idx="0">
            <a:schemeClr val="accent5"/>
          </a:effectRef>
          <a:fontRef idx="minor">
            <a:schemeClr val="dk1"/>
          </a:fontRef>
        </p:style>
        <p:txBody>
          <a:bodyPr anchor="ctr"/>
          <a:lstStyle/>
          <a:p>
            <a:pPr eaLnBrk="0" hangingPunct="0">
              <a:lnSpc>
                <a:spcPts val="1800"/>
              </a:lnSpc>
              <a:defRPr/>
            </a:pPr>
            <a:r>
              <a:rPr lang="zh-CN" altLang="en-US" sz="1200" dirty="0">
                <a:solidFill>
                  <a:schemeClr val="tx1"/>
                </a:solidFill>
                <a:latin typeface="微软雅黑" pitchFamily="34" charset="-122"/>
                <a:ea typeface="微软雅黑" pitchFamily="34" charset="-122"/>
                <a:cs typeface="Times New Roman" pitchFamily="18" charset="0"/>
              </a:rPr>
              <a:t>整体要求：自然大方得体，符合工作需要及安全规则。精神奕奕，充满活力，整齐清洁。</a:t>
            </a:r>
          </a:p>
          <a:p>
            <a:pPr eaLnBrk="0" hangingPunct="0">
              <a:lnSpc>
                <a:spcPts val="1800"/>
              </a:lnSpc>
              <a:defRPr/>
            </a:pPr>
            <a:endParaRPr lang="zh-CN" altLang="en-US" sz="1200" dirty="0">
              <a:solidFill>
                <a:schemeClr val="tx1"/>
              </a:solidFill>
              <a:latin typeface="微软雅黑" pitchFamily="34" charset="-122"/>
              <a:ea typeface="微软雅黑" pitchFamily="34" charset="-122"/>
            </a:endParaRPr>
          </a:p>
        </p:txBody>
      </p:sp>
      <p:sp>
        <p:nvSpPr>
          <p:cNvPr id="10" name="燕尾形箭头 9"/>
          <p:cNvSpPr/>
          <p:nvPr/>
        </p:nvSpPr>
        <p:spPr>
          <a:xfrm rot="10800000">
            <a:off x="2428875" y="3684588"/>
            <a:ext cx="2071688" cy="357187"/>
          </a:xfrm>
          <a:prstGeom prst="notchedRightArrow">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圆角矩形 10"/>
          <p:cNvSpPr/>
          <p:nvPr/>
        </p:nvSpPr>
        <p:spPr>
          <a:xfrm>
            <a:off x="6419850" y="3357563"/>
            <a:ext cx="1724025" cy="17303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eaLnBrk="0" hangingPunct="0">
              <a:lnSpc>
                <a:spcPts val="1800"/>
              </a:lnSpc>
              <a:defRPr/>
            </a:pPr>
            <a:r>
              <a:rPr lang="zh-CN" altLang="zh-CN" sz="1200" dirty="0">
                <a:solidFill>
                  <a:schemeClr val="tx1"/>
                </a:solidFill>
                <a:latin typeface="微软雅黑" pitchFamily="34" charset="-122"/>
                <a:ea typeface="微软雅黑" pitchFamily="34" charset="-122"/>
                <a:cs typeface="Times New Roman" pitchFamily="18" charset="0"/>
              </a:rPr>
              <a:t>鞋、袜的要求：深色皮鞋，鞋底、鞋面、鞋侧保持清洁，鞋面要擦亮，以</a:t>
            </a:r>
            <a:r>
              <a:rPr lang="zh-CN" altLang="zh-CN" sz="1200" dirty="0">
                <a:solidFill>
                  <a:srgbClr val="C00000"/>
                </a:solidFill>
                <a:latin typeface="微软雅黑" pitchFamily="34" charset="-122"/>
                <a:ea typeface="微软雅黑" pitchFamily="34" charset="-122"/>
                <a:cs typeface="Times New Roman" pitchFamily="18" charset="0"/>
              </a:rPr>
              <a:t>黑色</a:t>
            </a:r>
            <a:r>
              <a:rPr lang="zh-CN" altLang="zh-CN" sz="1200" dirty="0">
                <a:solidFill>
                  <a:schemeClr val="tx1"/>
                </a:solidFill>
                <a:latin typeface="微软雅黑" pitchFamily="34" charset="-122"/>
                <a:ea typeface="微软雅黑" pitchFamily="34" charset="-122"/>
                <a:cs typeface="Times New Roman" pitchFamily="18" charset="0"/>
              </a:rPr>
              <a:t>为宜；</a:t>
            </a:r>
            <a:r>
              <a:rPr lang="zh-CN" altLang="zh-CN" sz="1200" dirty="0">
                <a:solidFill>
                  <a:srgbClr val="C00000"/>
                </a:solidFill>
                <a:latin typeface="微软雅黑" pitchFamily="34" charset="-122"/>
                <a:ea typeface="微软雅黑" pitchFamily="34" charset="-122"/>
                <a:cs typeface="Times New Roman" pitchFamily="18" charset="0"/>
              </a:rPr>
              <a:t>着黑色或深色</a:t>
            </a:r>
            <a:r>
              <a:rPr lang="zh-CN" altLang="zh-CN" sz="1200" dirty="0">
                <a:solidFill>
                  <a:schemeClr val="tx1"/>
                </a:solidFill>
                <a:latin typeface="微软雅黑" pitchFamily="34" charset="-122"/>
                <a:ea typeface="微软雅黑" pitchFamily="34" charset="-122"/>
                <a:cs typeface="Times New Roman" pitchFamily="18" charset="0"/>
              </a:rPr>
              <a:t>袜。</a:t>
            </a:r>
            <a:endParaRPr lang="zh-CN" altLang="zh-CN" sz="1200" dirty="0">
              <a:solidFill>
                <a:schemeClr val="tx1"/>
              </a:solidFill>
              <a:latin typeface="微软雅黑" pitchFamily="34" charset="-122"/>
              <a:ea typeface="微软雅黑" pitchFamily="34" charset="-122"/>
            </a:endParaRPr>
          </a:p>
        </p:txBody>
      </p:sp>
      <p:sp>
        <p:nvSpPr>
          <p:cNvPr id="12" name="燕尾形箭头 11"/>
          <p:cNvSpPr/>
          <p:nvPr/>
        </p:nvSpPr>
        <p:spPr>
          <a:xfrm>
            <a:off x="5003800" y="5100638"/>
            <a:ext cx="1714500" cy="357187"/>
          </a:xfrm>
          <a:prstGeom prst="notchedRightArrow">
            <a:avLst/>
          </a:prstGeom>
          <a:noFill/>
          <a:ln w="95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DSC06355.JPG"/>
          <p:cNvPicPr>
            <a:picLocks noChangeAspect="1"/>
          </p:cNvPicPr>
          <p:nvPr/>
        </p:nvPicPr>
        <p:blipFill>
          <a:blip r:embed="rId3" cstate="print"/>
          <a:stretch>
            <a:fillRect/>
          </a:stretch>
        </p:blipFill>
        <p:spPr>
          <a:xfrm>
            <a:off x="3857620" y="2143116"/>
            <a:ext cx="4316611" cy="29701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339" name="Rectangle 3"/>
          <p:cNvSpPr>
            <a:spLocks noGrp="1" noChangeArrowheads="1"/>
          </p:cNvSpPr>
          <p:nvPr>
            <p:ph idx="1"/>
          </p:nvPr>
        </p:nvSpPr>
        <p:spPr bwMode="auto">
          <a:xfrm>
            <a:off x="500063" y="2000250"/>
            <a:ext cx="7772400" cy="4114800"/>
          </a:xfrm>
          <a:noFill/>
          <a:ln>
            <a:miter lim="800000"/>
            <a:headEnd/>
            <a:tailEnd/>
          </a:ln>
        </p:spPr>
        <p:txBody>
          <a:bodyPr vert="horz" wrap="square" lIns="91440" tIns="45720" rIns="91440" bIns="45720" numCol="1" anchor="t" anchorCtr="0" compatLnSpc="1">
            <a:prstTxWarp prst="textNoShape">
              <a:avLst/>
            </a:prstTxWarp>
          </a:bodyPr>
          <a:lstStyle/>
          <a:p>
            <a:pPr lvl="2" eaLnBrk="1" hangingPunct="1">
              <a:lnSpc>
                <a:spcPct val="90000"/>
              </a:lnSpc>
              <a:buFont typeface="Wingdings" pitchFamily="2" charset="2"/>
              <a:buNone/>
            </a:pPr>
            <a:endParaRPr lang="zh-CN" altLang="en-US" sz="1600" smtClean="0">
              <a:latin typeface="微软雅黑" pitchFamily="34" charset="-122"/>
              <a:ea typeface="微软雅黑" pitchFamily="34" charset="-122"/>
            </a:endParaRPr>
          </a:p>
          <a:p>
            <a:pPr eaLnBrk="1" hangingPunct="1">
              <a:lnSpc>
                <a:spcPct val="90000"/>
              </a:lnSpc>
            </a:pPr>
            <a:r>
              <a:rPr lang="zh-CN" altLang="en-US" sz="1600" smtClean="0">
                <a:latin typeface="微软雅黑" pitchFamily="34" charset="-122"/>
                <a:ea typeface="微软雅黑" pitchFamily="34" charset="-122"/>
              </a:rPr>
              <a:t>行姿要求：从容，轻盈，稳重</a:t>
            </a:r>
          </a:p>
          <a:p>
            <a:pPr lvl="1" eaLnBrk="1" hangingPunct="1">
              <a:lnSpc>
                <a:spcPct val="90000"/>
              </a:lnSpc>
            </a:pPr>
            <a:r>
              <a:rPr lang="zh-CN" altLang="en-US" sz="1600" smtClean="0">
                <a:latin typeface="微软雅黑" pitchFamily="34" charset="-122"/>
                <a:ea typeface="微软雅黑" pitchFamily="34" charset="-122"/>
              </a:rPr>
              <a:t>基本要求</a:t>
            </a:r>
          </a:p>
          <a:p>
            <a:pPr lvl="2" eaLnBrk="1" hangingPunct="1">
              <a:lnSpc>
                <a:spcPct val="90000"/>
              </a:lnSpc>
            </a:pPr>
            <a:r>
              <a:rPr lang="zh-CN" altLang="en-US" sz="1600" smtClean="0">
                <a:latin typeface="微软雅黑" pitchFamily="34" charset="-122"/>
                <a:ea typeface="微软雅黑" pitchFamily="34" charset="-122"/>
              </a:rPr>
              <a:t>方向明确</a:t>
            </a:r>
          </a:p>
          <a:p>
            <a:pPr lvl="2" eaLnBrk="1" hangingPunct="1">
              <a:lnSpc>
                <a:spcPct val="90000"/>
              </a:lnSpc>
            </a:pPr>
            <a:r>
              <a:rPr lang="zh-CN" altLang="en-US" sz="1600" smtClean="0">
                <a:latin typeface="微软雅黑" pitchFamily="34" charset="-122"/>
                <a:ea typeface="微软雅黑" pitchFamily="34" charset="-122"/>
              </a:rPr>
              <a:t>步幅适度</a:t>
            </a:r>
          </a:p>
          <a:p>
            <a:pPr lvl="2" eaLnBrk="1" hangingPunct="1">
              <a:lnSpc>
                <a:spcPct val="90000"/>
              </a:lnSpc>
            </a:pPr>
            <a:r>
              <a:rPr lang="zh-CN" altLang="en-US" sz="1600" smtClean="0">
                <a:latin typeface="微软雅黑" pitchFamily="34" charset="-122"/>
                <a:ea typeface="微软雅黑" pitchFamily="34" charset="-122"/>
              </a:rPr>
              <a:t>速度均匀</a:t>
            </a:r>
          </a:p>
          <a:p>
            <a:pPr lvl="2" eaLnBrk="1" hangingPunct="1">
              <a:lnSpc>
                <a:spcPct val="90000"/>
              </a:lnSpc>
            </a:pPr>
            <a:r>
              <a:rPr lang="zh-CN" altLang="en-US" sz="1600" smtClean="0">
                <a:latin typeface="微软雅黑" pitchFamily="34" charset="-122"/>
                <a:ea typeface="微软雅黑" pitchFamily="34" charset="-122"/>
              </a:rPr>
              <a:t>重心放准</a:t>
            </a:r>
          </a:p>
          <a:p>
            <a:pPr lvl="2" eaLnBrk="1" hangingPunct="1">
              <a:lnSpc>
                <a:spcPct val="90000"/>
              </a:lnSpc>
            </a:pPr>
            <a:r>
              <a:rPr lang="zh-CN" altLang="en-US" sz="1600" smtClean="0">
                <a:latin typeface="微软雅黑" pitchFamily="34" charset="-122"/>
                <a:ea typeface="微软雅黑" pitchFamily="34" charset="-122"/>
              </a:rPr>
              <a:t>身体协调</a:t>
            </a:r>
          </a:p>
          <a:p>
            <a:pPr lvl="2" eaLnBrk="1" hangingPunct="1">
              <a:lnSpc>
                <a:spcPct val="90000"/>
              </a:lnSpc>
            </a:pPr>
            <a:r>
              <a:rPr lang="zh-CN" altLang="en-US" sz="1600" smtClean="0">
                <a:latin typeface="微软雅黑" pitchFamily="34" charset="-122"/>
                <a:ea typeface="微软雅黑" pitchFamily="34" charset="-122"/>
              </a:rPr>
              <a:t>两人成排</a:t>
            </a:r>
          </a:p>
        </p:txBody>
      </p:sp>
      <p:sp>
        <p:nvSpPr>
          <p:cNvPr id="14340" name="TextBox 13"/>
          <p:cNvSpPr txBox="1">
            <a:spLocks noChangeArrowheads="1"/>
          </p:cNvSpPr>
          <p:nvPr/>
        </p:nvSpPr>
        <p:spPr bwMode="auto">
          <a:xfrm>
            <a:off x="428625" y="928688"/>
            <a:ext cx="3643313" cy="400050"/>
          </a:xfrm>
          <a:prstGeom prst="rect">
            <a:avLst/>
          </a:prstGeom>
          <a:noFill/>
          <a:ln w="9525">
            <a:noFill/>
            <a:miter lim="800000"/>
            <a:headEnd/>
            <a:tailEnd/>
          </a:ln>
        </p:spPr>
        <p:txBody>
          <a:bodyPr>
            <a:spAutoFit/>
          </a:bodyPr>
          <a:lstStyle/>
          <a:p>
            <a:r>
              <a:rPr lang="zh-CN" altLang="en-US" sz="2000" b="1">
                <a:solidFill>
                  <a:srgbClr val="FF0000"/>
                </a:solidFill>
                <a:latin typeface="隶书" pitchFamily="49" charset="-122"/>
                <a:ea typeface="隶书" pitchFamily="49" charset="-122"/>
              </a:rPr>
              <a:t>行走标准</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对角圆角矩形 14"/>
          <p:cNvSpPr/>
          <p:nvPr/>
        </p:nvSpPr>
        <p:spPr>
          <a:xfrm>
            <a:off x="5027613" y="4076700"/>
            <a:ext cx="3000375" cy="2281238"/>
          </a:xfrm>
          <a:prstGeom prst="round2DiagRect">
            <a:avLst/>
          </a:prstGeom>
          <a:noFill/>
          <a:ln>
            <a:solidFill>
              <a:srgbClr val="64B7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zh-CN" sz="1400" dirty="0">
              <a:solidFill>
                <a:schemeClr val="tx1"/>
              </a:solidFill>
              <a:latin typeface="微软雅黑" pitchFamily="34" charset="-122"/>
              <a:ea typeface="微软雅黑" pitchFamily="34" charset="-122"/>
              <a:cs typeface="Times New Roman" pitchFamily="18" charset="0"/>
            </a:endParaRPr>
          </a:p>
          <a:p>
            <a:pPr>
              <a:lnSpc>
                <a:spcPts val="2500"/>
              </a:lnSpc>
              <a:defRPr/>
            </a:pPr>
            <a:r>
              <a:rPr lang="zh-CN" altLang="en-US" sz="1400" dirty="0">
                <a:solidFill>
                  <a:schemeClr val="tx1"/>
                </a:solidFill>
                <a:latin typeface="微软雅黑" pitchFamily="34" charset="-122"/>
                <a:ea typeface="微软雅黑" pitchFamily="34" charset="-122"/>
              </a:rPr>
              <a:t>客户离开电梯时</a:t>
            </a:r>
            <a:r>
              <a:rPr lang="zh-CN" altLang="en-US" sz="1400" dirty="0">
                <a:solidFill>
                  <a:srgbClr val="C00000"/>
                </a:solidFill>
                <a:latin typeface="微软雅黑" pitchFamily="34" charset="-122"/>
                <a:ea typeface="微软雅黑" pitchFamily="34" charset="-122"/>
              </a:rPr>
              <a:t>按住开门键做出请的姿势待客户先出</a:t>
            </a:r>
            <a:r>
              <a:rPr lang="zh-CN" altLang="en-US" sz="1400" dirty="0">
                <a:solidFill>
                  <a:schemeClr val="tx1"/>
                </a:solidFill>
                <a:latin typeface="微软雅黑" pitchFamily="34" charset="-122"/>
                <a:ea typeface="微软雅黑" pitchFamily="34" charset="-122"/>
              </a:rPr>
              <a:t>，与客户道别，同时面带微笑</a:t>
            </a:r>
          </a:p>
          <a:p>
            <a:pPr algn="ctr">
              <a:defRPr/>
            </a:pPr>
            <a:endParaRPr lang="zh-CN" altLang="en-US" dirty="0"/>
          </a:p>
        </p:txBody>
      </p:sp>
      <p:sp>
        <p:nvSpPr>
          <p:cNvPr id="43" name="对角圆角矩形 42"/>
          <p:cNvSpPr/>
          <p:nvPr/>
        </p:nvSpPr>
        <p:spPr>
          <a:xfrm>
            <a:off x="884238" y="4076700"/>
            <a:ext cx="3000375" cy="2352675"/>
          </a:xfrm>
          <a:prstGeom prst="round2DiagRect">
            <a:avLst/>
          </a:prstGeom>
          <a:noFill/>
          <a:ln>
            <a:solidFill>
              <a:srgbClr val="64B7C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zh-CN" sz="1400" dirty="0">
              <a:solidFill>
                <a:schemeClr val="tx1"/>
              </a:solidFill>
              <a:latin typeface="微软雅黑" pitchFamily="34" charset="-122"/>
              <a:ea typeface="微软雅黑" pitchFamily="34" charset="-122"/>
            </a:endParaRPr>
          </a:p>
          <a:p>
            <a:pPr>
              <a:lnSpc>
                <a:spcPts val="2500"/>
              </a:lnSpc>
              <a:defRPr/>
            </a:pPr>
            <a:r>
              <a:rPr lang="zh-CN" altLang="zh-CN" sz="1400" dirty="0">
                <a:solidFill>
                  <a:schemeClr val="tx1"/>
                </a:solidFill>
                <a:latin typeface="微软雅黑" pitchFamily="34" charset="-122"/>
                <a:ea typeface="微软雅黑" pitchFamily="34" charset="-122"/>
              </a:rPr>
              <a:t>与客户同时进出电梯时，</a:t>
            </a:r>
            <a:r>
              <a:rPr lang="zh-CN" altLang="en-US" sz="1400" dirty="0">
                <a:solidFill>
                  <a:schemeClr val="tx1"/>
                </a:solidFill>
                <a:latin typeface="微软雅黑" pitchFamily="34" charset="-122"/>
                <a:ea typeface="微软雅黑" pitchFamily="34" charset="-122"/>
              </a:rPr>
              <a:t>按住开门键，请客户进入，</a:t>
            </a:r>
            <a:r>
              <a:rPr lang="zh-CN" altLang="zh-CN" sz="1400" dirty="0">
                <a:solidFill>
                  <a:schemeClr val="tx1"/>
                </a:solidFill>
                <a:latin typeface="微软雅黑" pitchFamily="34" charset="-122"/>
                <a:ea typeface="微软雅黑" pitchFamily="34" charset="-122"/>
              </a:rPr>
              <a:t>询问客户”</a:t>
            </a:r>
            <a:r>
              <a:rPr lang="zh-CN" altLang="zh-CN" sz="1400" dirty="0">
                <a:solidFill>
                  <a:srgbClr val="C00000"/>
                </a:solidFill>
                <a:latin typeface="微软雅黑" pitchFamily="34" charset="-122"/>
                <a:ea typeface="微软雅黑" pitchFamily="34" charset="-122"/>
              </a:rPr>
              <a:t>您好，请问您上（下）几层？</a:t>
            </a:r>
            <a:r>
              <a:rPr lang="zh-CN" altLang="zh-CN" sz="1400" dirty="0">
                <a:solidFill>
                  <a:schemeClr val="tx1"/>
                </a:solidFill>
                <a:latin typeface="微软雅黑" pitchFamily="34" charset="-122"/>
                <a:ea typeface="微软雅黑" pitchFamily="34" charset="-122"/>
              </a:rPr>
              <a:t>“帮助客户按下楼层，待客户进（出）电梯后，与客户道别，同时面带微笑。</a:t>
            </a:r>
          </a:p>
          <a:p>
            <a:pPr algn="ctr">
              <a:defRPr/>
            </a:pPr>
            <a:endParaRPr lang="zh-CN" altLang="en-US" dirty="0"/>
          </a:p>
        </p:txBody>
      </p:sp>
      <p:pic>
        <p:nvPicPr>
          <p:cNvPr id="16388" name="Picture 4" descr="照片 113"/>
          <p:cNvPicPr>
            <a:picLocks noChangeAspect="1" noChangeArrowheads="1"/>
          </p:cNvPicPr>
          <p:nvPr/>
        </p:nvPicPr>
        <p:blipFill>
          <a:blip r:embed="rId3"/>
          <a:srcRect/>
          <a:stretch>
            <a:fillRect/>
          </a:stretch>
        </p:blipFill>
        <p:spPr bwMode="auto">
          <a:xfrm>
            <a:off x="781050" y="1050925"/>
            <a:ext cx="2971800" cy="2881313"/>
          </a:xfrm>
          <a:prstGeom prst="rect">
            <a:avLst/>
          </a:prstGeom>
          <a:noFill/>
          <a:ln w="9525">
            <a:noFill/>
            <a:miter lim="800000"/>
            <a:headEnd/>
            <a:tailEnd/>
          </a:ln>
        </p:spPr>
      </p:pic>
      <p:pic>
        <p:nvPicPr>
          <p:cNvPr id="16389" name="Picture 5" descr="照片 117"/>
          <p:cNvPicPr>
            <a:picLocks noChangeAspect="1" noChangeArrowheads="1"/>
          </p:cNvPicPr>
          <p:nvPr/>
        </p:nvPicPr>
        <p:blipFill>
          <a:blip r:embed="rId4"/>
          <a:srcRect/>
          <a:stretch>
            <a:fillRect/>
          </a:stretch>
        </p:blipFill>
        <p:spPr bwMode="auto">
          <a:xfrm>
            <a:off x="5100638" y="1050925"/>
            <a:ext cx="2971800" cy="2881313"/>
          </a:xfrm>
          <a:prstGeom prst="rect">
            <a:avLst/>
          </a:prstGeom>
          <a:noFill/>
          <a:ln w="9525">
            <a:noFill/>
            <a:miter lim="800000"/>
            <a:headEnd/>
            <a:tailEnd/>
          </a:ln>
        </p:spPr>
      </p:pic>
      <p:sp>
        <p:nvSpPr>
          <p:cNvPr id="16390" name="TextBox 13"/>
          <p:cNvSpPr txBox="1">
            <a:spLocks noChangeArrowheads="1"/>
          </p:cNvSpPr>
          <p:nvPr/>
        </p:nvSpPr>
        <p:spPr bwMode="auto">
          <a:xfrm>
            <a:off x="285750" y="285750"/>
            <a:ext cx="3643313" cy="400050"/>
          </a:xfrm>
          <a:prstGeom prst="rect">
            <a:avLst/>
          </a:prstGeom>
          <a:noFill/>
          <a:ln w="9525">
            <a:noFill/>
            <a:miter lim="800000"/>
            <a:headEnd/>
            <a:tailEnd/>
          </a:ln>
        </p:spPr>
        <p:txBody>
          <a:bodyPr>
            <a:spAutoFit/>
          </a:bodyPr>
          <a:lstStyle/>
          <a:p>
            <a:r>
              <a:rPr lang="zh-CN" altLang="en-US" sz="2000" b="1" dirty="0">
                <a:solidFill>
                  <a:srgbClr val="FF0000"/>
                </a:solidFill>
                <a:latin typeface="隶书" pitchFamily="49" charset="-122"/>
                <a:ea typeface="隶书" pitchFamily="49" charset="-122"/>
              </a:rPr>
              <a:t>巡逻岗服务标准</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标题 1"/>
          <p:cNvSpPr>
            <a:spLocks noGrp="1"/>
          </p:cNvSpPr>
          <p:nvPr>
            <p:ph type="title"/>
          </p:nvPr>
        </p:nvSpPr>
        <p:spPr bwMode="auto">
          <a:xfrm>
            <a:off x="457200" y="214313"/>
            <a:ext cx="8229600" cy="9286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2400" b="1" smtClean="0">
                <a:latin typeface="微软雅黑" pitchFamily="34" charset="-122"/>
                <a:ea typeface="微软雅黑" pitchFamily="34" charset="-122"/>
              </a:rPr>
              <a:t>安全人员</a:t>
            </a:r>
            <a:r>
              <a:rPr lang="en-US" altLang="zh-CN" sz="2400" b="1" smtClean="0">
                <a:latin typeface="微软雅黑" pitchFamily="34" charset="-122"/>
                <a:ea typeface="微软雅黑" pitchFamily="34" charset="-122"/>
              </a:rPr>
              <a:t>BI</a:t>
            </a:r>
            <a:r>
              <a:rPr lang="zh-CN" altLang="en-US" sz="2400" b="1" smtClean="0">
                <a:latin typeface="微软雅黑" pitchFamily="34" charset="-122"/>
                <a:ea typeface="微软雅黑" pitchFamily="34" charset="-122"/>
              </a:rPr>
              <a:t>行为规范</a:t>
            </a:r>
            <a:r>
              <a:rPr lang="zh-CN" altLang="en-US" sz="2400" smtClean="0">
                <a:solidFill>
                  <a:srgbClr val="FF0000"/>
                </a:solidFill>
                <a:latin typeface="隶书" pitchFamily="49" charset="-122"/>
                <a:ea typeface="隶书" pitchFamily="49" charset="-122"/>
              </a:rPr>
              <a:t/>
            </a:r>
            <a:br>
              <a:rPr lang="zh-CN" altLang="en-US" sz="2400" smtClean="0">
                <a:solidFill>
                  <a:srgbClr val="FF0000"/>
                </a:solidFill>
                <a:latin typeface="隶书" pitchFamily="49" charset="-122"/>
                <a:ea typeface="隶书" pitchFamily="49" charset="-122"/>
              </a:rPr>
            </a:br>
            <a:endParaRPr lang="zh-CN" altLang="en-US" sz="2400" b="1" smtClean="0">
              <a:latin typeface="微软雅黑" pitchFamily="34" charset="-122"/>
              <a:ea typeface="微软雅黑" pitchFamily="34" charset="-122"/>
            </a:endParaRPr>
          </a:p>
        </p:txBody>
      </p:sp>
      <p:sp>
        <p:nvSpPr>
          <p:cNvPr id="18435" name="TextBox 13"/>
          <p:cNvSpPr txBox="1">
            <a:spLocks noChangeArrowheads="1"/>
          </p:cNvSpPr>
          <p:nvPr/>
        </p:nvSpPr>
        <p:spPr bwMode="auto">
          <a:xfrm>
            <a:off x="500063" y="857250"/>
            <a:ext cx="3643312" cy="369888"/>
          </a:xfrm>
          <a:prstGeom prst="rect">
            <a:avLst/>
          </a:prstGeom>
          <a:noFill/>
          <a:ln w="9525">
            <a:noFill/>
            <a:miter lim="800000"/>
            <a:headEnd/>
            <a:tailEnd/>
          </a:ln>
        </p:spPr>
        <p:txBody>
          <a:bodyPr>
            <a:spAutoFit/>
          </a:bodyPr>
          <a:lstStyle/>
          <a:p>
            <a:r>
              <a:rPr lang="zh-CN" altLang="en-US" b="1">
                <a:solidFill>
                  <a:srgbClr val="FF0000"/>
                </a:solidFill>
                <a:latin typeface="隶书" pitchFamily="49" charset="-122"/>
                <a:ea typeface="隶书" pitchFamily="49" charset="-122"/>
              </a:rPr>
              <a:t>对讲机使用</a:t>
            </a:r>
          </a:p>
        </p:txBody>
      </p:sp>
      <p:sp>
        <p:nvSpPr>
          <p:cNvPr id="18436" name="TextBox 14"/>
          <p:cNvSpPr txBox="1">
            <a:spLocks noChangeArrowheads="1"/>
          </p:cNvSpPr>
          <p:nvPr/>
        </p:nvSpPr>
        <p:spPr bwMode="auto">
          <a:xfrm>
            <a:off x="285750" y="1443038"/>
            <a:ext cx="8215313" cy="646112"/>
          </a:xfrm>
          <a:prstGeom prst="rect">
            <a:avLst/>
          </a:prstGeom>
          <a:noFill/>
          <a:ln w="9525">
            <a:noFill/>
            <a:miter lim="800000"/>
            <a:headEnd/>
            <a:tailEnd/>
          </a:ln>
        </p:spPr>
        <p:txBody>
          <a:bodyPr>
            <a:spAutoFit/>
          </a:bodyPr>
          <a:lstStyle/>
          <a:p>
            <a:pPr>
              <a:buFont typeface="Wingdings" pitchFamily="2" charset="2"/>
              <a:buChar char="ü"/>
            </a:pPr>
            <a:r>
              <a:rPr lang="zh-CN" altLang="en-US">
                <a:latin typeface="隶书" pitchFamily="49" charset="-122"/>
                <a:ea typeface="隶书" pitchFamily="49" charset="-122"/>
              </a:rPr>
              <a:t>呼叫语言要简练，清晰，易懂：“</a:t>
            </a:r>
            <a:r>
              <a:rPr lang="en-US" altLang="en-US">
                <a:latin typeface="隶书" pitchFamily="49" charset="-122"/>
                <a:ea typeface="隶书" pitchFamily="49" charset="-122"/>
                <a:sym typeface="Marlett" pitchFamily="2" charset="2"/>
              </a:rPr>
              <a:t></a:t>
            </a:r>
            <a:r>
              <a:rPr lang="zh-CN" altLang="en-US">
                <a:latin typeface="隶书" pitchFamily="49" charset="-122"/>
                <a:ea typeface="隶书" pitchFamily="49" charset="-122"/>
              </a:rPr>
              <a:t>（岗）、</a:t>
            </a:r>
            <a:r>
              <a:rPr lang="en-US" altLang="en-US">
                <a:latin typeface="隶书" pitchFamily="49" charset="-122"/>
                <a:ea typeface="隶书" pitchFamily="49" charset="-122"/>
                <a:sym typeface="Marlett" pitchFamily="2" charset="2"/>
              </a:rPr>
              <a:t></a:t>
            </a:r>
            <a:r>
              <a:rPr lang="zh-CN" altLang="en-US">
                <a:latin typeface="隶书" pitchFamily="49" charset="-122"/>
                <a:ea typeface="隶书" pitchFamily="49" charset="-122"/>
              </a:rPr>
              <a:t>（岗）收到请讲，</a:t>
            </a:r>
            <a:r>
              <a:rPr lang="en-US" altLang="en-US">
                <a:latin typeface="隶书" pitchFamily="49" charset="-122"/>
                <a:ea typeface="隶书" pitchFamily="49" charset="-122"/>
                <a:sym typeface="Marlett" pitchFamily="2" charset="2"/>
              </a:rPr>
              <a:t></a:t>
            </a:r>
            <a:r>
              <a:rPr lang="zh-CN" altLang="en-US">
                <a:latin typeface="隶书" pitchFamily="49" charset="-122"/>
                <a:ea typeface="隶书" pitchFamily="49" charset="-122"/>
              </a:rPr>
              <a:t>（岗）呼叫！”</a:t>
            </a:r>
          </a:p>
        </p:txBody>
      </p:sp>
      <p:sp>
        <p:nvSpPr>
          <p:cNvPr id="18437" name="TextBox 15"/>
          <p:cNvSpPr txBox="1">
            <a:spLocks noChangeArrowheads="1"/>
          </p:cNvSpPr>
          <p:nvPr/>
        </p:nvSpPr>
        <p:spPr bwMode="auto">
          <a:xfrm>
            <a:off x="285750" y="2201863"/>
            <a:ext cx="8215313" cy="369887"/>
          </a:xfrm>
          <a:prstGeom prst="rect">
            <a:avLst/>
          </a:prstGeom>
          <a:noFill/>
          <a:ln w="9525">
            <a:noFill/>
            <a:miter lim="800000"/>
            <a:headEnd/>
            <a:tailEnd/>
          </a:ln>
        </p:spPr>
        <p:txBody>
          <a:bodyPr>
            <a:spAutoFit/>
          </a:bodyPr>
          <a:lstStyle/>
          <a:p>
            <a:pPr>
              <a:buFont typeface="Wingdings" pitchFamily="2" charset="2"/>
              <a:buChar char="ü"/>
            </a:pPr>
            <a:r>
              <a:rPr lang="zh-CN" altLang="en-US">
                <a:latin typeface="隶书" pitchFamily="49" charset="-122"/>
                <a:ea typeface="隶书" pitchFamily="49" charset="-122"/>
              </a:rPr>
              <a:t>应答要明朗，“</a:t>
            </a:r>
            <a:r>
              <a:rPr lang="en-US" altLang="en-US">
                <a:latin typeface="隶书" pitchFamily="49" charset="-122"/>
                <a:ea typeface="隶书" pitchFamily="49" charset="-122"/>
                <a:sym typeface="Marlett" pitchFamily="2" charset="2"/>
              </a:rPr>
              <a:t></a:t>
            </a:r>
            <a:r>
              <a:rPr lang="zh-CN" altLang="en-US">
                <a:latin typeface="隶书" pitchFamily="49" charset="-122"/>
                <a:ea typeface="隶书" pitchFamily="49" charset="-122"/>
              </a:rPr>
              <a:t>（岗）收到，请讲！”</a:t>
            </a:r>
          </a:p>
        </p:txBody>
      </p:sp>
      <p:sp>
        <p:nvSpPr>
          <p:cNvPr id="18438" name="TextBox 6"/>
          <p:cNvSpPr txBox="1">
            <a:spLocks noChangeArrowheads="1"/>
          </p:cNvSpPr>
          <p:nvPr/>
        </p:nvSpPr>
        <p:spPr bwMode="auto">
          <a:xfrm>
            <a:off x="285750" y="2773363"/>
            <a:ext cx="8215313" cy="369887"/>
          </a:xfrm>
          <a:prstGeom prst="rect">
            <a:avLst/>
          </a:prstGeom>
          <a:noFill/>
          <a:ln w="9525">
            <a:noFill/>
            <a:miter lim="800000"/>
            <a:headEnd/>
            <a:tailEnd/>
          </a:ln>
        </p:spPr>
        <p:txBody>
          <a:bodyPr>
            <a:spAutoFit/>
          </a:bodyPr>
          <a:lstStyle/>
          <a:p>
            <a:pPr>
              <a:buFont typeface="Wingdings" pitchFamily="2" charset="2"/>
              <a:buChar char="ü"/>
            </a:pPr>
            <a:r>
              <a:rPr lang="zh-CN" altLang="en-US">
                <a:latin typeface="隶书" pitchFamily="49" charset="-122"/>
                <a:ea typeface="隶书" pitchFamily="49" charset="-122"/>
              </a:rPr>
              <a:t>表达完一个意思时，及时向对方说“完毕”。通话结束，须互道“完毕！”。</a:t>
            </a:r>
          </a:p>
        </p:txBody>
      </p:sp>
      <p:sp>
        <p:nvSpPr>
          <p:cNvPr id="18439" name="TextBox 7"/>
          <p:cNvSpPr txBox="1">
            <a:spLocks noChangeArrowheads="1"/>
          </p:cNvSpPr>
          <p:nvPr/>
        </p:nvSpPr>
        <p:spPr bwMode="auto">
          <a:xfrm>
            <a:off x="285750" y="3273425"/>
            <a:ext cx="8215313" cy="369888"/>
          </a:xfrm>
          <a:prstGeom prst="rect">
            <a:avLst/>
          </a:prstGeom>
          <a:noFill/>
          <a:ln w="9525">
            <a:noFill/>
            <a:miter lim="800000"/>
            <a:headEnd/>
            <a:tailEnd/>
          </a:ln>
        </p:spPr>
        <p:txBody>
          <a:bodyPr>
            <a:spAutoFit/>
          </a:bodyPr>
          <a:lstStyle/>
          <a:p>
            <a:pPr>
              <a:buFont typeface="Wingdings" pitchFamily="2" charset="2"/>
              <a:buChar char="ü"/>
            </a:pPr>
            <a:r>
              <a:rPr lang="zh-CN" altLang="en-US">
                <a:latin typeface="隶书" pitchFamily="49" charset="-122"/>
                <a:ea typeface="隶书" pitchFamily="49" charset="-122"/>
              </a:rPr>
              <a:t>对讲机不使用时胯在身体右侧，左手持对讲机通话。</a:t>
            </a:r>
          </a:p>
        </p:txBody>
      </p:sp>
      <p:sp>
        <p:nvSpPr>
          <p:cNvPr id="18440" name="TextBox 8"/>
          <p:cNvSpPr txBox="1">
            <a:spLocks noChangeArrowheads="1"/>
          </p:cNvSpPr>
          <p:nvPr/>
        </p:nvSpPr>
        <p:spPr bwMode="auto">
          <a:xfrm>
            <a:off x="285750" y="3844925"/>
            <a:ext cx="8215313" cy="369888"/>
          </a:xfrm>
          <a:prstGeom prst="rect">
            <a:avLst/>
          </a:prstGeom>
          <a:noFill/>
          <a:ln w="9525">
            <a:noFill/>
            <a:miter lim="800000"/>
            <a:headEnd/>
            <a:tailEnd/>
          </a:ln>
        </p:spPr>
        <p:txBody>
          <a:bodyPr>
            <a:spAutoFit/>
          </a:bodyPr>
          <a:lstStyle/>
          <a:p>
            <a:pPr>
              <a:buFont typeface="Wingdings" pitchFamily="2" charset="2"/>
              <a:buChar char="ü"/>
            </a:pPr>
            <a:r>
              <a:rPr lang="zh-CN" altLang="en-US">
                <a:latin typeface="隶书" pitchFamily="49" charset="-122"/>
                <a:ea typeface="隶书" pitchFamily="49" charset="-122"/>
              </a:rPr>
              <a:t>对讲机未经主管同意不得外借他人使用，保持电量充足。</a:t>
            </a:r>
          </a:p>
        </p:txBody>
      </p:sp>
      <p:sp>
        <p:nvSpPr>
          <p:cNvPr id="18441" name="TextBox 9"/>
          <p:cNvSpPr txBox="1">
            <a:spLocks noChangeArrowheads="1"/>
          </p:cNvSpPr>
          <p:nvPr/>
        </p:nvSpPr>
        <p:spPr bwMode="auto">
          <a:xfrm>
            <a:off x="285750" y="4487863"/>
            <a:ext cx="8215313" cy="369887"/>
          </a:xfrm>
          <a:prstGeom prst="rect">
            <a:avLst/>
          </a:prstGeom>
          <a:noFill/>
          <a:ln w="9525">
            <a:noFill/>
            <a:miter lim="800000"/>
            <a:headEnd/>
            <a:tailEnd/>
          </a:ln>
        </p:spPr>
        <p:txBody>
          <a:bodyPr>
            <a:spAutoFit/>
          </a:bodyPr>
          <a:lstStyle/>
          <a:p>
            <a:pPr>
              <a:buFont typeface="Wingdings" pitchFamily="2" charset="2"/>
              <a:buChar char="ü"/>
            </a:pPr>
            <a:r>
              <a:rPr lang="zh-CN" altLang="en-US">
                <a:latin typeface="隶书" pitchFamily="49" charset="-122"/>
                <a:ea typeface="隶书" pitchFamily="49" charset="-122"/>
              </a:rPr>
              <a:t>未经班长同意不得随意调频和与工作无关事宜。</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5"/>
          <p:cNvSpPr>
            <a:spLocks noChangeArrowheads="1"/>
          </p:cNvSpPr>
          <p:nvPr/>
        </p:nvSpPr>
        <p:spPr bwMode="auto">
          <a:xfrm>
            <a:off x="468313" y="309563"/>
            <a:ext cx="8064500" cy="720725"/>
          </a:xfrm>
          <a:prstGeom prst="rect">
            <a:avLst/>
          </a:prstGeom>
          <a:noFill/>
          <a:ln w="9525">
            <a:noFill/>
            <a:miter lim="800000"/>
            <a:headEnd/>
            <a:tailEnd/>
          </a:ln>
        </p:spPr>
        <p:txBody>
          <a:bodyPr anchor="ctr"/>
          <a:lstStyle/>
          <a:p>
            <a:pPr algn="l"/>
            <a:r>
              <a:rPr lang="zh-CN" altLang="en-US" sz="4000" i="1" dirty="0">
                <a:solidFill>
                  <a:srgbClr val="990000"/>
                </a:solidFill>
                <a:latin typeface="华文琥珀" pitchFamily="2" charset="-122"/>
                <a:ea typeface="华文琥珀" pitchFamily="2" charset="-122"/>
              </a:rPr>
              <a:t>客户投诉坐不上电梯！</a:t>
            </a:r>
          </a:p>
        </p:txBody>
      </p:sp>
      <p:sp>
        <p:nvSpPr>
          <p:cNvPr id="7172" name="AutoShape 7"/>
          <p:cNvSpPr>
            <a:spLocks noChangeArrowheads="1"/>
          </p:cNvSpPr>
          <p:nvPr/>
        </p:nvSpPr>
        <p:spPr bwMode="auto">
          <a:xfrm>
            <a:off x="1187450" y="1628775"/>
            <a:ext cx="3240088" cy="1368425"/>
          </a:xfrm>
          <a:prstGeom prst="cloudCallout">
            <a:avLst>
              <a:gd name="adj1" fmla="val -25111"/>
              <a:gd name="adj2" fmla="val 110903"/>
            </a:avLst>
          </a:prstGeom>
          <a:solidFill>
            <a:schemeClr val="accent1"/>
          </a:solidFill>
          <a:ln w="9525">
            <a:solidFill>
              <a:schemeClr val="tx1"/>
            </a:solidFill>
            <a:round/>
            <a:headEnd/>
            <a:tailEnd/>
          </a:ln>
        </p:spPr>
        <p:txBody>
          <a:bodyPr/>
          <a:lstStyle/>
          <a:p>
            <a:r>
              <a:rPr lang="zh-CN" altLang="en-US" sz="2400" b="1">
                <a:solidFill>
                  <a:srgbClr val="990000"/>
                </a:solidFill>
                <a:ea typeface="幼圆" pitchFamily="49" charset="-122"/>
              </a:rPr>
              <a:t>电梯怎么还不来啊！</a:t>
            </a:r>
          </a:p>
        </p:txBody>
      </p:sp>
      <p:sp>
        <p:nvSpPr>
          <p:cNvPr id="112650" name="Line 10"/>
          <p:cNvSpPr>
            <a:spLocks noChangeShapeType="1"/>
          </p:cNvSpPr>
          <p:nvPr/>
        </p:nvSpPr>
        <p:spPr bwMode="auto">
          <a:xfrm>
            <a:off x="4572000" y="1700213"/>
            <a:ext cx="3960813" cy="3097212"/>
          </a:xfrm>
          <a:prstGeom prst="line">
            <a:avLst/>
          </a:prstGeom>
          <a:noFill/>
          <a:ln w="19050">
            <a:solidFill>
              <a:schemeClr val="tx1"/>
            </a:solidFill>
            <a:prstDash val="dash"/>
            <a:round/>
            <a:headEnd/>
            <a:tailEnd/>
          </a:ln>
        </p:spPr>
        <p:txBody>
          <a:bodyPr/>
          <a:lstStyle/>
          <a:p>
            <a:endParaRPr lang="zh-CN" altLang="en-US"/>
          </a:p>
        </p:txBody>
      </p:sp>
      <p:pic>
        <p:nvPicPr>
          <p:cNvPr id="7174" name="Picture 10"/>
          <p:cNvPicPr>
            <a:picLocks noChangeAspect="1" noChangeArrowheads="1"/>
          </p:cNvPicPr>
          <p:nvPr/>
        </p:nvPicPr>
        <p:blipFill>
          <a:blip r:embed="rId3"/>
          <a:srcRect/>
          <a:stretch>
            <a:fillRect/>
          </a:stretch>
        </p:blipFill>
        <p:spPr bwMode="auto">
          <a:xfrm>
            <a:off x="5128353" y="1432515"/>
            <a:ext cx="3384550" cy="421957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7175" name="Picture 3" descr="2008330202427356111"/>
          <p:cNvPicPr>
            <a:picLocks noChangeAspect="1" noChangeArrowheads="1"/>
          </p:cNvPicPr>
          <p:nvPr/>
        </p:nvPicPr>
        <p:blipFill>
          <a:blip r:embed="rId4"/>
          <a:srcRect/>
          <a:stretch>
            <a:fillRect/>
          </a:stretch>
        </p:blipFill>
        <p:spPr bwMode="auto">
          <a:xfrm>
            <a:off x="2286000" y="4071938"/>
            <a:ext cx="4106863" cy="2054225"/>
          </a:xfrm>
          <a:prstGeom prst="rect">
            <a:avLst/>
          </a:prstGeom>
          <a:noFill/>
          <a:ln w="9525">
            <a:noFill/>
            <a:miter lim="800000"/>
            <a:headEnd/>
            <a:tailEnd/>
          </a:ln>
        </p:spPr>
      </p:pic>
      <p:pic>
        <p:nvPicPr>
          <p:cNvPr id="7176" name="Picture 6" descr="孕妇2"/>
          <p:cNvPicPr>
            <a:picLocks noChangeAspect="1" noChangeArrowheads="1"/>
          </p:cNvPicPr>
          <p:nvPr/>
        </p:nvPicPr>
        <p:blipFill>
          <a:blip r:embed="rId5"/>
          <a:srcRect/>
          <a:stretch>
            <a:fillRect/>
          </a:stretch>
        </p:blipFill>
        <p:spPr bwMode="auto">
          <a:xfrm>
            <a:off x="755650" y="2852738"/>
            <a:ext cx="1871663" cy="3406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2650"/>
                                        </p:tgtEl>
                                        <p:attrNameLst>
                                          <p:attrName>style.visibility</p:attrName>
                                        </p:attrNameLst>
                                      </p:cBhvr>
                                      <p:to>
                                        <p:strVal val="visible"/>
                                      </p:to>
                                    </p:set>
                                    <p:animEffect transition="in" filter="blinds(horizontal)">
                                      <p:cBhvr>
                                        <p:cTn id="7" dur="500"/>
                                        <p:tgtEl>
                                          <p:spTgt spid="112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ChangeArrowheads="1"/>
          </p:cNvSpPr>
          <p:nvPr/>
        </p:nvSpPr>
        <p:spPr bwMode="auto">
          <a:xfrm>
            <a:off x="285750" y="285750"/>
            <a:ext cx="3643313" cy="400050"/>
          </a:xfrm>
          <a:prstGeom prst="rect">
            <a:avLst/>
          </a:prstGeom>
          <a:noFill/>
          <a:ln w="9525">
            <a:noFill/>
            <a:miter lim="800000"/>
            <a:headEnd/>
            <a:tailEnd/>
          </a:ln>
        </p:spPr>
        <p:txBody>
          <a:bodyPr>
            <a:spAutoFit/>
          </a:bodyPr>
          <a:lstStyle/>
          <a:p>
            <a:r>
              <a:rPr lang="zh-CN" altLang="en-US" sz="2000" b="1" dirty="0" smtClean="0">
                <a:solidFill>
                  <a:srgbClr val="FF0000"/>
                </a:solidFill>
                <a:latin typeface="隶书" pitchFamily="49" charset="-122"/>
                <a:ea typeface="隶书" pitchFamily="49" charset="-122"/>
              </a:rPr>
              <a:t>安全员错误行为</a:t>
            </a:r>
            <a:endParaRPr lang="zh-CN" altLang="en-US" sz="2000" b="1" dirty="0">
              <a:solidFill>
                <a:srgbClr val="FF0000"/>
              </a:solidFill>
              <a:latin typeface="隶书" pitchFamily="49" charset="-122"/>
              <a:ea typeface="隶书" pitchFamily="49" charset="-122"/>
            </a:endParaRPr>
          </a:p>
        </p:txBody>
      </p:sp>
      <p:pic>
        <p:nvPicPr>
          <p:cNvPr id="5" name="Picture 6"/>
          <p:cNvPicPr>
            <a:picLocks noChangeAspect="1" noChangeArrowheads="1"/>
          </p:cNvPicPr>
          <p:nvPr/>
        </p:nvPicPr>
        <p:blipFill>
          <a:blip r:embed="rId2"/>
          <a:srcRect/>
          <a:stretch>
            <a:fillRect/>
          </a:stretch>
        </p:blipFill>
        <p:spPr bwMode="auto">
          <a:xfrm>
            <a:off x="331997" y="928670"/>
            <a:ext cx="1596797" cy="2357454"/>
          </a:xfrm>
          <a:prstGeom prst="rect">
            <a:avLst/>
          </a:prstGeom>
          <a:ln>
            <a:noFill/>
          </a:ln>
          <a:effectLst>
            <a:outerShdw blurRad="292100" dist="139700" dir="2700000" algn="tl" rotWithShape="0">
              <a:srgbClr val="333333">
                <a:alpha val="65000"/>
              </a:srgbClr>
            </a:outerShdw>
          </a:effectLst>
        </p:spPr>
      </p:pic>
      <p:pic>
        <p:nvPicPr>
          <p:cNvPr id="6" name="Picture 7"/>
          <p:cNvPicPr>
            <a:picLocks noChangeAspect="1" noChangeArrowheads="1"/>
          </p:cNvPicPr>
          <p:nvPr/>
        </p:nvPicPr>
        <p:blipFill>
          <a:blip r:embed="rId3"/>
          <a:srcRect/>
          <a:stretch>
            <a:fillRect/>
          </a:stretch>
        </p:blipFill>
        <p:spPr bwMode="auto">
          <a:xfrm>
            <a:off x="2143108" y="993945"/>
            <a:ext cx="1500198" cy="2292179"/>
          </a:xfrm>
          <a:prstGeom prst="rect">
            <a:avLst/>
          </a:prstGeom>
          <a:ln>
            <a:noFill/>
          </a:ln>
          <a:effectLst>
            <a:outerShdw blurRad="292100" dist="139700" dir="2700000" algn="tl" rotWithShape="0">
              <a:srgbClr val="333333">
                <a:alpha val="65000"/>
              </a:srgbClr>
            </a:outerShdw>
          </a:effectLst>
        </p:spPr>
      </p:pic>
      <p:pic>
        <p:nvPicPr>
          <p:cNvPr id="7" name="Picture 8"/>
          <p:cNvPicPr>
            <a:picLocks noChangeAspect="1" noChangeArrowheads="1"/>
          </p:cNvPicPr>
          <p:nvPr/>
        </p:nvPicPr>
        <p:blipFill>
          <a:blip r:embed="rId4"/>
          <a:srcRect/>
          <a:stretch>
            <a:fillRect/>
          </a:stretch>
        </p:blipFill>
        <p:spPr bwMode="auto">
          <a:xfrm>
            <a:off x="3824719" y="1000108"/>
            <a:ext cx="1533099" cy="2286016"/>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857224" y="3286124"/>
            <a:ext cx="1571636" cy="461665"/>
          </a:xfrm>
          <a:prstGeom prst="rect">
            <a:avLst/>
          </a:prstGeom>
          <a:noFill/>
        </p:spPr>
        <p:txBody>
          <a:bodyPr wrap="square" rtlCol="0">
            <a:spAutoFit/>
          </a:bodyPr>
          <a:lstStyle/>
          <a:p>
            <a:r>
              <a:rPr lang="zh-CN" altLang="en-US" sz="2400" b="1" dirty="0" smtClean="0">
                <a:latin typeface="微软雅黑" pitchFamily="34" charset="-122"/>
                <a:ea typeface="微软雅黑" pitchFamily="34" charset="-122"/>
              </a:rPr>
              <a:t>叉腰</a:t>
            </a:r>
            <a:endParaRPr lang="zh-CN" altLang="en-US" sz="2400" b="1" dirty="0">
              <a:latin typeface="微软雅黑" pitchFamily="34" charset="-122"/>
              <a:ea typeface="微软雅黑" pitchFamily="34" charset="-122"/>
            </a:endParaRPr>
          </a:p>
        </p:txBody>
      </p:sp>
      <p:sp>
        <p:nvSpPr>
          <p:cNvPr id="9" name="TextBox 8"/>
          <p:cNvSpPr txBox="1"/>
          <p:nvPr/>
        </p:nvSpPr>
        <p:spPr>
          <a:xfrm>
            <a:off x="2357422" y="3286124"/>
            <a:ext cx="1571636" cy="461665"/>
          </a:xfrm>
          <a:prstGeom prst="rect">
            <a:avLst/>
          </a:prstGeom>
          <a:noFill/>
        </p:spPr>
        <p:txBody>
          <a:bodyPr wrap="square" rtlCol="0">
            <a:spAutoFit/>
          </a:bodyPr>
          <a:lstStyle/>
          <a:p>
            <a:r>
              <a:rPr lang="zh-CN" altLang="en-US" sz="2400" b="1" dirty="0" smtClean="0">
                <a:latin typeface="微软雅黑" pitchFamily="34" charset="-122"/>
                <a:ea typeface="微软雅黑" pitchFamily="34" charset="-122"/>
              </a:rPr>
              <a:t>手插兜</a:t>
            </a:r>
            <a:endParaRPr lang="zh-CN" altLang="en-US" sz="2400" b="1" dirty="0">
              <a:latin typeface="微软雅黑" pitchFamily="34" charset="-122"/>
              <a:ea typeface="微软雅黑" pitchFamily="34" charset="-122"/>
            </a:endParaRPr>
          </a:p>
        </p:txBody>
      </p:sp>
      <p:sp>
        <p:nvSpPr>
          <p:cNvPr id="10" name="TextBox 9"/>
          <p:cNvSpPr txBox="1"/>
          <p:nvPr/>
        </p:nvSpPr>
        <p:spPr>
          <a:xfrm>
            <a:off x="3714744" y="3286124"/>
            <a:ext cx="1571636" cy="461665"/>
          </a:xfrm>
          <a:prstGeom prst="rect">
            <a:avLst/>
          </a:prstGeom>
          <a:noFill/>
        </p:spPr>
        <p:txBody>
          <a:bodyPr wrap="square" rtlCol="0">
            <a:spAutoFit/>
          </a:bodyPr>
          <a:lstStyle/>
          <a:p>
            <a:pPr algn="ctr"/>
            <a:r>
              <a:rPr lang="zh-CN" altLang="en-US" sz="2400" b="1" dirty="0">
                <a:latin typeface="微软雅黑" pitchFamily="34" charset="-122"/>
                <a:ea typeface="微软雅黑" pitchFamily="34" charset="-122"/>
              </a:rPr>
              <a:t>倚靠</a:t>
            </a:r>
          </a:p>
        </p:txBody>
      </p:sp>
      <p:sp>
        <p:nvSpPr>
          <p:cNvPr id="11" name="TextBox 10"/>
          <p:cNvSpPr txBox="1"/>
          <p:nvPr/>
        </p:nvSpPr>
        <p:spPr>
          <a:xfrm>
            <a:off x="5500694" y="3286124"/>
            <a:ext cx="1571636" cy="461665"/>
          </a:xfrm>
          <a:prstGeom prst="rect">
            <a:avLst/>
          </a:prstGeom>
          <a:noFill/>
        </p:spPr>
        <p:txBody>
          <a:bodyPr wrap="square" rtlCol="0">
            <a:spAutoFit/>
          </a:bodyPr>
          <a:lstStyle/>
          <a:p>
            <a:pPr algn="ctr"/>
            <a:r>
              <a:rPr lang="zh-CN" altLang="en-US" sz="2400" b="1" dirty="0" smtClean="0">
                <a:latin typeface="微软雅黑" pitchFamily="34" charset="-122"/>
                <a:ea typeface="微软雅黑" pitchFamily="34" charset="-122"/>
              </a:rPr>
              <a:t>手夹物</a:t>
            </a:r>
            <a:endParaRPr lang="zh-CN" altLang="en-US" sz="2400" b="1" dirty="0">
              <a:latin typeface="微软雅黑" pitchFamily="34" charset="-122"/>
              <a:ea typeface="微软雅黑" pitchFamily="34" charset="-122"/>
            </a:endParaRPr>
          </a:p>
        </p:txBody>
      </p:sp>
      <p:sp>
        <p:nvSpPr>
          <p:cNvPr id="12" name="TextBox 11"/>
          <p:cNvSpPr txBox="1"/>
          <p:nvPr/>
        </p:nvSpPr>
        <p:spPr>
          <a:xfrm>
            <a:off x="7286644" y="3286124"/>
            <a:ext cx="1571636" cy="461665"/>
          </a:xfrm>
          <a:prstGeom prst="rect">
            <a:avLst/>
          </a:prstGeom>
          <a:noFill/>
        </p:spPr>
        <p:txBody>
          <a:bodyPr wrap="square" rtlCol="0">
            <a:spAutoFit/>
          </a:bodyPr>
          <a:lstStyle/>
          <a:p>
            <a:pPr algn="ctr"/>
            <a:r>
              <a:rPr lang="zh-CN" altLang="en-US" sz="2400" b="1" dirty="0" smtClean="0">
                <a:latin typeface="微软雅黑" pitchFamily="34" charset="-122"/>
                <a:ea typeface="微软雅黑" pitchFamily="34" charset="-122"/>
              </a:rPr>
              <a:t>挽衣袖</a:t>
            </a:r>
            <a:endParaRPr lang="zh-CN" altLang="en-US" sz="2400" b="1" dirty="0">
              <a:latin typeface="微软雅黑" pitchFamily="34" charset="-122"/>
              <a:ea typeface="微软雅黑" pitchFamily="34" charset="-122"/>
            </a:endParaRPr>
          </a:p>
        </p:txBody>
      </p:sp>
      <p:sp>
        <p:nvSpPr>
          <p:cNvPr id="13" name="TextBox 12"/>
          <p:cNvSpPr txBox="1"/>
          <p:nvPr/>
        </p:nvSpPr>
        <p:spPr>
          <a:xfrm>
            <a:off x="500034" y="6039169"/>
            <a:ext cx="1571636" cy="461665"/>
          </a:xfrm>
          <a:prstGeom prst="rect">
            <a:avLst/>
          </a:prstGeom>
          <a:noFill/>
        </p:spPr>
        <p:txBody>
          <a:bodyPr wrap="square" rtlCol="0">
            <a:spAutoFit/>
          </a:bodyPr>
          <a:lstStyle/>
          <a:p>
            <a:r>
              <a:rPr lang="zh-CN" altLang="en-US" sz="2400" b="1" dirty="0" smtClean="0">
                <a:latin typeface="微软雅黑" pitchFamily="34" charset="-122"/>
                <a:ea typeface="微软雅黑" pitchFamily="34" charset="-122"/>
              </a:rPr>
              <a:t>卷裤</a:t>
            </a:r>
            <a:r>
              <a:rPr lang="zh-CN" altLang="en-US" sz="2400" b="1" dirty="0">
                <a:latin typeface="微软雅黑" pitchFamily="34" charset="-122"/>
                <a:ea typeface="微软雅黑" pitchFamily="34" charset="-122"/>
              </a:rPr>
              <a:t>腿</a:t>
            </a:r>
          </a:p>
        </p:txBody>
      </p:sp>
      <p:pic>
        <p:nvPicPr>
          <p:cNvPr id="14" name="Picture 2"/>
          <p:cNvPicPr>
            <a:picLocks noChangeAspect="1" noChangeArrowheads="1"/>
          </p:cNvPicPr>
          <p:nvPr/>
        </p:nvPicPr>
        <p:blipFill>
          <a:blip r:embed="rId5"/>
          <a:srcRect/>
          <a:stretch>
            <a:fillRect/>
          </a:stretch>
        </p:blipFill>
        <p:spPr bwMode="auto">
          <a:xfrm>
            <a:off x="5580271" y="1000108"/>
            <a:ext cx="1492059" cy="2286016"/>
          </a:xfrm>
          <a:prstGeom prst="rect">
            <a:avLst/>
          </a:prstGeom>
          <a:ln>
            <a:noFill/>
          </a:ln>
          <a:effectLst>
            <a:outerShdw blurRad="292100" dist="139700" dir="2700000" algn="tl" rotWithShape="0">
              <a:srgbClr val="333333">
                <a:alpha val="65000"/>
              </a:srgbClr>
            </a:outerShdw>
          </a:effectLst>
        </p:spPr>
      </p:pic>
      <p:pic>
        <p:nvPicPr>
          <p:cNvPr id="15" name="Picture 3"/>
          <p:cNvPicPr>
            <a:picLocks noChangeAspect="1" noChangeArrowheads="1"/>
          </p:cNvPicPr>
          <p:nvPr/>
        </p:nvPicPr>
        <p:blipFill>
          <a:blip r:embed="rId6"/>
          <a:srcRect/>
          <a:stretch>
            <a:fillRect/>
          </a:stretch>
        </p:blipFill>
        <p:spPr bwMode="auto">
          <a:xfrm>
            <a:off x="7286644" y="1000108"/>
            <a:ext cx="1571636" cy="2286016"/>
          </a:xfrm>
          <a:prstGeom prst="rect">
            <a:avLst/>
          </a:prstGeom>
          <a:ln>
            <a:noFill/>
          </a:ln>
          <a:effectLst>
            <a:outerShdw blurRad="292100" dist="139700" dir="2700000" algn="tl" rotWithShape="0">
              <a:srgbClr val="333333">
                <a:alpha val="65000"/>
              </a:srgbClr>
            </a:outerShdw>
          </a:effectLst>
        </p:spPr>
      </p:pic>
      <p:pic>
        <p:nvPicPr>
          <p:cNvPr id="16" name="Picture 4"/>
          <p:cNvPicPr>
            <a:picLocks noChangeAspect="1" noChangeArrowheads="1"/>
          </p:cNvPicPr>
          <p:nvPr/>
        </p:nvPicPr>
        <p:blipFill>
          <a:blip r:embed="rId7"/>
          <a:srcRect/>
          <a:stretch>
            <a:fillRect/>
          </a:stretch>
        </p:blipFill>
        <p:spPr bwMode="auto">
          <a:xfrm>
            <a:off x="357158" y="3786190"/>
            <a:ext cx="1571636" cy="2143140"/>
          </a:xfrm>
          <a:prstGeom prst="rect">
            <a:avLst/>
          </a:prstGeom>
          <a:ln>
            <a:noFill/>
          </a:ln>
          <a:effectLst>
            <a:outerShdw blurRad="292100" dist="139700" dir="2700000" algn="tl" rotWithShape="0">
              <a:srgbClr val="333333">
                <a:alpha val="65000"/>
              </a:srgbClr>
            </a:outerShdw>
          </a:effectLst>
        </p:spPr>
      </p:pic>
      <p:sp>
        <p:nvSpPr>
          <p:cNvPr id="17" name="TextBox 16"/>
          <p:cNvSpPr txBox="1"/>
          <p:nvPr/>
        </p:nvSpPr>
        <p:spPr>
          <a:xfrm>
            <a:off x="2143108" y="6039169"/>
            <a:ext cx="1571636" cy="461665"/>
          </a:xfrm>
          <a:prstGeom prst="rect">
            <a:avLst/>
          </a:prstGeom>
          <a:noFill/>
        </p:spPr>
        <p:txBody>
          <a:bodyPr wrap="square" rtlCol="0">
            <a:spAutoFit/>
          </a:bodyPr>
          <a:lstStyle/>
          <a:p>
            <a:pPr algn="ctr"/>
            <a:r>
              <a:rPr lang="zh-CN" altLang="en-US" sz="2400" b="1" dirty="0" smtClean="0">
                <a:latin typeface="微软雅黑" pitchFamily="34" charset="-122"/>
                <a:ea typeface="微软雅黑" pitchFamily="34" charset="-122"/>
              </a:rPr>
              <a:t>歪带帽</a:t>
            </a:r>
            <a:endParaRPr lang="zh-CN" altLang="en-US" sz="2400" b="1" dirty="0">
              <a:latin typeface="微软雅黑" pitchFamily="34" charset="-122"/>
              <a:ea typeface="微软雅黑" pitchFamily="34" charset="-122"/>
            </a:endParaRPr>
          </a:p>
        </p:txBody>
      </p:sp>
      <p:sp>
        <p:nvSpPr>
          <p:cNvPr id="18" name="TextBox 17"/>
          <p:cNvSpPr txBox="1"/>
          <p:nvPr/>
        </p:nvSpPr>
        <p:spPr>
          <a:xfrm>
            <a:off x="4143372" y="6000768"/>
            <a:ext cx="1571636" cy="461665"/>
          </a:xfrm>
          <a:prstGeom prst="rect">
            <a:avLst/>
          </a:prstGeom>
          <a:noFill/>
        </p:spPr>
        <p:txBody>
          <a:bodyPr wrap="square" rtlCol="0">
            <a:spAutoFit/>
          </a:bodyPr>
          <a:lstStyle/>
          <a:p>
            <a:r>
              <a:rPr lang="zh-CN" altLang="en-US" sz="2400" b="1" dirty="0" smtClean="0">
                <a:latin typeface="微软雅黑" pitchFamily="34" charset="-122"/>
                <a:ea typeface="微软雅黑" pitchFamily="34" charset="-122"/>
              </a:rPr>
              <a:t>前抱胸</a:t>
            </a:r>
            <a:endParaRPr lang="zh-CN" altLang="en-US" sz="2400" b="1" dirty="0">
              <a:latin typeface="微软雅黑" pitchFamily="34" charset="-122"/>
              <a:ea typeface="微软雅黑" pitchFamily="34" charset="-122"/>
            </a:endParaRPr>
          </a:p>
        </p:txBody>
      </p:sp>
      <p:sp>
        <p:nvSpPr>
          <p:cNvPr id="19" name="TextBox 18"/>
          <p:cNvSpPr txBox="1"/>
          <p:nvPr/>
        </p:nvSpPr>
        <p:spPr>
          <a:xfrm>
            <a:off x="5715008" y="5967731"/>
            <a:ext cx="1571636" cy="461665"/>
          </a:xfrm>
          <a:prstGeom prst="rect">
            <a:avLst/>
          </a:prstGeom>
          <a:noFill/>
        </p:spPr>
        <p:txBody>
          <a:bodyPr wrap="square" rtlCol="0">
            <a:spAutoFit/>
          </a:bodyPr>
          <a:lstStyle/>
          <a:p>
            <a:r>
              <a:rPr lang="zh-CN" altLang="en-US" sz="2400" b="1" dirty="0" smtClean="0">
                <a:latin typeface="微软雅黑" pitchFamily="34" charset="-122"/>
                <a:ea typeface="微软雅黑" pitchFamily="34" charset="-122"/>
              </a:rPr>
              <a:t>伸懒腰</a:t>
            </a:r>
            <a:endParaRPr lang="zh-CN" altLang="en-US" sz="2400" b="1" dirty="0">
              <a:latin typeface="微软雅黑" pitchFamily="34" charset="-122"/>
              <a:ea typeface="微软雅黑" pitchFamily="34" charset="-122"/>
            </a:endParaRPr>
          </a:p>
        </p:txBody>
      </p:sp>
      <p:pic>
        <p:nvPicPr>
          <p:cNvPr id="20" name="Picture 2"/>
          <p:cNvPicPr>
            <a:picLocks noChangeAspect="1" noChangeArrowheads="1"/>
          </p:cNvPicPr>
          <p:nvPr/>
        </p:nvPicPr>
        <p:blipFill>
          <a:blip r:embed="rId8"/>
          <a:srcRect/>
          <a:stretch>
            <a:fillRect/>
          </a:stretch>
        </p:blipFill>
        <p:spPr bwMode="auto">
          <a:xfrm>
            <a:off x="2143108" y="3786190"/>
            <a:ext cx="1476266" cy="2143140"/>
          </a:xfrm>
          <a:prstGeom prst="rect">
            <a:avLst/>
          </a:prstGeom>
          <a:ln>
            <a:noFill/>
          </a:ln>
          <a:effectLst>
            <a:outerShdw blurRad="292100" dist="139700" dir="2700000" algn="tl" rotWithShape="0">
              <a:srgbClr val="333333">
                <a:alpha val="65000"/>
              </a:srgbClr>
            </a:outerShdw>
          </a:effectLst>
        </p:spPr>
      </p:pic>
      <p:pic>
        <p:nvPicPr>
          <p:cNvPr id="21" name="Picture 3"/>
          <p:cNvPicPr>
            <a:picLocks noChangeAspect="1" noChangeArrowheads="1"/>
          </p:cNvPicPr>
          <p:nvPr/>
        </p:nvPicPr>
        <p:blipFill>
          <a:blip r:embed="rId9"/>
          <a:srcRect/>
          <a:stretch>
            <a:fillRect/>
          </a:stretch>
        </p:blipFill>
        <p:spPr bwMode="auto">
          <a:xfrm>
            <a:off x="3857620" y="3714752"/>
            <a:ext cx="1504823" cy="2214578"/>
          </a:xfrm>
          <a:prstGeom prst="rect">
            <a:avLst/>
          </a:prstGeom>
          <a:ln>
            <a:noFill/>
          </a:ln>
          <a:effectLst>
            <a:outerShdw blurRad="292100" dist="139700" dir="2700000" algn="tl" rotWithShape="0">
              <a:srgbClr val="333333">
                <a:alpha val="65000"/>
              </a:srgbClr>
            </a:outerShdw>
          </a:effectLst>
        </p:spPr>
      </p:pic>
      <p:pic>
        <p:nvPicPr>
          <p:cNvPr id="22" name="Picture 4"/>
          <p:cNvPicPr>
            <a:picLocks noChangeAspect="1" noChangeArrowheads="1"/>
          </p:cNvPicPr>
          <p:nvPr/>
        </p:nvPicPr>
        <p:blipFill>
          <a:blip r:embed="rId10"/>
          <a:srcRect/>
          <a:stretch>
            <a:fillRect/>
          </a:stretch>
        </p:blipFill>
        <p:spPr bwMode="auto">
          <a:xfrm>
            <a:off x="5572132" y="3714752"/>
            <a:ext cx="1383569" cy="2214578"/>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7215206" y="5929330"/>
            <a:ext cx="1571636" cy="461665"/>
          </a:xfrm>
          <a:prstGeom prst="rect">
            <a:avLst/>
          </a:prstGeom>
          <a:noFill/>
        </p:spPr>
        <p:txBody>
          <a:bodyPr wrap="square" rtlCol="0">
            <a:spAutoFit/>
          </a:bodyPr>
          <a:lstStyle/>
          <a:p>
            <a:r>
              <a:rPr lang="zh-CN" altLang="en-US" sz="2400" b="1" dirty="0" smtClean="0">
                <a:latin typeface="微软雅黑" pitchFamily="34" charset="-122"/>
                <a:ea typeface="微软雅黑" pitchFamily="34" charset="-122"/>
              </a:rPr>
              <a:t>弯腰驼背</a:t>
            </a:r>
            <a:endParaRPr lang="zh-CN" altLang="en-US" sz="2400" b="1" dirty="0">
              <a:latin typeface="微软雅黑" pitchFamily="34" charset="-122"/>
              <a:ea typeface="微软雅黑" pitchFamily="34" charset="-122"/>
            </a:endParaRPr>
          </a:p>
        </p:txBody>
      </p:sp>
      <p:pic>
        <p:nvPicPr>
          <p:cNvPr id="26" name="Picture 3"/>
          <p:cNvPicPr>
            <a:picLocks noChangeAspect="1" noChangeArrowheads="1"/>
          </p:cNvPicPr>
          <p:nvPr/>
        </p:nvPicPr>
        <p:blipFill>
          <a:blip r:embed="rId11"/>
          <a:srcRect/>
          <a:stretch>
            <a:fillRect/>
          </a:stretch>
        </p:blipFill>
        <p:spPr bwMode="auto">
          <a:xfrm>
            <a:off x="7215206" y="3714753"/>
            <a:ext cx="1597326" cy="214313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bwMode="auto">
          <a:xfrm>
            <a:off x="457200" y="214313"/>
            <a:ext cx="8229600" cy="9286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2400" b="1" dirty="0" smtClean="0">
                <a:latin typeface="微软雅黑" pitchFamily="34" charset="-122"/>
                <a:ea typeface="微软雅黑" pitchFamily="34" charset="-122"/>
              </a:rPr>
              <a:t>安全人员警告行为</a:t>
            </a:r>
          </a:p>
        </p:txBody>
      </p:sp>
      <p:sp>
        <p:nvSpPr>
          <p:cNvPr id="6" name="TextBox 5"/>
          <p:cNvSpPr txBox="1">
            <a:spLocks noChangeArrowheads="1"/>
          </p:cNvSpPr>
          <p:nvPr/>
        </p:nvSpPr>
        <p:spPr bwMode="auto">
          <a:xfrm>
            <a:off x="642910" y="857232"/>
            <a:ext cx="8001056" cy="5909310"/>
          </a:xfrm>
          <a:prstGeom prst="rect">
            <a:avLst/>
          </a:prstGeom>
          <a:noFill/>
          <a:ln w="9525">
            <a:noFill/>
            <a:miter lim="800000"/>
            <a:headEnd/>
            <a:tailEnd/>
          </a:ln>
        </p:spPr>
        <p:txBody>
          <a:bodyPr wrap="square">
            <a:spAutoFit/>
          </a:bodyPr>
          <a:lstStyle/>
          <a:p>
            <a:pPr lvl="0">
              <a:buFont typeface="Wingdings" pitchFamily="2" charset="2"/>
              <a:buChar char="Ø"/>
            </a:pPr>
            <a:r>
              <a:rPr lang="zh-CN" altLang="en-US" dirty="0" smtClean="0">
                <a:latin typeface="隶书" pitchFamily="49" charset="-122"/>
                <a:ea typeface="隶书" pitchFamily="49" charset="-122"/>
              </a:rPr>
              <a:t>轻视顾客需求或对顾客言而无信；</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明知侵害公司、顾客、同事利益的事项不报；</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见危不助；</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与顾客发生言语上的冲突。向顾客搬弄是非，造成不良影响；</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不遵守安全作业规定，不自我保护，不采取保护他人措施，可能造成人身伤</a:t>
            </a:r>
            <a:endParaRPr lang="en-US" altLang="zh-CN" dirty="0" smtClean="0">
              <a:latin typeface="隶书" pitchFamily="49" charset="-122"/>
              <a:ea typeface="隶书" pitchFamily="49" charset="-122"/>
            </a:endParaRPr>
          </a:p>
          <a:p>
            <a:pPr lvl="0"/>
            <a:endParaRPr lang="en-US" altLang="zh-CN" dirty="0" smtClean="0">
              <a:latin typeface="隶书" pitchFamily="49" charset="-122"/>
              <a:ea typeface="隶书" pitchFamily="49" charset="-122"/>
            </a:endParaRPr>
          </a:p>
          <a:p>
            <a:pPr lvl="0"/>
            <a:r>
              <a:rPr lang="en-US" altLang="zh-CN" dirty="0" smtClean="0">
                <a:latin typeface="隶书" pitchFamily="49" charset="-122"/>
                <a:ea typeface="隶书" pitchFamily="49" charset="-122"/>
              </a:rPr>
              <a:t>  </a:t>
            </a:r>
            <a:r>
              <a:rPr lang="zh-CN" altLang="en-US" dirty="0" smtClean="0">
                <a:latin typeface="隶书" pitchFamily="49" charset="-122"/>
                <a:ea typeface="隶书" pitchFamily="49" charset="-122"/>
              </a:rPr>
              <a:t>害的行为；</a:t>
            </a:r>
            <a:endParaRPr lang="en-US" altLang="zh-CN" dirty="0" smtClean="0">
              <a:latin typeface="隶书" pitchFamily="49" charset="-122"/>
              <a:ea typeface="隶书" pitchFamily="49" charset="-122"/>
            </a:endParaRPr>
          </a:p>
          <a:p>
            <a:pPr lvl="0"/>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聚岗、串岗、擅自脱岗；</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不按规定使用工作配备工具、消防器材者；</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私自接受顾客赠送的物品。</a:t>
            </a:r>
          </a:p>
          <a:p>
            <a:pPr lvl="0">
              <a:buFont typeface="Wingdings" pitchFamily="2" charset="2"/>
              <a:buChar char="Ø"/>
            </a:pPr>
            <a:endParaRPr lang="zh-CN" altLang="en-US" dirty="0" smtClean="0">
              <a:latin typeface="隶书" pitchFamily="49" charset="-122"/>
              <a:ea typeface="隶书" pitchFamily="49" charset="-122"/>
            </a:endParaRPr>
          </a:p>
          <a:p>
            <a:pPr>
              <a:buFont typeface="Wingdings" pitchFamily="2" charset="2"/>
              <a:buChar char="Ø"/>
            </a:pPr>
            <a:endParaRPr lang="en-US" altLang="zh-CN" dirty="0" smtClean="0">
              <a:latin typeface="隶书" pitchFamily="49" charset="-122"/>
              <a:ea typeface="隶书" pitchFamily="49" charset="-122"/>
            </a:endParaRPr>
          </a:p>
          <a:p>
            <a:endParaRPr lang="zh-CN" altLang="en-US" dirty="0">
              <a:latin typeface="隶书" pitchFamily="49" charset="-122"/>
              <a:ea typeface="隶书" pitchFamily="49" charset="-122"/>
            </a:endParaRPr>
          </a:p>
          <a:p>
            <a:endParaRPr lang="zh-CN" altLang="en-US" dirty="0"/>
          </a:p>
        </p:txBody>
      </p:sp>
      <p:cxnSp>
        <p:nvCxnSpPr>
          <p:cNvPr id="7" name="直接连接符 6"/>
          <p:cNvCxnSpPr/>
          <p:nvPr/>
        </p:nvCxnSpPr>
        <p:spPr>
          <a:xfrm>
            <a:off x="714348" y="1214422"/>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直接连接符 7"/>
          <p:cNvCxnSpPr/>
          <p:nvPr/>
        </p:nvCxnSpPr>
        <p:spPr>
          <a:xfrm>
            <a:off x="714348" y="178592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8"/>
          <p:cNvCxnSpPr/>
          <p:nvPr/>
        </p:nvCxnSpPr>
        <p:spPr>
          <a:xfrm>
            <a:off x="714348" y="285749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直接连接符 9"/>
          <p:cNvCxnSpPr/>
          <p:nvPr/>
        </p:nvCxnSpPr>
        <p:spPr>
          <a:xfrm>
            <a:off x="714348" y="2285992"/>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直接连接符 10"/>
          <p:cNvCxnSpPr/>
          <p:nvPr/>
        </p:nvCxnSpPr>
        <p:spPr>
          <a:xfrm>
            <a:off x="714348" y="342900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直接连接符 11"/>
          <p:cNvCxnSpPr/>
          <p:nvPr/>
        </p:nvCxnSpPr>
        <p:spPr>
          <a:xfrm>
            <a:off x="714348" y="392906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直接连接符 12"/>
          <p:cNvCxnSpPr/>
          <p:nvPr/>
        </p:nvCxnSpPr>
        <p:spPr>
          <a:xfrm>
            <a:off x="642910" y="450057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直接连接符 13"/>
          <p:cNvCxnSpPr/>
          <p:nvPr/>
        </p:nvCxnSpPr>
        <p:spPr>
          <a:xfrm>
            <a:off x="714348" y="5072074"/>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直接连接符 14"/>
          <p:cNvCxnSpPr/>
          <p:nvPr/>
        </p:nvCxnSpPr>
        <p:spPr>
          <a:xfrm>
            <a:off x="714348" y="571501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bwMode="auto">
          <a:xfrm>
            <a:off x="457200" y="214313"/>
            <a:ext cx="8229600" cy="928687"/>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2400" b="1" dirty="0" smtClean="0">
                <a:latin typeface="微软雅黑" pitchFamily="34" charset="-122"/>
                <a:ea typeface="微软雅黑" pitchFamily="34" charset="-122"/>
              </a:rPr>
              <a:t>安全人员禁止行为</a:t>
            </a:r>
          </a:p>
        </p:txBody>
      </p:sp>
      <p:sp>
        <p:nvSpPr>
          <p:cNvPr id="6" name="TextBox 5"/>
          <p:cNvSpPr txBox="1">
            <a:spLocks noChangeArrowheads="1"/>
          </p:cNvSpPr>
          <p:nvPr/>
        </p:nvSpPr>
        <p:spPr bwMode="auto">
          <a:xfrm>
            <a:off x="642910" y="857232"/>
            <a:ext cx="7786688" cy="6186309"/>
          </a:xfrm>
          <a:prstGeom prst="rect">
            <a:avLst/>
          </a:prstGeom>
          <a:noFill/>
          <a:ln w="9525">
            <a:noFill/>
            <a:miter lim="800000"/>
            <a:headEnd/>
            <a:tailEnd/>
          </a:ln>
        </p:spPr>
        <p:txBody>
          <a:bodyPr>
            <a:spAutoFit/>
          </a:bodyPr>
          <a:lstStyle/>
          <a:p>
            <a:pPr lvl="0">
              <a:buFont typeface="Wingdings" pitchFamily="2" charset="2"/>
              <a:buChar char="Ø"/>
            </a:pPr>
            <a:r>
              <a:rPr lang="zh-CN" altLang="en-US" dirty="0" smtClean="0">
                <a:latin typeface="隶书" pitchFamily="49" charset="-122"/>
                <a:ea typeface="隶书" pitchFamily="49" charset="-122"/>
              </a:rPr>
              <a:t>酗酒、赌博；</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当值时间睡觉；</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不顾大局，遇紧急工作时临阵脱逃，推卸责任；</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挪用、骗取、盗窃公司或顾客财物；</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窃取或泄露顾客资料或隐私；</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收费不给票据；</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与顾客或与同事打架；</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拾遗不上交；</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向顾客或外部单位（含个人）索取小费、物品或其他报酬；</a:t>
            </a:r>
            <a:endParaRPr lang="en-US" altLang="zh-CN" dirty="0" smtClean="0">
              <a:latin typeface="隶书" pitchFamily="49" charset="-122"/>
              <a:ea typeface="隶书" pitchFamily="49" charset="-122"/>
            </a:endParaRPr>
          </a:p>
          <a:p>
            <a:pPr lvl="0">
              <a:buFont typeface="Wingdings" pitchFamily="2" charset="2"/>
              <a:buChar char="Ø"/>
            </a:pPr>
            <a:endParaRPr lang="zh-CN" altLang="en-US" dirty="0" smtClean="0">
              <a:latin typeface="隶书" pitchFamily="49" charset="-122"/>
              <a:ea typeface="隶书" pitchFamily="49" charset="-122"/>
            </a:endParaRPr>
          </a:p>
          <a:p>
            <a:pPr lvl="0">
              <a:buFont typeface="Wingdings" pitchFamily="2" charset="2"/>
              <a:buChar char="Ø"/>
            </a:pPr>
            <a:r>
              <a:rPr lang="zh-CN" altLang="en-US" dirty="0" smtClean="0">
                <a:latin typeface="隶书" pitchFamily="49" charset="-122"/>
                <a:ea typeface="隶书" pitchFamily="49" charset="-122"/>
              </a:rPr>
              <a:t>结交有黑社会背景的人员，组织或参与有损公司正常工作的不良群体。</a:t>
            </a:r>
          </a:p>
          <a:p>
            <a:pPr>
              <a:buFont typeface="Wingdings" pitchFamily="2" charset="2"/>
              <a:buChar char="Ø"/>
            </a:pPr>
            <a:endParaRPr lang="en-US" altLang="zh-CN" dirty="0" smtClean="0">
              <a:latin typeface="隶书" pitchFamily="49" charset="-122"/>
              <a:ea typeface="隶书" pitchFamily="49" charset="-122"/>
            </a:endParaRPr>
          </a:p>
          <a:p>
            <a:endParaRPr lang="zh-CN" altLang="en-US" dirty="0">
              <a:latin typeface="隶书" pitchFamily="49" charset="-122"/>
              <a:ea typeface="隶书" pitchFamily="49" charset="-122"/>
            </a:endParaRPr>
          </a:p>
          <a:p>
            <a:endParaRPr lang="zh-CN" altLang="en-US" dirty="0"/>
          </a:p>
        </p:txBody>
      </p:sp>
      <p:cxnSp>
        <p:nvCxnSpPr>
          <p:cNvPr id="7" name="直接连接符 6"/>
          <p:cNvCxnSpPr/>
          <p:nvPr/>
        </p:nvCxnSpPr>
        <p:spPr>
          <a:xfrm>
            <a:off x="714348" y="1214422"/>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8" name="直接连接符 7"/>
          <p:cNvCxnSpPr/>
          <p:nvPr/>
        </p:nvCxnSpPr>
        <p:spPr>
          <a:xfrm>
            <a:off x="714348" y="178592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直接连接符 8"/>
          <p:cNvCxnSpPr/>
          <p:nvPr/>
        </p:nvCxnSpPr>
        <p:spPr>
          <a:xfrm>
            <a:off x="714348" y="285749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0" name="直接连接符 9"/>
          <p:cNvCxnSpPr/>
          <p:nvPr/>
        </p:nvCxnSpPr>
        <p:spPr>
          <a:xfrm>
            <a:off x="714348" y="2285992"/>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直接连接符 10"/>
          <p:cNvCxnSpPr/>
          <p:nvPr/>
        </p:nvCxnSpPr>
        <p:spPr>
          <a:xfrm>
            <a:off x="714348" y="342900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2" name="直接连接符 11"/>
          <p:cNvCxnSpPr/>
          <p:nvPr/>
        </p:nvCxnSpPr>
        <p:spPr>
          <a:xfrm>
            <a:off x="714348" y="392906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直接连接符 12"/>
          <p:cNvCxnSpPr/>
          <p:nvPr/>
        </p:nvCxnSpPr>
        <p:spPr>
          <a:xfrm>
            <a:off x="714348" y="450057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直接连接符 13"/>
          <p:cNvCxnSpPr/>
          <p:nvPr/>
        </p:nvCxnSpPr>
        <p:spPr>
          <a:xfrm>
            <a:off x="714348" y="5072074"/>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直接连接符 14"/>
          <p:cNvCxnSpPr/>
          <p:nvPr/>
        </p:nvCxnSpPr>
        <p:spPr>
          <a:xfrm>
            <a:off x="714348" y="5715016"/>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直接连接符 15"/>
          <p:cNvCxnSpPr/>
          <p:nvPr/>
        </p:nvCxnSpPr>
        <p:spPr>
          <a:xfrm>
            <a:off x="714348" y="6356370"/>
            <a:ext cx="7786742" cy="1588"/>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142976" y="2076450"/>
            <a:ext cx="6769100" cy="1015663"/>
          </a:xfrm>
          <a:prstGeom prst="rect">
            <a:avLst/>
          </a:prstGeom>
          <a:noFill/>
          <a:ln w="9525">
            <a:noFill/>
            <a:miter lim="800000"/>
            <a:headEnd/>
            <a:tailEnd/>
          </a:ln>
        </p:spPr>
        <p:txBody>
          <a:bodyPr>
            <a:spAutoFit/>
          </a:bodyPr>
          <a:lstStyle/>
          <a:p>
            <a:pPr algn="ctr">
              <a:spcBef>
                <a:spcPct val="50000"/>
              </a:spcBef>
            </a:pPr>
            <a:r>
              <a:rPr lang="zh-CN" altLang="en-US" sz="6000" dirty="0" smtClean="0">
                <a:solidFill>
                  <a:srgbClr val="CC0000"/>
                </a:solidFill>
                <a:latin typeface="华文琥珀" pitchFamily="2" charset="-122"/>
                <a:ea typeface="华文琥珀" pitchFamily="2" charset="-122"/>
              </a:rPr>
              <a:t>全员</a:t>
            </a:r>
            <a:r>
              <a:rPr lang="en-US" altLang="zh-CN" sz="6000" dirty="0" smtClean="0">
                <a:solidFill>
                  <a:srgbClr val="CC0000"/>
                </a:solidFill>
                <a:latin typeface="华文琥珀" pitchFamily="2" charset="-122"/>
                <a:ea typeface="华文琥珀" pitchFamily="2" charset="-122"/>
              </a:rPr>
              <a:t>BI</a:t>
            </a:r>
            <a:r>
              <a:rPr lang="zh-CN" altLang="en-US" sz="6000" dirty="0" smtClean="0">
                <a:solidFill>
                  <a:srgbClr val="CC0000"/>
                </a:solidFill>
                <a:latin typeface="华文琥珀" pitchFamily="2" charset="-122"/>
                <a:ea typeface="华文琥珀" pitchFamily="2" charset="-122"/>
              </a:rPr>
              <a:t>规范</a:t>
            </a:r>
            <a:endParaRPr lang="zh-CN" altLang="en-US" sz="6000" dirty="0">
              <a:solidFill>
                <a:srgbClr val="CC0000"/>
              </a:solidFill>
              <a:latin typeface="华文琥珀" pitchFamily="2" charset="-122"/>
              <a:ea typeface="华文琥珀" pitchFamily="2" charset="-122"/>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8" descr="smile"/>
          <p:cNvPicPr>
            <a:picLocks noChangeAspect="1" noChangeArrowheads="1"/>
          </p:cNvPicPr>
          <p:nvPr/>
        </p:nvPicPr>
        <p:blipFill>
          <a:blip r:embed="rId3"/>
          <a:srcRect/>
          <a:stretch>
            <a:fillRect/>
          </a:stretch>
        </p:blipFill>
        <p:spPr bwMode="auto">
          <a:xfrm rot="-1572231">
            <a:off x="4232275" y="3354388"/>
            <a:ext cx="661988" cy="650875"/>
          </a:xfrm>
          <a:prstGeom prst="rect">
            <a:avLst/>
          </a:prstGeom>
          <a:noFill/>
          <a:ln w="9525">
            <a:noFill/>
            <a:miter lim="800000"/>
            <a:headEnd/>
            <a:tailEnd/>
          </a:ln>
        </p:spPr>
      </p:pic>
      <p:sp>
        <p:nvSpPr>
          <p:cNvPr id="8196" name="Rectangle 9"/>
          <p:cNvSpPr>
            <a:spLocks noChangeArrowheads="1"/>
          </p:cNvSpPr>
          <p:nvPr/>
        </p:nvSpPr>
        <p:spPr bwMode="auto">
          <a:xfrm>
            <a:off x="468313" y="187325"/>
            <a:ext cx="4535487" cy="720725"/>
          </a:xfrm>
          <a:prstGeom prst="rect">
            <a:avLst/>
          </a:prstGeom>
          <a:noFill/>
          <a:ln w="9525" algn="ctr">
            <a:noFill/>
            <a:miter lim="800000"/>
            <a:headEnd/>
            <a:tailEnd/>
          </a:ln>
        </p:spPr>
        <p:txBody>
          <a:bodyPr anchor="ctr"/>
          <a:lstStyle/>
          <a:p>
            <a:pPr algn="l"/>
            <a:r>
              <a:rPr lang="zh-CN" altLang="en-US" sz="3200" smtClean="0">
                <a:solidFill>
                  <a:schemeClr val="hlink"/>
                </a:solidFill>
                <a:latin typeface="华文琥珀" pitchFamily="2" charset="-122"/>
                <a:ea typeface="华文琥珀" pitchFamily="2" charset="-122"/>
              </a:rPr>
              <a:t>仪容仪表</a:t>
            </a:r>
            <a:r>
              <a:rPr lang="en-US" altLang="zh-CN" sz="3200" dirty="0" smtClean="0">
                <a:solidFill>
                  <a:schemeClr val="hlink"/>
                </a:solidFill>
                <a:latin typeface="华文琥珀" pitchFamily="2" charset="-122"/>
                <a:ea typeface="华文琥珀" pitchFamily="2" charset="-122"/>
              </a:rPr>
              <a:t>—</a:t>
            </a:r>
            <a:r>
              <a:rPr lang="zh-CN" altLang="en-US" sz="3200" dirty="0" smtClean="0">
                <a:solidFill>
                  <a:schemeClr val="hlink"/>
                </a:solidFill>
                <a:latin typeface="华文琥珀" pitchFamily="2" charset="-122"/>
                <a:ea typeface="华文琥珀" pitchFamily="2" charset="-122"/>
              </a:rPr>
              <a:t>客服</a:t>
            </a:r>
            <a:endParaRPr lang="zh-CN" altLang="en-US" sz="3200" dirty="0">
              <a:solidFill>
                <a:schemeClr val="hlink"/>
              </a:solidFill>
              <a:latin typeface="华文琥珀" pitchFamily="2" charset="-122"/>
              <a:ea typeface="华文琥珀" pitchFamily="2" charset="-122"/>
            </a:endParaRPr>
          </a:p>
        </p:txBody>
      </p:sp>
      <p:sp>
        <p:nvSpPr>
          <p:cNvPr id="8197" name="Text Box 20"/>
          <p:cNvSpPr txBox="1">
            <a:spLocks noChangeArrowheads="1"/>
          </p:cNvSpPr>
          <p:nvPr/>
        </p:nvSpPr>
        <p:spPr bwMode="auto">
          <a:xfrm>
            <a:off x="4284663" y="4487863"/>
            <a:ext cx="609600" cy="1570037"/>
          </a:xfrm>
          <a:prstGeom prst="rect">
            <a:avLst/>
          </a:prstGeom>
          <a:solidFill>
            <a:srgbClr val="FF6600"/>
          </a:solidFill>
          <a:ln w="9525">
            <a:noFill/>
            <a:miter lim="800000"/>
            <a:headEnd/>
            <a:tailEnd/>
          </a:ln>
        </p:spPr>
        <p:txBody>
          <a:bodyPr>
            <a:spAutoFit/>
          </a:bodyPr>
          <a:lstStyle/>
          <a:p>
            <a:pPr>
              <a:spcBef>
                <a:spcPct val="50000"/>
              </a:spcBef>
            </a:pPr>
            <a:r>
              <a:rPr kumimoji="1" lang="zh-CN" altLang="en-US" sz="2400" b="1">
                <a:solidFill>
                  <a:schemeClr val="bg1"/>
                </a:solidFill>
                <a:latin typeface="幼圆" pitchFamily="49" charset="-122"/>
                <a:ea typeface="幼圆" pitchFamily="49" charset="-122"/>
              </a:rPr>
              <a:t>客服人员</a:t>
            </a:r>
          </a:p>
        </p:txBody>
      </p:sp>
      <p:pic>
        <p:nvPicPr>
          <p:cNvPr id="8198" name="Picture 7"/>
          <p:cNvPicPr>
            <a:picLocks noChangeAspect="1" noChangeArrowheads="1"/>
          </p:cNvPicPr>
          <p:nvPr/>
        </p:nvPicPr>
        <p:blipFill>
          <a:blip r:embed="rId4"/>
          <a:srcRect/>
          <a:stretch>
            <a:fillRect/>
          </a:stretch>
        </p:blipFill>
        <p:spPr bwMode="auto">
          <a:xfrm>
            <a:off x="785813" y="1428750"/>
            <a:ext cx="2952750" cy="4057650"/>
          </a:xfrm>
          <a:prstGeom prst="rect">
            <a:avLst/>
          </a:prstGeom>
          <a:ln>
            <a:noFill/>
          </a:ln>
          <a:effectLst>
            <a:outerShdw blurRad="292100" dist="139700" dir="2700000" algn="tl" rotWithShape="0">
              <a:srgbClr val="333333">
                <a:alpha val="65000"/>
              </a:srgbClr>
            </a:outerShdw>
          </a:effectLst>
        </p:spPr>
      </p:pic>
      <p:pic>
        <p:nvPicPr>
          <p:cNvPr id="8201" name="Picture 9"/>
          <p:cNvPicPr>
            <a:picLocks noChangeAspect="1" noChangeArrowheads="1"/>
          </p:cNvPicPr>
          <p:nvPr/>
        </p:nvPicPr>
        <p:blipFill>
          <a:blip r:embed="rId5"/>
          <a:srcRect/>
          <a:stretch>
            <a:fillRect/>
          </a:stretch>
        </p:blipFill>
        <p:spPr bwMode="auto">
          <a:xfrm>
            <a:off x="5286380" y="1428736"/>
            <a:ext cx="2786082" cy="40005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2" descr="smile"/>
          <p:cNvPicPr>
            <a:picLocks noChangeAspect="1" noChangeArrowheads="1"/>
          </p:cNvPicPr>
          <p:nvPr/>
        </p:nvPicPr>
        <p:blipFill>
          <a:blip r:embed="rId3"/>
          <a:srcRect/>
          <a:stretch>
            <a:fillRect/>
          </a:stretch>
        </p:blipFill>
        <p:spPr bwMode="auto">
          <a:xfrm rot="-1572231">
            <a:off x="4249738" y="1690688"/>
            <a:ext cx="661987" cy="650875"/>
          </a:xfrm>
          <a:prstGeom prst="rect">
            <a:avLst/>
          </a:prstGeom>
          <a:noFill/>
          <a:ln w="9525">
            <a:noFill/>
            <a:miter lim="800000"/>
            <a:headEnd/>
            <a:tailEnd/>
          </a:ln>
        </p:spPr>
      </p:pic>
      <p:sp>
        <p:nvSpPr>
          <p:cNvPr id="9220" name="AutoShape 6"/>
          <p:cNvSpPr>
            <a:spLocks noChangeArrowheads="1"/>
          </p:cNvSpPr>
          <p:nvPr/>
        </p:nvSpPr>
        <p:spPr bwMode="auto">
          <a:xfrm>
            <a:off x="500063" y="2428875"/>
            <a:ext cx="393700" cy="225425"/>
          </a:xfrm>
          <a:prstGeom prst="rightArrow">
            <a:avLst>
              <a:gd name="adj1" fmla="val 50000"/>
              <a:gd name="adj2" fmla="val 43662"/>
            </a:avLst>
          </a:prstGeom>
          <a:solidFill>
            <a:srgbClr val="FFFF00"/>
          </a:solidFill>
          <a:ln w="9525">
            <a:noFill/>
            <a:miter lim="800000"/>
            <a:headEnd/>
            <a:tailEnd/>
          </a:ln>
        </p:spPr>
        <p:txBody>
          <a:bodyPr anchor="ctr">
            <a:spAutoFit/>
          </a:bodyPr>
          <a:lstStyle/>
          <a:p>
            <a:endParaRPr lang="zh-CN" altLang="en-US"/>
          </a:p>
        </p:txBody>
      </p:sp>
      <p:sp>
        <p:nvSpPr>
          <p:cNvPr id="9221" name="AutoShape 7"/>
          <p:cNvSpPr>
            <a:spLocks noChangeArrowheads="1"/>
          </p:cNvSpPr>
          <p:nvPr/>
        </p:nvSpPr>
        <p:spPr bwMode="auto">
          <a:xfrm>
            <a:off x="500063" y="1714500"/>
            <a:ext cx="393700" cy="223838"/>
          </a:xfrm>
          <a:prstGeom prst="rightArrow">
            <a:avLst>
              <a:gd name="adj1" fmla="val 50000"/>
              <a:gd name="adj2" fmla="val 43972"/>
            </a:avLst>
          </a:prstGeom>
          <a:solidFill>
            <a:srgbClr val="FFFF00"/>
          </a:solidFill>
          <a:ln w="9525">
            <a:noFill/>
            <a:miter lim="800000"/>
            <a:headEnd/>
            <a:tailEnd/>
          </a:ln>
        </p:spPr>
        <p:txBody>
          <a:bodyPr anchor="ctr">
            <a:spAutoFit/>
          </a:bodyPr>
          <a:lstStyle/>
          <a:p>
            <a:endParaRPr lang="zh-CN" altLang="en-US"/>
          </a:p>
        </p:txBody>
      </p:sp>
      <p:sp>
        <p:nvSpPr>
          <p:cNvPr id="9222" name="AutoShape 8"/>
          <p:cNvSpPr>
            <a:spLocks noChangeArrowheads="1"/>
          </p:cNvSpPr>
          <p:nvPr/>
        </p:nvSpPr>
        <p:spPr bwMode="auto">
          <a:xfrm>
            <a:off x="500063" y="4071938"/>
            <a:ext cx="473075" cy="373062"/>
          </a:xfrm>
          <a:prstGeom prst="curvedRightArrow">
            <a:avLst>
              <a:gd name="adj1" fmla="val 20000"/>
              <a:gd name="adj2" fmla="val 40000"/>
              <a:gd name="adj3" fmla="val 42270"/>
            </a:avLst>
          </a:prstGeom>
          <a:solidFill>
            <a:srgbClr val="FFFF00"/>
          </a:solidFill>
          <a:ln w="9525">
            <a:noFill/>
            <a:miter lim="800000"/>
            <a:headEnd/>
            <a:tailEnd/>
          </a:ln>
        </p:spPr>
        <p:txBody>
          <a:bodyPr wrap="none" anchor="ctr">
            <a:spAutoFit/>
          </a:bodyPr>
          <a:lstStyle/>
          <a:p>
            <a:endParaRPr lang="zh-CN" altLang="en-US"/>
          </a:p>
        </p:txBody>
      </p:sp>
      <p:sp>
        <p:nvSpPr>
          <p:cNvPr id="9223" name="AutoShape 12"/>
          <p:cNvSpPr>
            <a:spLocks noChangeArrowheads="1"/>
          </p:cNvSpPr>
          <p:nvPr/>
        </p:nvSpPr>
        <p:spPr bwMode="auto">
          <a:xfrm>
            <a:off x="4929188" y="3929063"/>
            <a:ext cx="473075" cy="373062"/>
          </a:xfrm>
          <a:prstGeom prst="curvedRightArrow">
            <a:avLst>
              <a:gd name="adj1" fmla="val 20000"/>
              <a:gd name="adj2" fmla="val 40000"/>
              <a:gd name="adj3" fmla="val 42270"/>
            </a:avLst>
          </a:prstGeom>
          <a:solidFill>
            <a:srgbClr val="FFFF00"/>
          </a:solidFill>
          <a:ln w="9525">
            <a:noFill/>
            <a:miter lim="800000"/>
            <a:headEnd/>
            <a:tailEnd/>
          </a:ln>
        </p:spPr>
        <p:txBody>
          <a:bodyPr wrap="none" anchor="ctr">
            <a:spAutoFit/>
          </a:bodyPr>
          <a:lstStyle/>
          <a:p>
            <a:endParaRPr lang="zh-CN" altLang="en-US"/>
          </a:p>
        </p:txBody>
      </p:sp>
      <p:sp>
        <p:nvSpPr>
          <p:cNvPr id="9224" name="AutoShape 18"/>
          <p:cNvSpPr>
            <a:spLocks noChangeArrowheads="1"/>
          </p:cNvSpPr>
          <p:nvPr/>
        </p:nvSpPr>
        <p:spPr bwMode="auto">
          <a:xfrm>
            <a:off x="5000625" y="1785938"/>
            <a:ext cx="393700" cy="223837"/>
          </a:xfrm>
          <a:prstGeom prst="rightArrow">
            <a:avLst>
              <a:gd name="adj1" fmla="val 50000"/>
              <a:gd name="adj2" fmla="val 43972"/>
            </a:avLst>
          </a:prstGeom>
          <a:solidFill>
            <a:srgbClr val="FFFF00"/>
          </a:solidFill>
          <a:ln w="9525">
            <a:noFill/>
            <a:miter lim="800000"/>
            <a:headEnd/>
            <a:tailEnd/>
          </a:ln>
        </p:spPr>
        <p:txBody>
          <a:bodyPr anchor="ctr">
            <a:spAutoFit/>
          </a:bodyPr>
          <a:lstStyle/>
          <a:p>
            <a:endParaRPr lang="zh-CN" altLang="en-US"/>
          </a:p>
        </p:txBody>
      </p:sp>
      <p:sp>
        <p:nvSpPr>
          <p:cNvPr id="9225" name="AutoShape 19"/>
          <p:cNvSpPr>
            <a:spLocks noChangeArrowheads="1"/>
          </p:cNvSpPr>
          <p:nvPr/>
        </p:nvSpPr>
        <p:spPr bwMode="auto">
          <a:xfrm>
            <a:off x="4964113" y="2571750"/>
            <a:ext cx="393700" cy="225425"/>
          </a:xfrm>
          <a:prstGeom prst="rightArrow">
            <a:avLst>
              <a:gd name="adj1" fmla="val 50000"/>
              <a:gd name="adj2" fmla="val 43662"/>
            </a:avLst>
          </a:prstGeom>
          <a:solidFill>
            <a:srgbClr val="FFFF00"/>
          </a:solidFill>
          <a:ln w="9525">
            <a:noFill/>
            <a:miter lim="800000"/>
            <a:headEnd/>
            <a:tailEnd/>
          </a:ln>
        </p:spPr>
        <p:txBody>
          <a:bodyPr anchor="ctr">
            <a:spAutoFit/>
          </a:bodyPr>
          <a:lstStyle/>
          <a:p>
            <a:endParaRPr lang="zh-CN" altLang="en-US"/>
          </a:p>
        </p:txBody>
      </p:sp>
      <p:sp>
        <p:nvSpPr>
          <p:cNvPr id="9226" name="Text Box 20"/>
          <p:cNvSpPr txBox="1">
            <a:spLocks noChangeArrowheads="1"/>
          </p:cNvSpPr>
          <p:nvPr/>
        </p:nvSpPr>
        <p:spPr bwMode="auto">
          <a:xfrm>
            <a:off x="4284663" y="4487863"/>
            <a:ext cx="609600" cy="1570037"/>
          </a:xfrm>
          <a:prstGeom prst="rect">
            <a:avLst/>
          </a:prstGeom>
          <a:solidFill>
            <a:srgbClr val="FF6600"/>
          </a:solidFill>
          <a:ln w="9525">
            <a:noFill/>
            <a:miter lim="800000"/>
            <a:headEnd/>
            <a:tailEnd/>
          </a:ln>
        </p:spPr>
        <p:txBody>
          <a:bodyPr>
            <a:spAutoFit/>
          </a:bodyPr>
          <a:lstStyle/>
          <a:p>
            <a:pPr>
              <a:spcBef>
                <a:spcPct val="50000"/>
              </a:spcBef>
            </a:pPr>
            <a:r>
              <a:rPr kumimoji="1" lang="zh-CN" altLang="en-US" sz="2400" b="1">
                <a:solidFill>
                  <a:schemeClr val="bg1"/>
                </a:solidFill>
                <a:latin typeface="幼圆" pitchFamily="49" charset="-122"/>
                <a:ea typeface="幼圆" pitchFamily="49" charset="-122"/>
              </a:rPr>
              <a:t>工程人员</a:t>
            </a:r>
          </a:p>
        </p:txBody>
      </p:sp>
      <p:pic>
        <p:nvPicPr>
          <p:cNvPr id="9228" name="Picture 10"/>
          <p:cNvPicPr>
            <a:picLocks noChangeAspect="1" noChangeArrowheads="1"/>
          </p:cNvPicPr>
          <p:nvPr/>
        </p:nvPicPr>
        <p:blipFill>
          <a:blip r:embed="rId4"/>
          <a:srcRect/>
          <a:stretch>
            <a:fillRect/>
          </a:stretch>
        </p:blipFill>
        <p:spPr bwMode="auto">
          <a:xfrm>
            <a:off x="1000100" y="1357298"/>
            <a:ext cx="3000372" cy="4402084"/>
          </a:xfrm>
          <a:prstGeom prst="rect">
            <a:avLst/>
          </a:prstGeom>
          <a:ln>
            <a:noFill/>
          </a:ln>
          <a:effectLst>
            <a:outerShdw blurRad="292100" dist="139700" dir="2700000" algn="tl" rotWithShape="0">
              <a:srgbClr val="333333">
                <a:alpha val="65000"/>
              </a:srgbClr>
            </a:outerShdw>
          </a:effectLst>
        </p:spPr>
      </p:pic>
      <p:pic>
        <p:nvPicPr>
          <p:cNvPr id="9229" name="Picture 14"/>
          <p:cNvPicPr>
            <a:picLocks noChangeAspect="1" noChangeArrowheads="1"/>
          </p:cNvPicPr>
          <p:nvPr/>
        </p:nvPicPr>
        <p:blipFill>
          <a:blip r:embed="rId5"/>
          <a:srcRect/>
          <a:stretch>
            <a:fillRect/>
          </a:stretch>
        </p:blipFill>
        <p:spPr bwMode="auto">
          <a:xfrm>
            <a:off x="5429256" y="1357298"/>
            <a:ext cx="3000402" cy="4357704"/>
          </a:xfrm>
          <a:prstGeom prst="rect">
            <a:avLst/>
          </a:prstGeom>
          <a:ln>
            <a:noFill/>
          </a:ln>
          <a:effectLst>
            <a:outerShdw blurRad="292100" dist="139700" dir="2700000" algn="tl" rotWithShape="0">
              <a:srgbClr val="333333">
                <a:alpha val="65000"/>
              </a:srgbClr>
            </a:outerShdw>
          </a:effectLst>
        </p:spPr>
      </p:pic>
      <p:sp>
        <p:nvSpPr>
          <p:cNvPr id="13" name="Rectangle 9"/>
          <p:cNvSpPr>
            <a:spLocks noChangeArrowheads="1"/>
          </p:cNvSpPr>
          <p:nvPr/>
        </p:nvSpPr>
        <p:spPr bwMode="auto">
          <a:xfrm>
            <a:off x="468313" y="187325"/>
            <a:ext cx="4535487" cy="720725"/>
          </a:xfrm>
          <a:prstGeom prst="rect">
            <a:avLst/>
          </a:prstGeom>
          <a:noFill/>
          <a:ln w="9525" algn="ctr">
            <a:noFill/>
            <a:miter lim="800000"/>
            <a:headEnd/>
            <a:tailEnd/>
          </a:ln>
        </p:spPr>
        <p:txBody>
          <a:bodyPr anchor="ctr"/>
          <a:lstStyle/>
          <a:p>
            <a:pPr algn="l"/>
            <a:r>
              <a:rPr lang="zh-CN" altLang="en-US" sz="3200" dirty="0" smtClean="0">
                <a:solidFill>
                  <a:schemeClr val="hlink"/>
                </a:solidFill>
                <a:latin typeface="华文琥珀" pitchFamily="2" charset="-122"/>
                <a:ea typeface="华文琥珀" pitchFamily="2" charset="-122"/>
              </a:rPr>
              <a:t>仪容仪表</a:t>
            </a:r>
            <a:r>
              <a:rPr lang="en-US" altLang="zh-CN" sz="3200" dirty="0" smtClean="0">
                <a:solidFill>
                  <a:schemeClr val="hlink"/>
                </a:solidFill>
                <a:latin typeface="华文琥珀" pitchFamily="2" charset="-122"/>
                <a:ea typeface="华文琥珀" pitchFamily="2" charset="-122"/>
              </a:rPr>
              <a:t>—</a:t>
            </a:r>
            <a:r>
              <a:rPr lang="zh-CN" altLang="en-US" sz="3200" dirty="0" smtClean="0">
                <a:solidFill>
                  <a:schemeClr val="hlink"/>
                </a:solidFill>
                <a:latin typeface="华文琥珀" pitchFamily="2" charset="-122"/>
                <a:ea typeface="华文琥珀" pitchFamily="2" charset="-122"/>
              </a:rPr>
              <a:t>工程</a:t>
            </a:r>
            <a:endParaRPr lang="zh-CN" altLang="en-US" sz="3200" dirty="0">
              <a:solidFill>
                <a:schemeClr val="hlink"/>
              </a:solidFill>
              <a:latin typeface="华文琥珀" pitchFamily="2" charset="-122"/>
              <a:ea typeface="华文琥珀" pitchFamily="2" charset="-122"/>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8" descr="smile"/>
          <p:cNvPicPr>
            <a:picLocks noChangeAspect="1" noChangeArrowheads="1"/>
          </p:cNvPicPr>
          <p:nvPr/>
        </p:nvPicPr>
        <p:blipFill>
          <a:blip r:embed="rId3"/>
          <a:srcRect/>
          <a:stretch>
            <a:fillRect/>
          </a:stretch>
        </p:blipFill>
        <p:spPr bwMode="auto">
          <a:xfrm rot="-1572231">
            <a:off x="4232275" y="3354388"/>
            <a:ext cx="661988" cy="650875"/>
          </a:xfrm>
          <a:prstGeom prst="rect">
            <a:avLst/>
          </a:prstGeom>
          <a:noFill/>
          <a:ln w="9525">
            <a:noFill/>
            <a:miter lim="800000"/>
            <a:headEnd/>
            <a:tailEnd/>
          </a:ln>
        </p:spPr>
      </p:pic>
      <p:sp>
        <p:nvSpPr>
          <p:cNvPr id="10245" name="Text Box 20"/>
          <p:cNvSpPr txBox="1">
            <a:spLocks noChangeArrowheads="1"/>
          </p:cNvSpPr>
          <p:nvPr/>
        </p:nvSpPr>
        <p:spPr bwMode="auto">
          <a:xfrm>
            <a:off x="4284663" y="4487863"/>
            <a:ext cx="609600" cy="1570037"/>
          </a:xfrm>
          <a:prstGeom prst="rect">
            <a:avLst/>
          </a:prstGeom>
          <a:solidFill>
            <a:srgbClr val="FF6600"/>
          </a:solidFill>
          <a:ln w="9525">
            <a:noFill/>
            <a:miter lim="800000"/>
            <a:headEnd/>
            <a:tailEnd/>
          </a:ln>
        </p:spPr>
        <p:txBody>
          <a:bodyPr>
            <a:spAutoFit/>
          </a:bodyPr>
          <a:lstStyle/>
          <a:p>
            <a:pPr>
              <a:spcBef>
                <a:spcPct val="50000"/>
              </a:spcBef>
            </a:pPr>
            <a:r>
              <a:rPr kumimoji="1" lang="zh-CN" altLang="en-US" sz="2400" b="1">
                <a:solidFill>
                  <a:schemeClr val="bg1"/>
                </a:solidFill>
                <a:latin typeface="幼圆" pitchFamily="49" charset="-122"/>
                <a:ea typeface="幼圆" pitchFamily="49" charset="-122"/>
              </a:rPr>
              <a:t>安全人员</a:t>
            </a:r>
          </a:p>
        </p:txBody>
      </p:sp>
      <p:pic>
        <p:nvPicPr>
          <p:cNvPr id="10247" name="Picture 7"/>
          <p:cNvPicPr>
            <a:picLocks noChangeAspect="1" noChangeArrowheads="1"/>
          </p:cNvPicPr>
          <p:nvPr/>
        </p:nvPicPr>
        <p:blipFill>
          <a:blip r:embed="rId4"/>
          <a:srcRect/>
          <a:stretch>
            <a:fillRect/>
          </a:stretch>
        </p:blipFill>
        <p:spPr bwMode="auto">
          <a:xfrm>
            <a:off x="5286380" y="1285860"/>
            <a:ext cx="2997173" cy="4643470"/>
          </a:xfrm>
          <a:prstGeom prst="rect">
            <a:avLst/>
          </a:prstGeom>
          <a:ln>
            <a:noFill/>
          </a:ln>
          <a:effectLst>
            <a:outerShdw blurRad="292100" dist="139700" dir="2700000" algn="tl" rotWithShape="0">
              <a:srgbClr val="333333">
                <a:alpha val="65000"/>
              </a:srgbClr>
            </a:outerShdw>
          </a:effectLst>
        </p:spPr>
      </p:pic>
      <p:pic>
        <p:nvPicPr>
          <p:cNvPr id="10249" name="Picture 9"/>
          <p:cNvPicPr>
            <a:picLocks noChangeAspect="1" noChangeArrowheads="1"/>
          </p:cNvPicPr>
          <p:nvPr/>
        </p:nvPicPr>
        <p:blipFill>
          <a:blip r:embed="rId5"/>
          <a:srcRect/>
          <a:stretch>
            <a:fillRect/>
          </a:stretch>
        </p:blipFill>
        <p:spPr bwMode="auto">
          <a:xfrm>
            <a:off x="857224" y="1285860"/>
            <a:ext cx="2928958" cy="4643470"/>
          </a:xfrm>
          <a:prstGeom prst="rect">
            <a:avLst/>
          </a:prstGeom>
          <a:ln>
            <a:noFill/>
          </a:ln>
          <a:effectLst>
            <a:outerShdw blurRad="292100" dist="139700" dir="2700000" algn="tl" rotWithShape="0">
              <a:srgbClr val="333333">
                <a:alpha val="65000"/>
              </a:srgbClr>
            </a:outerShdw>
          </a:effectLst>
        </p:spPr>
      </p:pic>
      <p:sp>
        <p:nvSpPr>
          <p:cNvPr id="7" name="Rectangle 9"/>
          <p:cNvSpPr>
            <a:spLocks noChangeArrowheads="1"/>
          </p:cNvSpPr>
          <p:nvPr/>
        </p:nvSpPr>
        <p:spPr bwMode="auto">
          <a:xfrm>
            <a:off x="468313" y="187325"/>
            <a:ext cx="4535487" cy="720725"/>
          </a:xfrm>
          <a:prstGeom prst="rect">
            <a:avLst/>
          </a:prstGeom>
          <a:noFill/>
          <a:ln w="9525" algn="ctr">
            <a:noFill/>
            <a:miter lim="800000"/>
            <a:headEnd/>
            <a:tailEnd/>
          </a:ln>
        </p:spPr>
        <p:txBody>
          <a:bodyPr anchor="ctr"/>
          <a:lstStyle/>
          <a:p>
            <a:pPr algn="l"/>
            <a:r>
              <a:rPr lang="zh-CN" altLang="en-US" sz="3200" dirty="0" smtClean="0">
                <a:solidFill>
                  <a:schemeClr val="hlink"/>
                </a:solidFill>
                <a:latin typeface="华文琥珀" pitchFamily="2" charset="-122"/>
                <a:ea typeface="华文琥珀" pitchFamily="2" charset="-122"/>
              </a:rPr>
              <a:t>仪容仪表</a:t>
            </a:r>
            <a:r>
              <a:rPr lang="en-US" altLang="zh-CN" sz="3200" dirty="0" smtClean="0">
                <a:solidFill>
                  <a:schemeClr val="hlink"/>
                </a:solidFill>
                <a:latin typeface="华文琥珀" pitchFamily="2" charset="-122"/>
                <a:ea typeface="华文琥珀" pitchFamily="2" charset="-122"/>
              </a:rPr>
              <a:t>—</a:t>
            </a:r>
            <a:r>
              <a:rPr lang="zh-CN" altLang="en-US" sz="3200" dirty="0" smtClean="0">
                <a:solidFill>
                  <a:schemeClr val="hlink"/>
                </a:solidFill>
                <a:latin typeface="华文琥珀" pitchFamily="2" charset="-122"/>
                <a:ea typeface="华文琥珀" pitchFamily="2" charset="-122"/>
              </a:rPr>
              <a:t>安全</a:t>
            </a:r>
            <a:endParaRPr lang="zh-CN" altLang="en-US" sz="3200" dirty="0">
              <a:solidFill>
                <a:schemeClr val="hlink"/>
              </a:solidFill>
              <a:latin typeface="华文琥珀" pitchFamily="2" charset="-122"/>
              <a:ea typeface="华文琥珀" pitchFamily="2" charset="-122"/>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8" descr="smile"/>
          <p:cNvPicPr>
            <a:picLocks noChangeAspect="1" noChangeArrowheads="1"/>
          </p:cNvPicPr>
          <p:nvPr/>
        </p:nvPicPr>
        <p:blipFill>
          <a:blip r:embed="rId3"/>
          <a:srcRect/>
          <a:stretch>
            <a:fillRect/>
          </a:stretch>
        </p:blipFill>
        <p:spPr bwMode="auto">
          <a:xfrm rot="-1572231">
            <a:off x="4232275" y="3354388"/>
            <a:ext cx="661988" cy="650875"/>
          </a:xfrm>
          <a:prstGeom prst="rect">
            <a:avLst/>
          </a:prstGeom>
          <a:noFill/>
          <a:ln w="9525">
            <a:noFill/>
            <a:miter lim="800000"/>
            <a:headEnd/>
            <a:tailEnd/>
          </a:ln>
        </p:spPr>
      </p:pic>
      <p:sp>
        <p:nvSpPr>
          <p:cNvPr id="11269" name="Text Box 20"/>
          <p:cNvSpPr txBox="1">
            <a:spLocks noChangeArrowheads="1"/>
          </p:cNvSpPr>
          <p:nvPr/>
        </p:nvSpPr>
        <p:spPr bwMode="auto">
          <a:xfrm>
            <a:off x="4284663" y="4487863"/>
            <a:ext cx="609600" cy="1570037"/>
          </a:xfrm>
          <a:prstGeom prst="rect">
            <a:avLst/>
          </a:prstGeom>
          <a:solidFill>
            <a:srgbClr val="FF6600"/>
          </a:solidFill>
          <a:ln w="9525">
            <a:noFill/>
            <a:miter lim="800000"/>
            <a:headEnd/>
            <a:tailEnd/>
          </a:ln>
        </p:spPr>
        <p:txBody>
          <a:bodyPr>
            <a:spAutoFit/>
          </a:bodyPr>
          <a:lstStyle/>
          <a:p>
            <a:pPr>
              <a:spcBef>
                <a:spcPct val="50000"/>
              </a:spcBef>
            </a:pPr>
            <a:r>
              <a:rPr kumimoji="1" lang="zh-CN" altLang="en-US" sz="2400" b="1">
                <a:solidFill>
                  <a:schemeClr val="bg1"/>
                </a:solidFill>
                <a:latin typeface="幼圆" pitchFamily="49" charset="-122"/>
                <a:ea typeface="幼圆" pitchFamily="49" charset="-122"/>
              </a:rPr>
              <a:t>保洁人员</a:t>
            </a:r>
          </a:p>
        </p:txBody>
      </p:sp>
      <p:pic>
        <p:nvPicPr>
          <p:cNvPr id="11270" name="Picture 2"/>
          <p:cNvPicPr>
            <a:picLocks noChangeAspect="1" noChangeArrowheads="1"/>
          </p:cNvPicPr>
          <p:nvPr/>
        </p:nvPicPr>
        <p:blipFill>
          <a:blip r:embed="rId4"/>
          <a:srcRect/>
          <a:stretch>
            <a:fillRect/>
          </a:stretch>
        </p:blipFill>
        <p:spPr bwMode="auto">
          <a:xfrm>
            <a:off x="857224" y="1357298"/>
            <a:ext cx="3143272" cy="4500581"/>
          </a:xfrm>
          <a:prstGeom prst="rect">
            <a:avLst/>
          </a:prstGeom>
          <a:ln>
            <a:noFill/>
          </a:ln>
          <a:effectLst>
            <a:outerShdw blurRad="292100" dist="139700" dir="2700000" algn="tl" rotWithShape="0">
              <a:srgbClr val="333333">
                <a:alpha val="65000"/>
              </a:srgbClr>
            </a:outerShdw>
          </a:effectLst>
        </p:spPr>
      </p:pic>
      <p:pic>
        <p:nvPicPr>
          <p:cNvPr id="11271" name="Picture 11"/>
          <p:cNvPicPr>
            <a:picLocks noChangeAspect="1" noChangeArrowheads="1"/>
          </p:cNvPicPr>
          <p:nvPr/>
        </p:nvPicPr>
        <p:blipFill>
          <a:blip r:embed="rId5"/>
          <a:srcRect/>
          <a:stretch>
            <a:fillRect/>
          </a:stretch>
        </p:blipFill>
        <p:spPr bwMode="auto">
          <a:xfrm>
            <a:off x="5214942" y="1428736"/>
            <a:ext cx="3071840" cy="4389417"/>
          </a:xfrm>
          <a:prstGeom prst="rect">
            <a:avLst/>
          </a:prstGeom>
          <a:ln>
            <a:noFill/>
          </a:ln>
          <a:effectLst>
            <a:outerShdw blurRad="292100" dist="139700" dir="2700000" algn="tl" rotWithShape="0">
              <a:srgbClr val="333333">
                <a:alpha val="65000"/>
              </a:srgbClr>
            </a:outerShdw>
          </a:effectLst>
        </p:spPr>
      </p:pic>
      <p:sp>
        <p:nvSpPr>
          <p:cNvPr id="7" name="Rectangle 9"/>
          <p:cNvSpPr>
            <a:spLocks noChangeArrowheads="1"/>
          </p:cNvSpPr>
          <p:nvPr/>
        </p:nvSpPr>
        <p:spPr bwMode="auto">
          <a:xfrm>
            <a:off x="468313" y="187325"/>
            <a:ext cx="4535487" cy="720725"/>
          </a:xfrm>
          <a:prstGeom prst="rect">
            <a:avLst/>
          </a:prstGeom>
          <a:noFill/>
          <a:ln w="9525" algn="ctr">
            <a:noFill/>
            <a:miter lim="800000"/>
            <a:headEnd/>
            <a:tailEnd/>
          </a:ln>
        </p:spPr>
        <p:txBody>
          <a:bodyPr anchor="ctr"/>
          <a:lstStyle/>
          <a:p>
            <a:pPr algn="l"/>
            <a:r>
              <a:rPr lang="zh-CN" altLang="en-US" sz="3200" dirty="0" smtClean="0">
                <a:solidFill>
                  <a:schemeClr val="hlink"/>
                </a:solidFill>
                <a:latin typeface="华文琥珀" pitchFamily="2" charset="-122"/>
                <a:ea typeface="华文琥珀" pitchFamily="2" charset="-122"/>
              </a:rPr>
              <a:t>仪容仪表</a:t>
            </a:r>
            <a:r>
              <a:rPr lang="en-US" altLang="zh-CN" sz="3200" dirty="0" smtClean="0">
                <a:solidFill>
                  <a:schemeClr val="hlink"/>
                </a:solidFill>
                <a:latin typeface="华文琥珀" pitchFamily="2" charset="-122"/>
                <a:ea typeface="华文琥珀" pitchFamily="2" charset="-122"/>
              </a:rPr>
              <a:t>—</a:t>
            </a:r>
            <a:r>
              <a:rPr lang="zh-CN" altLang="en-US" sz="3200" dirty="0" smtClean="0">
                <a:solidFill>
                  <a:schemeClr val="hlink"/>
                </a:solidFill>
                <a:latin typeface="华文琥珀" pitchFamily="2" charset="-122"/>
                <a:ea typeface="华文琥珀" pitchFamily="2" charset="-122"/>
              </a:rPr>
              <a:t>环境</a:t>
            </a:r>
            <a:endParaRPr lang="zh-CN" altLang="en-US" sz="3200" dirty="0">
              <a:solidFill>
                <a:schemeClr val="hlink"/>
              </a:solidFill>
              <a:latin typeface="华文琥珀" pitchFamily="2" charset="-122"/>
              <a:ea typeface="华文琥珀" pitchFamily="2" charset="-122"/>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1441450" y="2076450"/>
            <a:ext cx="6769100" cy="2378075"/>
          </a:xfrm>
          <a:prstGeom prst="rect">
            <a:avLst/>
          </a:prstGeom>
          <a:noFill/>
          <a:ln w="9525">
            <a:noFill/>
            <a:miter lim="800000"/>
            <a:headEnd/>
            <a:tailEnd/>
          </a:ln>
        </p:spPr>
        <p:txBody>
          <a:bodyPr>
            <a:spAutoFit/>
          </a:bodyPr>
          <a:lstStyle/>
          <a:p>
            <a:pPr algn="l">
              <a:spcBef>
                <a:spcPct val="50000"/>
              </a:spcBef>
            </a:pPr>
            <a:r>
              <a:rPr lang="zh-CN" altLang="en-US" sz="6000" dirty="0">
                <a:solidFill>
                  <a:srgbClr val="CC0000"/>
                </a:solidFill>
                <a:latin typeface="华文琥珀" pitchFamily="2" charset="-122"/>
                <a:ea typeface="华文琥珀" pitchFamily="2" charset="-122"/>
              </a:rPr>
              <a:t>工装平整又干净，</a:t>
            </a:r>
          </a:p>
          <a:p>
            <a:pPr algn="l">
              <a:spcBef>
                <a:spcPct val="50000"/>
              </a:spcBef>
            </a:pPr>
            <a:r>
              <a:rPr lang="zh-CN" altLang="en-US" sz="6000" dirty="0">
                <a:solidFill>
                  <a:srgbClr val="CC0000"/>
                </a:solidFill>
                <a:latin typeface="华文琥珀" pitchFamily="2" charset="-122"/>
                <a:ea typeface="华文琥珀" pitchFamily="2" charset="-122"/>
              </a:rPr>
              <a:t>客户面前展笑容 。</a:t>
            </a:r>
          </a:p>
        </p:txBody>
      </p:sp>
      <p:sp>
        <p:nvSpPr>
          <p:cNvPr id="12292" name="Rectangle 5"/>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dirty="0">
                <a:solidFill>
                  <a:srgbClr val="FF0000"/>
                </a:solidFill>
                <a:ea typeface="华文琥珀" pitchFamily="2" charset="-122"/>
              </a:rPr>
              <a:t>——</a:t>
            </a:r>
            <a:r>
              <a:rPr lang="en-US" altLang="zh-CN" sz="3200" dirty="0">
                <a:solidFill>
                  <a:srgbClr val="FF0000"/>
                </a:solidFill>
                <a:latin typeface="华文琥珀" pitchFamily="2" charset="-122"/>
                <a:ea typeface="华文琥珀" pitchFamily="2" charset="-122"/>
              </a:rPr>
              <a:t> </a:t>
            </a:r>
            <a:r>
              <a:rPr lang="zh-CN" altLang="en-US" sz="4000" dirty="0">
                <a:solidFill>
                  <a:srgbClr val="FF0000"/>
                </a:solidFill>
                <a:latin typeface="华文琥珀" pitchFamily="2" charset="-122"/>
                <a:ea typeface="华文琥珀" pitchFamily="2" charset="-122"/>
              </a:rPr>
              <a:t>总结一下</a:t>
            </a:r>
          </a:p>
        </p:txBody>
      </p:sp>
      <p:pic>
        <p:nvPicPr>
          <p:cNvPr id="12293" name="Picture 6" descr="smile"/>
          <p:cNvPicPr>
            <a:picLocks noChangeAspect="1" noChangeArrowheads="1"/>
          </p:cNvPicPr>
          <p:nvPr/>
        </p:nvPicPr>
        <p:blipFill>
          <a:blip r:embed="rId3"/>
          <a:srcRect/>
          <a:stretch>
            <a:fillRect/>
          </a:stretch>
        </p:blipFill>
        <p:spPr bwMode="auto">
          <a:xfrm rot="-1572231">
            <a:off x="3851275" y="260350"/>
            <a:ext cx="661988" cy="65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ChangeArrowheads="1"/>
          </p:cNvSpPr>
          <p:nvPr/>
        </p:nvSpPr>
        <p:spPr bwMode="auto">
          <a:xfrm>
            <a:off x="468313" y="187325"/>
            <a:ext cx="8064500" cy="720725"/>
          </a:xfrm>
          <a:prstGeom prst="rect">
            <a:avLst/>
          </a:prstGeom>
          <a:noFill/>
          <a:ln w="9525" algn="ctr">
            <a:noFill/>
            <a:miter lim="800000"/>
            <a:headEnd/>
            <a:tailEnd/>
          </a:ln>
        </p:spPr>
        <p:txBody>
          <a:bodyPr anchor="ctr"/>
          <a:lstStyle/>
          <a:p>
            <a:pPr algn="l"/>
            <a:r>
              <a:rPr lang="en-US" altLang="zh-CN" sz="3200">
                <a:solidFill>
                  <a:schemeClr val="hlink"/>
                </a:solidFill>
                <a:ea typeface="华文琥珀" pitchFamily="2" charset="-122"/>
              </a:rPr>
              <a:t>——</a:t>
            </a:r>
            <a:r>
              <a:rPr lang="zh-CN" altLang="en-US" sz="3200">
                <a:solidFill>
                  <a:schemeClr val="hlink"/>
                </a:solidFill>
                <a:latin typeface="华文琥珀" pitchFamily="2" charset="-122"/>
                <a:ea typeface="华文琥珀" pitchFamily="2" charset="-122"/>
              </a:rPr>
              <a:t>作业时的提示标识</a:t>
            </a:r>
          </a:p>
        </p:txBody>
      </p:sp>
      <p:pic>
        <p:nvPicPr>
          <p:cNvPr id="13316" name="Picture 6" descr="smile"/>
          <p:cNvPicPr>
            <a:picLocks noChangeAspect="1" noChangeArrowheads="1"/>
          </p:cNvPicPr>
          <p:nvPr/>
        </p:nvPicPr>
        <p:blipFill>
          <a:blip r:embed="rId3"/>
          <a:srcRect/>
          <a:stretch>
            <a:fillRect/>
          </a:stretch>
        </p:blipFill>
        <p:spPr bwMode="auto">
          <a:xfrm rot="-1572231">
            <a:off x="4229100" y="2755900"/>
            <a:ext cx="661988" cy="650875"/>
          </a:xfrm>
          <a:prstGeom prst="rect">
            <a:avLst/>
          </a:prstGeom>
          <a:noFill/>
          <a:ln w="9525">
            <a:noFill/>
            <a:miter lim="800000"/>
            <a:headEnd/>
            <a:tailEnd/>
          </a:ln>
        </p:spPr>
      </p:pic>
      <p:pic>
        <p:nvPicPr>
          <p:cNvPr id="13317" name="Picture 7"/>
          <p:cNvPicPr>
            <a:picLocks noChangeAspect="1" noChangeArrowheads="1"/>
          </p:cNvPicPr>
          <p:nvPr/>
        </p:nvPicPr>
        <p:blipFill>
          <a:blip r:embed="rId4"/>
          <a:srcRect/>
          <a:stretch>
            <a:fillRect/>
          </a:stretch>
        </p:blipFill>
        <p:spPr bwMode="auto">
          <a:xfrm>
            <a:off x="714348" y="1142984"/>
            <a:ext cx="3357560" cy="4724876"/>
          </a:xfrm>
          <a:prstGeom prst="rect">
            <a:avLst/>
          </a:prstGeom>
          <a:ln>
            <a:noFill/>
          </a:ln>
          <a:effectLst>
            <a:outerShdw blurRad="292100" dist="139700" dir="2700000" algn="tl" rotWithShape="0">
              <a:srgbClr val="333333">
                <a:alpha val="65000"/>
              </a:srgbClr>
            </a:outerShdw>
          </a:effectLst>
        </p:spPr>
      </p:pic>
      <p:pic>
        <p:nvPicPr>
          <p:cNvPr id="13318" name="Picture 8"/>
          <p:cNvPicPr>
            <a:picLocks noChangeAspect="1" noChangeArrowheads="1"/>
          </p:cNvPicPr>
          <p:nvPr/>
        </p:nvPicPr>
        <p:blipFill>
          <a:blip r:embed="rId5"/>
          <a:srcRect/>
          <a:stretch>
            <a:fillRect/>
          </a:stretch>
        </p:blipFill>
        <p:spPr bwMode="auto">
          <a:xfrm>
            <a:off x="5000628" y="1142984"/>
            <a:ext cx="3214713" cy="471422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1524000" y="723900"/>
            <a:ext cx="7010400" cy="519113"/>
          </a:xfrm>
          <a:prstGeom prst="rect">
            <a:avLst/>
          </a:prstGeom>
          <a:solidFill>
            <a:srgbClr val="FFFFCC"/>
          </a:solidFill>
          <a:ln w="9525">
            <a:noFill/>
            <a:miter lim="800000"/>
            <a:headEnd/>
            <a:tailEnd/>
          </a:ln>
          <a:effectLst/>
        </p:spPr>
        <p:txBody>
          <a:bodyPr anchor="ctr">
            <a:spAutoFit/>
          </a:bodyPr>
          <a:lstStyle/>
          <a:p>
            <a:pPr algn="r">
              <a:spcBef>
                <a:spcPct val="0"/>
              </a:spcBef>
            </a:pPr>
            <a:r>
              <a:rPr lang="en-US" altLang="zh-CN" b="1">
                <a:solidFill>
                  <a:srgbClr val="FF9900"/>
                </a:solidFill>
                <a:effectLst>
                  <a:outerShdw blurRad="38100" dist="38100" dir="2700000" algn="tl">
                    <a:srgbClr val="000000"/>
                  </a:outerShdw>
                </a:effectLst>
              </a:rPr>
              <a:t>BI</a:t>
            </a:r>
            <a:r>
              <a:rPr lang="zh-CN" altLang="en-US" b="1">
                <a:solidFill>
                  <a:srgbClr val="FF9900"/>
                </a:solidFill>
                <a:effectLst>
                  <a:outerShdw blurRad="38100" dist="38100" dir="2700000" algn="tl">
                    <a:srgbClr val="000000"/>
                  </a:outerShdw>
                </a:effectLst>
              </a:rPr>
              <a:t>结构介绍</a:t>
            </a:r>
          </a:p>
        </p:txBody>
      </p:sp>
      <p:sp>
        <p:nvSpPr>
          <p:cNvPr id="10244" name="Line 4"/>
          <p:cNvSpPr>
            <a:spLocks noChangeShapeType="1"/>
          </p:cNvSpPr>
          <p:nvPr/>
        </p:nvSpPr>
        <p:spPr bwMode="auto">
          <a:xfrm>
            <a:off x="1247750" y="1268413"/>
            <a:ext cx="6991350" cy="26987"/>
          </a:xfrm>
          <a:prstGeom prst="line">
            <a:avLst/>
          </a:prstGeom>
          <a:noFill/>
          <a:ln w="101600" cmpd="thinThick">
            <a:solidFill>
              <a:srgbClr val="FFCC00"/>
            </a:solidFill>
            <a:round/>
            <a:headEnd/>
            <a:tailEnd/>
          </a:ln>
          <a:effectLst/>
        </p:spPr>
        <p:txBody>
          <a:bodyPr wrap="none" lIns="206138" tIns="103071" rIns="206138" bIns="103071" anchor="ctr"/>
          <a:lstStyle/>
          <a:p>
            <a:endParaRPr lang="zh-CN" altLang="en-US">
              <a:latin typeface="微软雅黑" pitchFamily="34" charset="-122"/>
              <a:ea typeface="微软雅黑" pitchFamily="34" charset="-122"/>
            </a:endParaRPr>
          </a:p>
        </p:txBody>
      </p:sp>
      <p:sp>
        <p:nvSpPr>
          <p:cNvPr id="10245" name="Line 5"/>
          <p:cNvSpPr>
            <a:spLocks noChangeShapeType="1"/>
          </p:cNvSpPr>
          <p:nvPr/>
        </p:nvSpPr>
        <p:spPr bwMode="auto">
          <a:xfrm>
            <a:off x="1247750" y="1412875"/>
            <a:ext cx="7143750" cy="34925"/>
          </a:xfrm>
          <a:prstGeom prst="line">
            <a:avLst/>
          </a:prstGeom>
          <a:noFill/>
          <a:ln w="101600" cmpd="thinThick">
            <a:solidFill>
              <a:srgbClr val="FFCC00"/>
            </a:solidFill>
            <a:round/>
            <a:headEnd/>
            <a:tailEnd/>
          </a:ln>
          <a:effectLst/>
        </p:spPr>
        <p:txBody>
          <a:bodyPr wrap="none" lIns="206138" tIns="103071" rIns="206138" bIns="103071" anchor="ctr"/>
          <a:lstStyle/>
          <a:p>
            <a:endParaRPr lang="zh-CN" altLang="en-US">
              <a:latin typeface="微软雅黑" pitchFamily="34" charset="-122"/>
              <a:ea typeface="微软雅黑" pitchFamily="34" charset="-122"/>
            </a:endParaRPr>
          </a:p>
        </p:txBody>
      </p:sp>
      <p:sp>
        <p:nvSpPr>
          <p:cNvPr id="10258" name="AutoShape 18"/>
          <p:cNvSpPr>
            <a:spLocks noChangeArrowheads="1"/>
          </p:cNvSpPr>
          <p:nvPr/>
        </p:nvSpPr>
        <p:spPr bwMode="auto">
          <a:xfrm>
            <a:off x="3209900" y="1676400"/>
            <a:ext cx="1905000" cy="1219200"/>
          </a:xfrm>
          <a:prstGeom prst="flowChartExtract">
            <a:avLst/>
          </a:prstGeom>
          <a:solidFill>
            <a:srgbClr val="FF3300"/>
          </a:solidFill>
          <a:ln w="9525">
            <a:solidFill>
              <a:schemeClr val="tx1"/>
            </a:solidFill>
            <a:miter lim="800000"/>
            <a:headEnd/>
            <a:tailEnd/>
          </a:ln>
          <a:effectLst/>
        </p:spPr>
        <p:txBody>
          <a:bodyPr wrap="none" anchor="ctr"/>
          <a:lstStyle/>
          <a:p>
            <a:pPr algn="ctr">
              <a:spcBef>
                <a:spcPct val="0"/>
              </a:spcBef>
            </a:pPr>
            <a:r>
              <a:rPr lang="zh-CN" altLang="en-US" sz="2400" dirty="0">
                <a:solidFill>
                  <a:srgbClr val="FFFF00"/>
                </a:solidFill>
                <a:latin typeface="微软雅黑" pitchFamily="34" charset="-122"/>
                <a:ea typeface="微软雅黑" pitchFamily="34" charset="-122"/>
              </a:rPr>
              <a:t>红线部分</a:t>
            </a:r>
          </a:p>
        </p:txBody>
      </p:sp>
      <p:sp>
        <p:nvSpPr>
          <p:cNvPr id="10259" name="AutoShape 19"/>
          <p:cNvSpPr>
            <a:spLocks noChangeArrowheads="1"/>
          </p:cNvSpPr>
          <p:nvPr/>
        </p:nvSpPr>
        <p:spPr bwMode="auto">
          <a:xfrm flipV="1">
            <a:off x="2295500" y="3200400"/>
            <a:ext cx="3581400" cy="8382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00"/>
          </a:solidFill>
          <a:ln w="9525">
            <a:solidFill>
              <a:schemeClr val="tx1"/>
            </a:solidFill>
            <a:miter lim="800000"/>
            <a:headEnd/>
            <a:tailEnd/>
          </a:ln>
          <a:effectLst/>
        </p:spPr>
        <p:txBody>
          <a:bodyPr rot="10800000" wrap="none" anchor="ctr"/>
          <a:lstStyle/>
          <a:p>
            <a:pPr algn="ctr">
              <a:spcBef>
                <a:spcPct val="0"/>
              </a:spcBef>
            </a:pPr>
            <a:r>
              <a:rPr lang="zh-CN" altLang="en-US" sz="2400" dirty="0">
                <a:solidFill>
                  <a:srgbClr val="FF3300"/>
                </a:solidFill>
                <a:latin typeface="微软雅黑" pitchFamily="34" charset="-122"/>
                <a:ea typeface="微软雅黑" pitchFamily="34" charset="-122"/>
              </a:rPr>
              <a:t>黄线部分</a:t>
            </a:r>
          </a:p>
        </p:txBody>
      </p:sp>
      <p:sp>
        <p:nvSpPr>
          <p:cNvPr id="10262" name="AutoShape 22"/>
          <p:cNvSpPr>
            <a:spLocks noChangeArrowheads="1"/>
          </p:cNvSpPr>
          <p:nvPr/>
        </p:nvSpPr>
        <p:spPr bwMode="auto">
          <a:xfrm flipV="1">
            <a:off x="1990700" y="4495800"/>
            <a:ext cx="4724400" cy="6858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accent1"/>
          </a:solidFill>
          <a:ln w="9525">
            <a:solidFill>
              <a:schemeClr val="tx1"/>
            </a:solidFill>
            <a:miter lim="800000"/>
            <a:headEnd/>
            <a:tailEnd/>
          </a:ln>
          <a:effectLst/>
        </p:spPr>
        <p:txBody>
          <a:bodyPr rot="10800000" wrap="none" anchor="ctr"/>
          <a:lstStyle/>
          <a:p>
            <a:pPr algn="ctr">
              <a:spcBef>
                <a:spcPct val="0"/>
              </a:spcBef>
            </a:pPr>
            <a:r>
              <a:rPr lang="zh-CN" altLang="en-US" sz="2400" dirty="0">
                <a:solidFill>
                  <a:srgbClr val="0000FF"/>
                </a:solidFill>
                <a:latin typeface="微软雅黑" pitchFamily="34" charset="-122"/>
                <a:ea typeface="微软雅黑" pitchFamily="34" charset="-122"/>
              </a:rPr>
              <a:t>绿线部分</a:t>
            </a:r>
          </a:p>
        </p:txBody>
      </p:sp>
      <p:sp>
        <p:nvSpPr>
          <p:cNvPr id="10263" name="AutoShape 23"/>
          <p:cNvSpPr>
            <a:spLocks/>
          </p:cNvSpPr>
          <p:nvPr/>
        </p:nvSpPr>
        <p:spPr bwMode="auto">
          <a:xfrm>
            <a:off x="1838300" y="1981200"/>
            <a:ext cx="304800" cy="2057400"/>
          </a:xfrm>
          <a:prstGeom prst="rightBrace">
            <a:avLst>
              <a:gd name="adj1" fmla="val 56250"/>
              <a:gd name="adj2" fmla="val 50000"/>
            </a:avLst>
          </a:prstGeom>
          <a:solidFill>
            <a:srgbClr val="0000FF"/>
          </a:solidFill>
          <a:ln w="9525">
            <a:solidFill>
              <a:schemeClr val="tx1"/>
            </a:solidFill>
            <a:miter lim="800000"/>
            <a:headEnd/>
            <a:tailEnd/>
          </a:ln>
          <a:effectLst/>
        </p:spPr>
        <p:txBody>
          <a:bodyPr wrap="none" anchor="ctr"/>
          <a:lstStyle/>
          <a:p>
            <a:endParaRPr lang="zh-CN" altLang="en-US">
              <a:latin typeface="微软雅黑" pitchFamily="34" charset="-122"/>
              <a:ea typeface="微软雅黑" pitchFamily="34" charset="-122"/>
            </a:endParaRPr>
          </a:p>
        </p:txBody>
      </p:sp>
      <p:sp>
        <p:nvSpPr>
          <p:cNvPr id="10264" name="AutoShape 24"/>
          <p:cNvSpPr>
            <a:spLocks/>
          </p:cNvSpPr>
          <p:nvPr/>
        </p:nvSpPr>
        <p:spPr bwMode="auto">
          <a:xfrm>
            <a:off x="1838300" y="4495800"/>
            <a:ext cx="304800" cy="914400"/>
          </a:xfrm>
          <a:prstGeom prst="rightBrace">
            <a:avLst>
              <a:gd name="adj1" fmla="val 25000"/>
              <a:gd name="adj2" fmla="val 50000"/>
            </a:avLst>
          </a:prstGeom>
          <a:solidFill>
            <a:srgbClr val="0000FF"/>
          </a:solidFill>
          <a:ln w="9525">
            <a:solidFill>
              <a:schemeClr val="tx1"/>
            </a:solidFill>
            <a:miter lim="800000"/>
            <a:headEnd/>
            <a:tailEnd/>
          </a:ln>
          <a:effectLst/>
        </p:spPr>
        <p:txBody>
          <a:bodyPr wrap="none" anchor="ctr"/>
          <a:lstStyle/>
          <a:p>
            <a:endParaRPr lang="zh-CN" altLang="en-US">
              <a:latin typeface="微软雅黑" pitchFamily="34" charset="-122"/>
              <a:ea typeface="微软雅黑" pitchFamily="34" charset="-122"/>
            </a:endParaRPr>
          </a:p>
        </p:txBody>
      </p:sp>
      <p:sp>
        <p:nvSpPr>
          <p:cNvPr id="10265" name="Text Box 25"/>
          <p:cNvSpPr txBox="1">
            <a:spLocks noChangeArrowheads="1"/>
          </p:cNvSpPr>
          <p:nvPr/>
        </p:nvSpPr>
        <p:spPr bwMode="auto">
          <a:xfrm>
            <a:off x="1000100" y="2057400"/>
            <a:ext cx="533400" cy="1569660"/>
          </a:xfrm>
          <a:prstGeom prst="rect">
            <a:avLst/>
          </a:prstGeom>
          <a:solidFill>
            <a:schemeClr val="hlink"/>
          </a:solidFill>
          <a:ln w="9525">
            <a:noFill/>
            <a:miter lim="800000"/>
            <a:headEnd/>
            <a:tailEnd/>
          </a:ln>
          <a:effectLst/>
        </p:spPr>
        <p:txBody>
          <a:bodyPr>
            <a:spAutoFit/>
          </a:bodyPr>
          <a:lstStyle/>
          <a:p>
            <a:pPr algn="l"/>
            <a:r>
              <a:rPr lang="zh-CN" altLang="en-US" sz="2400">
                <a:solidFill>
                  <a:srgbClr val="FF3300"/>
                </a:solidFill>
                <a:latin typeface="微软雅黑" pitchFamily="34" charset="-122"/>
                <a:ea typeface="微软雅黑" pitchFamily="34" charset="-122"/>
              </a:rPr>
              <a:t>禁止行为</a:t>
            </a:r>
          </a:p>
        </p:txBody>
      </p:sp>
      <p:sp>
        <p:nvSpPr>
          <p:cNvPr id="10266" name="Text Box 26"/>
          <p:cNvSpPr txBox="1">
            <a:spLocks noChangeArrowheads="1"/>
          </p:cNvSpPr>
          <p:nvPr/>
        </p:nvSpPr>
        <p:spPr bwMode="auto">
          <a:xfrm>
            <a:off x="1000100" y="4191000"/>
            <a:ext cx="609600" cy="1569660"/>
          </a:xfrm>
          <a:prstGeom prst="rect">
            <a:avLst/>
          </a:prstGeom>
          <a:solidFill>
            <a:schemeClr val="hlink"/>
          </a:solidFill>
          <a:ln w="9525">
            <a:noFill/>
            <a:miter lim="800000"/>
            <a:headEnd/>
            <a:tailEnd/>
          </a:ln>
          <a:effectLst/>
        </p:spPr>
        <p:txBody>
          <a:bodyPr>
            <a:spAutoFit/>
          </a:bodyPr>
          <a:lstStyle/>
          <a:p>
            <a:pPr algn="l"/>
            <a:r>
              <a:rPr lang="zh-CN" altLang="en-US" sz="2400">
                <a:solidFill>
                  <a:srgbClr val="008000"/>
                </a:solidFill>
                <a:latin typeface="微软雅黑" pitchFamily="34" charset="-122"/>
                <a:ea typeface="微软雅黑" pitchFamily="34" charset="-122"/>
              </a:rPr>
              <a:t>基准行为</a:t>
            </a:r>
          </a:p>
        </p:txBody>
      </p:sp>
      <p:sp>
        <p:nvSpPr>
          <p:cNvPr id="10271" name="Text Box 31"/>
          <p:cNvSpPr txBox="1">
            <a:spLocks noChangeArrowheads="1"/>
          </p:cNvSpPr>
          <p:nvPr/>
        </p:nvSpPr>
        <p:spPr bwMode="auto">
          <a:xfrm>
            <a:off x="5495900" y="2133600"/>
            <a:ext cx="1905000" cy="457200"/>
          </a:xfrm>
          <a:prstGeom prst="rect">
            <a:avLst/>
          </a:prstGeom>
          <a:solidFill>
            <a:schemeClr val="hlink"/>
          </a:solidFill>
          <a:ln w="9525">
            <a:noFill/>
            <a:miter lim="800000"/>
            <a:headEnd/>
            <a:tailEnd/>
          </a:ln>
          <a:effectLst/>
        </p:spPr>
        <p:txBody>
          <a:bodyPr>
            <a:spAutoFit/>
          </a:bodyPr>
          <a:lstStyle/>
          <a:p>
            <a:pPr algn="l"/>
            <a:r>
              <a:rPr lang="zh-CN" altLang="en-US" sz="2400">
                <a:solidFill>
                  <a:srgbClr val="FF3300"/>
                </a:solidFill>
                <a:latin typeface="微软雅黑" pitchFamily="34" charset="-122"/>
                <a:ea typeface="微软雅黑" pitchFamily="34" charset="-122"/>
              </a:rPr>
              <a:t>撤职或除名 </a:t>
            </a:r>
          </a:p>
        </p:txBody>
      </p:sp>
      <p:sp>
        <p:nvSpPr>
          <p:cNvPr id="10272" name="Text Box 32"/>
          <p:cNvSpPr txBox="1">
            <a:spLocks noChangeArrowheads="1"/>
          </p:cNvSpPr>
          <p:nvPr/>
        </p:nvSpPr>
        <p:spPr bwMode="auto">
          <a:xfrm>
            <a:off x="5876900" y="3505200"/>
            <a:ext cx="2895600" cy="457200"/>
          </a:xfrm>
          <a:prstGeom prst="rect">
            <a:avLst/>
          </a:prstGeom>
          <a:solidFill>
            <a:schemeClr val="hlink"/>
          </a:solidFill>
          <a:ln w="9525">
            <a:noFill/>
            <a:miter lim="800000"/>
            <a:headEnd/>
            <a:tailEnd/>
          </a:ln>
          <a:effectLst/>
        </p:spPr>
        <p:txBody>
          <a:bodyPr>
            <a:spAutoFit/>
          </a:bodyPr>
          <a:lstStyle/>
          <a:p>
            <a:pPr algn="l"/>
            <a:r>
              <a:rPr lang="zh-CN" altLang="en-US" sz="2400">
                <a:solidFill>
                  <a:srgbClr val="FF3300"/>
                </a:solidFill>
                <a:latin typeface="微软雅黑" pitchFamily="34" charset="-122"/>
                <a:ea typeface="微软雅黑" pitchFamily="34" charset="-122"/>
              </a:rPr>
              <a:t>扣分、降薪、除名</a:t>
            </a:r>
          </a:p>
        </p:txBody>
      </p:sp>
      <p:sp>
        <p:nvSpPr>
          <p:cNvPr id="10273" name="Text Box 33"/>
          <p:cNvSpPr txBox="1">
            <a:spLocks noChangeArrowheads="1"/>
          </p:cNvSpPr>
          <p:nvPr/>
        </p:nvSpPr>
        <p:spPr bwMode="auto">
          <a:xfrm>
            <a:off x="6721450" y="4581525"/>
            <a:ext cx="1800225" cy="830997"/>
          </a:xfrm>
          <a:prstGeom prst="rect">
            <a:avLst/>
          </a:prstGeom>
          <a:solidFill>
            <a:schemeClr val="hlink"/>
          </a:solidFill>
          <a:ln w="9525">
            <a:noFill/>
            <a:miter lim="800000"/>
            <a:headEnd/>
            <a:tailEnd/>
          </a:ln>
          <a:effectLst/>
        </p:spPr>
        <p:txBody>
          <a:bodyPr>
            <a:spAutoFit/>
          </a:bodyPr>
          <a:lstStyle/>
          <a:p>
            <a:pPr algn="l"/>
            <a:r>
              <a:rPr lang="zh-CN" altLang="en-US" sz="2400">
                <a:solidFill>
                  <a:srgbClr val="FF3300"/>
                </a:solidFill>
                <a:latin typeface="微软雅黑" pitchFamily="34" charset="-122"/>
                <a:ea typeface="微软雅黑" pitchFamily="34" charset="-122"/>
              </a:rPr>
              <a:t>以更高标准要求自己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65"/>
                                        </p:tgtEl>
                                        <p:attrNameLst>
                                          <p:attrName>style.visibility</p:attrName>
                                        </p:attrNameLst>
                                      </p:cBhvr>
                                      <p:to>
                                        <p:strVal val="visible"/>
                                      </p:to>
                                    </p:set>
                                    <p:anim calcmode="lin" valueType="num">
                                      <p:cBhvr additive="base">
                                        <p:cTn id="7" dur="500" fill="hold"/>
                                        <p:tgtEl>
                                          <p:spTgt spid="10265"/>
                                        </p:tgtEl>
                                        <p:attrNameLst>
                                          <p:attrName>ppt_x</p:attrName>
                                        </p:attrNameLst>
                                      </p:cBhvr>
                                      <p:tavLst>
                                        <p:tav tm="0">
                                          <p:val>
                                            <p:strVal val="0-#ppt_w/2"/>
                                          </p:val>
                                        </p:tav>
                                        <p:tav tm="100000">
                                          <p:val>
                                            <p:strVal val="#ppt_x"/>
                                          </p:val>
                                        </p:tav>
                                      </p:tavLst>
                                    </p:anim>
                                    <p:anim calcmode="lin" valueType="num">
                                      <p:cBhvr additive="base">
                                        <p:cTn id="8" dur="500" fill="hold"/>
                                        <p:tgtEl>
                                          <p:spTgt spid="1026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271"/>
                                        </p:tgtEl>
                                        <p:attrNameLst>
                                          <p:attrName>style.visibility</p:attrName>
                                        </p:attrNameLst>
                                      </p:cBhvr>
                                      <p:to>
                                        <p:strVal val="visible"/>
                                      </p:to>
                                    </p:set>
                                    <p:anim calcmode="lin" valueType="num">
                                      <p:cBhvr additive="base">
                                        <p:cTn id="13" dur="500" fill="hold"/>
                                        <p:tgtEl>
                                          <p:spTgt spid="10271"/>
                                        </p:tgtEl>
                                        <p:attrNameLst>
                                          <p:attrName>ppt_x</p:attrName>
                                        </p:attrNameLst>
                                      </p:cBhvr>
                                      <p:tavLst>
                                        <p:tav tm="0">
                                          <p:val>
                                            <p:strVal val="0-#ppt_w/2"/>
                                          </p:val>
                                        </p:tav>
                                        <p:tav tm="100000">
                                          <p:val>
                                            <p:strVal val="#ppt_x"/>
                                          </p:val>
                                        </p:tav>
                                      </p:tavLst>
                                    </p:anim>
                                    <p:anim calcmode="lin" valueType="num">
                                      <p:cBhvr additive="base">
                                        <p:cTn id="14" dur="500" fill="hold"/>
                                        <p:tgtEl>
                                          <p:spTgt spid="1027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ap.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272"/>
                                        </p:tgtEl>
                                        <p:attrNameLst>
                                          <p:attrName>style.visibility</p:attrName>
                                        </p:attrNameLst>
                                      </p:cBhvr>
                                      <p:to>
                                        <p:strVal val="visible"/>
                                      </p:to>
                                    </p:set>
                                    <p:anim calcmode="lin" valueType="num">
                                      <p:cBhvr additive="base">
                                        <p:cTn id="19" dur="500" fill="hold"/>
                                        <p:tgtEl>
                                          <p:spTgt spid="10272"/>
                                        </p:tgtEl>
                                        <p:attrNameLst>
                                          <p:attrName>ppt_x</p:attrName>
                                        </p:attrNameLst>
                                      </p:cBhvr>
                                      <p:tavLst>
                                        <p:tav tm="0">
                                          <p:val>
                                            <p:strVal val="0-#ppt_w/2"/>
                                          </p:val>
                                        </p:tav>
                                        <p:tav tm="100000">
                                          <p:val>
                                            <p:strVal val="#ppt_x"/>
                                          </p:val>
                                        </p:tav>
                                      </p:tavLst>
                                    </p:anim>
                                    <p:anim calcmode="lin" valueType="num">
                                      <p:cBhvr additive="base">
                                        <p:cTn id="20" dur="500" fill="hold"/>
                                        <p:tgtEl>
                                          <p:spTgt spid="102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5" grpId="0" animBg="1" autoUpdateAnimBg="0"/>
      <p:bldP spid="10271" grpId="0" animBg="1" autoUpdateAnimBg="0"/>
      <p:bldP spid="10272" grpId="0" animBg="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descr="DSC09471"/>
          <p:cNvPicPr>
            <a:picLocks noChangeAspect="1" noChangeArrowheads="1"/>
          </p:cNvPicPr>
          <p:nvPr/>
        </p:nvPicPr>
        <p:blipFill>
          <a:blip r:embed="rId3"/>
          <a:srcRect/>
          <a:stretch>
            <a:fillRect/>
          </a:stretch>
        </p:blipFill>
        <p:spPr bwMode="auto">
          <a:xfrm>
            <a:off x="430213" y="1382713"/>
            <a:ext cx="4427537" cy="3322637"/>
          </a:xfrm>
          <a:prstGeom prst="rect">
            <a:avLst/>
          </a:prstGeom>
          <a:ln>
            <a:noFill/>
          </a:ln>
          <a:effectLst>
            <a:outerShdw blurRad="292100" dist="139700" dir="2700000" algn="tl" rotWithShape="0">
              <a:srgbClr val="333333">
                <a:alpha val="65000"/>
              </a:srgbClr>
            </a:outerShdw>
          </a:effectLst>
        </p:spPr>
      </p:pic>
      <p:pic>
        <p:nvPicPr>
          <p:cNvPr id="14340" name="Picture 6" descr="DSC094751"/>
          <p:cNvPicPr>
            <a:picLocks noChangeAspect="1" noChangeArrowheads="1"/>
          </p:cNvPicPr>
          <p:nvPr/>
        </p:nvPicPr>
        <p:blipFill>
          <a:blip r:embed="rId4">
            <a:lum bright="6000" contrast="18000"/>
          </a:blip>
          <a:srcRect/>
          <a:stretch>
            <a:fillRect/>
          </a:stretch>
        </p:blipFill>
        <p:spPr bwMode="auto">
          <a:xfrm>
            <a:off x="5076825" y="981075"/>
            <a:ext cx="3562350" cy="4749800"/>
          </a:xfrm>
          <a:prstGeom prst="rect">
            <a:avLst/>
          </a:prstGeom>
          <a:ln>
            <a:noFill/>
          </a:ln>
          <a:effectLst>
            <a:outerShdw blurRad="292100" dist="139700" dir="2700000" algn="tl" rotWithShape="0">
              <a:srgbClr val="333333">
                <a:alpha val="65000"/>
              </a:srgbClr>
            </a:outerShdw>
          </a:effectLst>
        </p:spPr>
      </p:pic>
      <p:sp>
        <p:nvSpPr>
          <p:cNvPr id="14341" name="Text Box 7"/>
          <p:cNvSpPr txBox="1">
            <a:spLocks noChangeArrowheads="1"/>
          </p:cNvSpPr>
          <p:nvPr/>
        </p:nvSpPr>
        <p:spPr bwMode="auto">
          <a:xfrm>
            <a:off x="476250" y="5135563"/>
            <a:ext cx="3384550" cy="576262"/>
          </a:xfrm>
          <a:prstGeom prst="rect">
            <a:avLst/>
          </a:prstGeom>
          <a:solidFill>
            <a:srgbClr val="993300"/>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维 修 作 业</a:t>
            </a:r>
          </a:p>
        </p:txBody>
      </p:sp>
      <p:sp>
        <p:nvSpPr>
          <p:cNvPr id="14342" name="Rectangle 8"/>
          <p:cNvSpPr>
            <a:spLocks noChangeArrowheads="1"/>
          </p:cNvSpPr>
          <p:nvPr/>
        </p:nvSpPr>
        <p:spPr bwMode="auto">
          <a:xfrm>
            <a:off x="468313" y="187325"/>
            <a:ext cx="8064500" cy="720725"/>
          </a:xfrm>
          <a:prstGeom prst="rect">
            <a:avLst/>
          </a:prstGeom>
          <a:noFill/>
          <a:ln w="9525" algn="ctr">
            <a:noFill/>
            <a:miter lim="800000"/>
            <a:headEnd/>
            <a:tailEnd/>
          </a:ln>
        </p:spPr>
        <p:txBody>
          <a:bodyPr anchor="ctr"/>
          <a:lstStyle/>
          <a:p>
            <a:pPr algn="l"/>
            <a:r>
              <a:rPr lang="en-US" altLang="zh-CN" sz="3200">
                <a:solidFill>
                  <a:schemeClr val="hlink"/>
                </a:solidFill>
                <a:ea typeface="华文琥珀" pitchFamily="2" charset="-122"/>
              </a:rPr>
              <a:t>——</a:t>
            </a:r>
            <a:r>
              <a:rPr lang="zh-CN" altLang="en-US" sz="3200">
                <a:solidFill>
                  <a:schemeClr val="hlink"/>
                </a:solidFill>
                <a:latin typeface="华文琥珀" pitchFamily="2" charset="-122"/>
                <a:ea typeface="华文琥珀" pitchFamily="2" charset="-122"/>
              </a:rPr>
              <a:t>作业时的提示标识</a:t>
            </a:r>
          </a:p>
        </p:txBody>
      </p:sp>
      <p:pic>
        <p:nvPicPr>
          <p:cNvPr id="14343" name="Picture 9" descr="smile"/>
          <p:cNvPicPr>
            <a:picLocks noChangeAspect="1" noChangeArrowheads="1"/>
          </p:cNvPicPr>
          <p:nvPr/>
        </p:nvPicPr>
        <p:blipFill>
          <a:blip r:embed="rId5"/>
          <a:srcRect/>
          <a:stretch>
            <a:fillRect/>
          </a:stretch>
        </p:blipFill>
        <p:spPr bwMode="auto">
          <a:xfrm rot="-1572231">
            <a:off x="4119563" y="5084763"/>
            <a:ext cx="661987" cy="65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1441450" y="2076450"/>
            <a:ext cx="6769100" cy="2378075"/>
          </a:xfrm>
          <a:prstGeom prst="rect">
            <a:avLst/>
          </a:prstGeom>
          <a:noFill/>
          <a:ln w="9525" algn="ctr">
            <a:noFill/>
            <a:miter lim="800000"/>
            <a:headEnd/>
            <a:tailEnd/>
          </a:ln>
        </p:spPr>
        <p:txBody>
          <a:bodyPr>
            <a:spAutoFit/>
          </a:bodyPr>
          <a:lstStyle/>
          <a:p>
            <a:pPr algn="l">
              <a:spcBef>
                <a:spcPct val="50000"/>
              </a:spcBef>
            </a:pPr>
            <a:r>
              <a:rPr lang="zh-CN" altLang="en-US" sz="6000">
                <a:solidFill>
                  <a:srgbClr val="CC0000"/>
                </a:solidFill>
                <a:latin typeface="华文琥珀" pitchFamily="2" charset="-122"/>
                <a:ea typeface="华文琥珀" pitchFamily="2" charset="-122"/>
              </a:rPr>
              <a:t>作业时候须告知，</a:t>
            </a:r>
          </a:p>
          <a:p>
            <a:pPr algn="l">
              <a:spcBef>
                <a:spcPct val="50000"/>
              </a:spcBef>
            </a:pPr>
            <a:r>
              <a:rPr lang="zh-CN" altLang="en-US" sz="6000">
                <a:solidFill>
                  <a:srgbClr val="CC0000"/>
                </a:solidFill>
                <a:latin typeface="华文琥珀" pitchFamily="2" charset="-122"/>
                <a:ea typeface="华文琥珀" pitchFamily="2" charset="-122"/>
              </a:rPr>
              <a:t>提示标识别忘记。</a:t>
            </a:r>
          </a:p>
        </p:txBody>
      </p:sp>
      <p:sp>
        <p:nvSpPr>
          <p:cNvPr id="15364" name="Rectangle 4"/>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4000">
                <a:solidFill>
                  <a:srgbClr val="FF0000"/>
                </a:solidFill>
                <a:latin typeface="华文琥珀" pitchFamily="2" charset="-122"/>
                <a:ea typeface="华文琥珀" pitchFamily="2" charset="-122"/>
              </a:rPr>
              <a:t>总结一下</a:t>
            </a:r>
          </a:p>
        </p:txBody>
      </p:sp>
      <p:pic>
        <p:nvPicPr>
          <p:cNvPr id="15365" name="Picture 5" descr="smile"/>
          <p:cNvPicPr>
            <a:picLocks noChangeAspect="1" noChangeArrowheads="1"/>
          </p:cNvPicPr>
          <p:nvPr/>
        </p:nvPicPr>
        <p:blipFill>
          <a:blip r:embed="rId3"/>
          <a:srcRect/>
          <a:stretch>
            <a:fillRect/>
          </a:stretch>
        </p:blipFill>
        <p:spPr bwMode="auto">
          <a:xfrm rot="-1572231">
            <a:off x="3851275" y="260350"/>
            <a:ext cx="661988" cy="65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468313" y="187325"/>
            <a:ext cx="6264275" cy="720725"/>
          </a:xfrm>
          <a:prstGeom prst="rect">
            <a:avLst/>
          </a:prstGeom>
          <a:noFill/>
          <a:ln w="9525" algn="ctr">
            <a:noFill/>
            <a:miter lim="800000"/>
            <a:headEnd/>
            <a:tailEnd/>
          </a:ln>
        </p:spPr>
        <p:txBody>
          <a:bodyPr anchor="ctr"/>
          <a:lstStyle/>
          <a:p>
            <a:pPr algn="l"/>
            <a:r>
              <a:rPr lang="en-US" altLang="zh-CN" sz="3200">
                <a:solidFill>
                  <a:schemeClr val="hlink"/>
                </a:solidFill>
                <a:ea typeface="华文琥珀" pitchFamily="2" charset="-122"/>
              </a:rPr>
              <a:t>——</a:t>
            </a:r>
            <a:r>
              <a:rPr lang="en-US" altLang="zh-CN" sz="3200">
                <a:solidFill>
                  <a:schemeClr val="hlink"/>
                </a:solidFill>
                <a:latin typeface="华文琥珀" pitchFamily="2" charset="-122"/>
                <a:ea typeface="华文琥珀" pitchFamily="2" charset="-122"/>
              </a:rPr>
              <a:t> </a:t>
            </a:r>
            <a:r>
              <a:rPr lang="zh-CN" altLang="en-US" sz="3200">
                <a:solidFill>
                  <a:schemeClr val="hlink"/>
                </a:solidFill>
                <a:latin typeface="华文琥珀" pitchFamily="2" charset="-122"/>
                <a:ea typeface="华文琥珀" pitchFamily="2" charset="-122"/>
              </a:rPr>
              <a:t>工作中的一些基本行为要求</a:t>
            </a:r>
          </a:p>
        </p:txBody>
      </p:sp>
      <p:sp>
        <p:nvSpPr>
          <p:cNvPr id="16388" name="Text Box 4"/>
          <p:cNvSpPr txBox="1">
            <a:spLocks noChangeArrowheads="1"/>
          </p:cNvSpPr>
          <p:nvPr/>
        </p:nvSpPr>
        <p:spPr bwMode="auto">
          <a:xfrm>
            <a:off x="4143375" y="1643063"/>
            <a:ext cx="560388" cy="3384550"/>
          </a:xfrm>
          <a:prstGeom prst="rect">
            <a:avLst/>
          </a:prstGeom>
          <a:solidFill>
            <a:srgbClr val="33CCCC"/>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和客户交谈</a:t>
            </a:r>
          </a:p>
        </p:txBody>
      </p:sp>
      <p:pic>
        <p:nvPicPr>
          <p:cNvPr id="16389" name="Picture 5" descr="smile"/>
          <p:cNvPicPr>
            <a:picLocks noChangeAspect="1" noChangeArrowheads="1"/>
          </p:cNvPicPr>
          <p:nvPr/>
        </p:nvPicPr>
        <p:blipFill>
          <a:blip r:embed="rId3"/>
          <a:srcRect/>
          <a:stretch>
            <a:fillRect/>
          </a:stretch>
        </p:blipFill>
        <p:spPr bwMode="auto">
          <a:xfrm rot="-1572231">
            <a:off x="4110038" y="5184775"/>
            <a:ext cx="661987" cy="650875"/>
          </a:xfrm>
          <a:prstGeom prst="rect">
            <a:avLst/>
          </a:prstGeom>
          <a:noFill/>
          <a:ln w="9525">
            <a:noFill/>
            <a:miter lim="800000"/>
            <a:headEnd/>
            <a:tailEnd/>
          </a:ln>
        </p:spPr>
      </p:pic>
      <p:pic>
        <p:nvPicPr>
          <p:cNvPr id="16390" name="Picture 7"/>
          <p:cNvPicPr>
            <a:picLocks noChangeAspect="1" noChangeArrowheads="1"/>
          </p:cNvPicPr>
          <p:nvPr/>
        </p:nvPicPr>
        <p:blipFill>
          <a:blip r:embed="rId4"/>
          <a:srcRect/>
          <a:stretch>
            <a:fillRect/>
          </a:stretch>
        </p:blipFill>
        <p:spPr bwMode="auto">
          <a:xfrm>
            <a:off x="571500" y="1285875"/>
            <a:ext cx="3286120" cy="4540820"/>
          </a:xfrm>
          <a:prstGeom prst="rect">
            <a:avLst/>
          </a:prstGeom>
          <a:ln>
            <a:noFill/>
          </a:ln>
          <a:effectLst>
            <a:outerShdw blurRad="292100" dist="139700" dir="2700000" algn="tl" rotWithShape="0">
              <a:srgbClr val="333333">
                <a:alpha val="65000"/>
              </a:srgbClr>
            </a:outerShdw>
          </a:effectLst>
        </p:spPr>
      </p:pic>
      <p:pic>
        <p:nvPicPr>
          <p:cNvPr id="16391" name="Picture 8"/>
          <p:cNvPicPr>
            <a:picLocks noChangeAspect="1" noChangeArrowheads="1"/>
          </p:cNvPicPr>
          <p:nvPr/>
        </p:nvPicPr>
        <p:blipFill>
          <a:blip r:embed="rId5"/>
          <a:srcRect/>
          <a:stretch>
            <a:fillRect/>
          </a:stretch>
        </p:blipFill>
        <p:spPr bwMode="auto">
          <a:xfrm>
            <a:off x="5072063" y="1357312"/>
            <a:ext cx="3187980" cy="4429141"/>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7358063" y="1357313"/>
            <a:ext cx="560387" cy="3384550"/>
          </a:xfrm>
          <a:prstGeom prst="rect">
            <a:avLst/>
          </a:prstGeom>
          <a:solidFill>
            <a:srgbClr val="33CCCC"/>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为客户指路</a:t>
            </a:r>
          </a:p>
        </p:txBody>
      </p:sp>
      <p:sp>
        <p:nvSpPr>
          <p:cNvPr id="17412" name="Rectangle 5"/>
          <p:cNvSpPr>
            <a:spLocks noChangeArrowheads="1"/>
          </p:cNvSpPr>
          <p:nvPr/>
        </p:nvSpPr>
        <p:spPr bwMode="auto">
          <a:xfrm>
            <a:off x="468313" y="187325"/>
            <a:ext cx="6264275" cy="720725"/>
          </a:xfrm>
          <a:prstGeom prst="rect">
            <a:avLst/>
          </a:prstGeom>
          <a:noFill/>
          <a:ln w="9525" algn="ctr">
            <a:noFill/>
            <a:miter lim="800000"/>
            <a:headEnd/>
            <a:tailEnd/>
          </a:ln>
        </p:spPr>
        <p:txBody>
          <a:bodyPr anchor="ctr"/>
          <a:lstStyle/>
          <a:p>
            <a:pPr algn="l"/>
            <a:r>
              <a:rPr lang="en-US" altLang="zh-CN" sz="3200">
                <a:solidFill>
                  <a:schemeClr val="hlink"/>
                </a:solidFill>
                <a:ea typeface="华文琥珀" pitchFamily="2" charset="-122"/>
              </a:rPr>
              <a:t>——</a:t>
            </a:r>
            <a:r>
              <a:rPr lang="en-US" altLang="zh-CN" sz="3200">
                <a:solidFill>
                  <a:schemeClr val="hlink"/>
                </a:solidFill>
                <a:latin typeface="华文琥珀" pitchFamily="2" charset="-122"/>
                <a:ea typeface="华文琥珀" pitchFamily="2" charset="-122"/>
              </a:rPr>
              <a:t> </a:t>
            </a:r>
            <a:r>
              <a:rPr lang="zh-CN" altLang="en-US" sz="3200">
                <a:solidFill>
                  <a:schemeClr val="hlink"/>
                </a:solidFill>
                <a:latin typeface="华文琥珀" pitchFamily="2" charset="-122"/>
                <a:ea typeface="华文琥珀" pitchFamily="2" charset="-122"/>
              </a:rPr>
              <a:t>工作中的一些基本行为要求</a:t>
            </a:r>
          </a:p>
        </p:txBody>
      </p:sp>
      <p:pic>
        <p:nvPicPr>
          <p:cNvPr id="17413" name="Picture 6" descr="smile"/>
          <p:cNvPicPr>
            <a:picLocks noChangeAspect="1" noChangeArrowheads="1"/>
          </p:cNvPicPr>
          <p:nvPr/>
        </p:nvPicPr>
        <p:blipFill>
          <a:blip r:embed="rId3"/>
          <a:srcRect/>
          <a:stretch>
            <a:fillRect/>
          </a:stretch>
        </p:blipFill>
        <p:spPr bwMode="auto">
          <a:xfrm rot="-1572231">
            <a:off x="7324725" y="5041900"/>
            <a:ext cx="661988" cy="650875"/>
          </a:xfrm>
          <a:prstGeom prst="rect">
            <a:avLst/>
          </a:prstGeom>
          <a:noFill/>
          <a:ln w="9525">
            <a:noFill/>
            <a:miter lim="800000"/>
            <a:headEnd/>
            <a:tailEnd/>
          </a:ln>
        </p:spPr>
      </p:pic>
      <p:pic>
        <p:nvPicPr>
          <p:cNvPr id="17414" name="Picture 8"/>
          <p:cNvPicPr>
            <a:picLocks noChangeAspect="1" noChangeArrowheads="1"/>
          </p:cNvPicPr>
          <p:nvPr/>
        </p:nvPicPr>
        <p:blipFill>
          <a:blip r:embed="rId4"/>
          <a:srcRect/>
          <a:stretch>
            <a:fillRect/>
          </a:stretch>
        </p:blipFill>
        <p:spPr bwMode="auto">
          <a:xfrm>
            <a:off x="928688" y="1143000"/>
            <a:ext cx="5143500" cy="47767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19" descr="smile"/>
          <p:cNvPicPr>
            <a:picLocks noChangeAspect="1" noChangeArrowheads="1"/>
          </p:cNvPicPr>
          <p:nvPr/>
        </p:nvPicPr>
        <p:blipFill>
          <a:blip r:embed="rId3"/>
          <a:srcRect/>
          <a:stretch>
            <a:fillRect/>
          </a:stretch>
        </p:blipFill>
        <p:spPr bwMode="auto">
          <a:xfrm rot="-1572231">
            <a:off x="7529513" y="1085850"/>
            <a:ext cx="661987" cy="650875"/>
          </a:xfrm>
          <a:prstGeom prst="rect">
            <a:avLst/>
          </a:prstGeom>
          <a:noFill/>
          <a:ln w="9525">
            <a:noFill/>
            <a:miter lim="800000"/>
            <a:headEnd/>
            <a:tailEnd/>
          </a:ln>
        </p:spPr>
      </p:pic>
      <p:sp>
        <p:nvSpPr>
          <p:cNvPr id="18436" name="Text Box 17"/>
          <p:cNvSpPr txBox="1">
            <a:spLocks noChangeArrowheads="1"/>
          </p:cNvSpPr>
          <p:nvPr/>
        </p:nvSpPr>
        <p:spPr bwMode="auto">
          <a:xfrm>
            <a:off x="7566025" y="1793875"/>
            <a:ext cx="576263" cy="4032250"/>
          </a:xfrm>
          <a:prstGeom prst="rect">
            <a:avLst/>
          </a:prstGeom>
          <a:solidFill>
            <a:srgbClr val="33CCCC"/>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保洁过程中有客户经过</a:t>
            </a:r>
          </a:p>
        </p:txBody>
      </p:sp>
      <p:sp>
        <p:nvSpPr>
          <p:cNvPr id="18437" name="Rectangle 18"/>
          <p:cNvSpPr>
            <a:spLocks noChangeArrowheads="1"/>
          </p:cNvSpPr>
          <p:nvPr/>
        </p:nvSpPr>
        <p:spPr bwMode="auto">
          <a:xfrm>
            <a:off x="468313" y="187325"/>
            <a:ext cx="6264275" cy="720725"/>
          </a:xfrm>
          <a:prstGeom prst="rect">
            <a:avLst/>
          </a:prstGeom>
          <a:noFill/>
          <a:ln w="9525" algn="ctr">
            <a:noFill/>
            <a:miter lim="800000"/>
            <a:headEnd/>
            <a:tailEnd/>
          </a:ln>
        </p:spPr>
        <p:txBody>
          <a:bodyPr anchor="ctr"/>
          <a:lstStyle/>
          <a:p>
            <a:pPr algn="l"/>
            <a:r>
              <a:rPr lang="en-US" altLang="zh-CN" sz="3200">
                <a:solidFill>
                  <a:schemeClr val="hlink"/>
                </a:solidFill>
                <a:ea typeface="华文琥珀" pitchFamily="2" charset="-122"/>
              </a:rPr>
              <a:t>——</a:t>
            </a:r>
            <a:r>
              <a:rPr lang="en-US" altLang="zh-CN" sz="3200">
                <a:solidFill>
                  <a:schemeClr val="hlink"/>
                </a:solidFill>
                <a:latin typeface="华文琥珀" pitchFamily="2" charset="-122"/>
                <a:ea typeface="华文琥珀" pitchFamily="2" charset="-122"/>
              </a:rPr>
              <a:t> </a:t>
            </a:r>
            <a:r>
              <a:rPr lang="zh-CN" altLang="en-US" sz="3200">
                <a:solidFill>
                  <a:schemeClr val="hlink"/>
                </a:solidFill>
                <a:latin typeface="华文琥珀" pitchFamily="2" charset="-122"/>
                <a:ea typeface="华文琥珀" pitchFamily="2" charset="-122"/>
              </a:rPr>
              <a:t>工作中的一些基本行为要求</a:t>
            </a:r>
          </a:p>
        </p:txBody>
      </p:sp>
      <p:pic>
        <p:nvPicPr>
          <p:cNvPr id="18438" name="Picture 7"/>
          <p:cNvPicPr>
            <a:picLocks noChangeAspect="1" noChangeArrowheads="1"/>
          </p:cNvPicPr>
          <p:nvPr/>
        </p:nvPicPr>
        <p:blipFill>
          <a:blip r:embed="rId4"/>
          <a:srcRect/>
          <a:stretch>
            <a:fillRect/>
          </a:stretch>
        </p:blipFill>
        <p:spPr bwMode="auto">
          <a:xfrm>
            <a:off x="1143000" y="1357313"/>
            <a:ext cx="5143500" cy="4676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DSC09313"/>
          <p:cNvPicPr>
            <a:picLocks noChangeAspect="1" noChangeArrowheads="1"/>
          </p:cNvPicPr>
          <p:nvPr/>
        </p:nvPicPr>
        <p:blipFill>
          <a:blip r:embed="rId3"/>
          <a:srcRect/>
          <a:stretch>
            <a:fillRect/>
          </a:stretch>
        </p:blipFill>
        <p:spPr bwMode="auto">
          <a:xfrm>
            <a:off x="41275" y="908050"/>
            <a:ext cx="5435600" cy="4075113"/>
          </a:xfrm>
          <a:prstGeom prst="rect">
            <a:avLst/>
          </a:prstGeom>
          <a:noFill/>
          <a:ln w="9525">
            <a:noFill/>
            <a:miter lim="800000"/>
            <a:headEnd/>
            <a:tailEnd/>
          </a:ln>
        </p:spPr>
      </p:pic>
      <p:pic>
        <p:nvPicPr>
          <p:cNvPr id="100356" name="Picture 4" descr="DSC09388"/>
          <p:cNvPicPr>
            <a:picLocks noChangeAspect="1" noChangeArrowheads="1"/>
          </p:cNvPicPr>
          <p:nvPr/>
        </p:nvPicPr>
        <p:blipFill>
          <a:blip r:embed="rId4"/>
          <a:srcRect/>
          <a:stretch>
            <a:fillRect/>
          </a:stretch>
        </p:blipFill>
        <p:spPr bwMode="auto">
          <a:xfrm>
            <a:off x="3810000" y="2827338"/>
            <a:ext cx="5292725" cy="3968750"/>
          </a:xfrm>
          <a:prstGeom prst="rect">
            <a:avLst/>
          </a:prstGeom>
          <a:noFill/>
          <a:ln w="9525">
            <a:noFill/>
            <a:miter lim="800000"/>
            <a:headEnd/>
            <a:tailEnd/>
          </a:ln>
        </p:spPr>
      </p:pic>
      <p:sp>
        <p:nvSpPr>
          <p:cNvPr id="21509" name="Rectangle 6"/>
          <p:cNvSpPr>
            <a:spLocks noChangeArrowheads="1"/>
          </p:cNvSpPr>
          <p:nvPr/>
        </p:nvSpPr>
        <p:spPr bwMode="auto">
          <a:xfrm>
            <a:off x="468313" y="187325"/>
            <a:ext cx="6264275" cy="720725"/>
          </a:xfrm>
          <a:prstGeom prst="rect">
            <a:avLst/>
          </a:prstGeom>
          <a:noFill/>
          <a:ln w="9525" algn="ctr">
            <a:noFill/>
            <a:miter lim="800000"/>
            <a:headEnd/>
            <a:tailEnd/>
          </a:ln>
        </p:spPr>
        <p:txBody>
          <a:bodyPr anchor="ctr"/>
          <a:lstStyle/>
          <a:p>
            <a:pPr algn="l"/>
            <a:r>
              <a:rPr lang="en-US" altLang="zh-CN" sz="3200">
                <a:solidFill>
                  <a:schemeClr val="hlink"/>
                </a:solidFill>
                <a:ea typeface="华文琥珀" pitchFamily="2" charset="-122"/>
              </a:rPr>
              <a:t>——</a:t>
            </a:r>
            <a:r>
              <a:rPr lang="en-US" altLang="zh-CN" sz="3200">
                <a:solidFill>
                  <a:schemeClr val="hlink"/>
                </a:solidFill>
                <a:latin typeface="华文琥珀" pitchFamily="2" charset="-122"/>
                <a:ea typeface="华文琥珀" pitchFamily="2" charset="-122"/>
              </a:rPr>
              <a:t> </a:t>
            </a:r>
            <a:r>
              <a:rPr lang="zh-CN" altLang="en-US" sz="3200">
                <a:solidFill>
                  <a:schemeClr val="hlink"/>
                </a:solidFill>
                <a:latin typeface="华文琥珀" pitchFamily="2" charset="-122"/>
                <a:ea typeface="华文琥珀" pitchFamily="2" charset="-122"/>
              </a:rPr>
              <a:t>工作中的一些基本行为要求</a:t>
            </a:r>
          </a:p>
        </p:txBody>
      </p:sp>
      <p:grpSp>
        <p:nvGrpSpPr>
          <p:cNvPr id="2" name="Group 8"/>
          <p:cNvGrpSpPr>
            <a:grpSpLocks/>
          </p:cNvGrpSpPr>
          <p:nvPr/>
        </p:nvGrpSpPr>
        <p:grpSpPr bwMode="auto">
          <a:xfrm>
            <a:off x="468313" y="5445125"/>
            <a:ext cx="2952750" cy="1008063"/>
            <a:chOff x="3560" y="663"/>
            <a:chExt cx="1860" cy="635"/>
          </a:xfrm>
        </p:grpSpPr>
        <p:sp>
          <p:nvSpPr>
            <p:cNvPr id="21511" name="Text Box 5"/>
            <p:cNvSpPr txBox="1">
              <a:spLocks noChangeArrowheads="1"/>
            </p:cNvSpPr>
            <p:nvPr/>
          </p:nvSpPr>
          <p:spPr bwMode="auto">
            <a:xfrm>
              <a:off x="4059" y="663"/>
              <a:ext cx="1361" cy="635"/>
            </a:xfrm>
            <a:prstGeom prst="rect">
              <a:avLst/>
            </a:prstGeom>
            <a:solidFill>
              <a:srgbClr val="33CCCC"/>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绿化作业过程中有客户经过</a:t>
              </a:r>
            </a:p>
          </p:txBody>
        </p:sp>
        <p:pic>
          <p:nvPicPr>
            <p:cNvPr id="21512" name="Picture 7" descr="smile"/>
            <p:cNvPicPr>
              <a:picLocks noChangeAspect="1" noChangeArrowheads="1"/>
            </p:cNvPicPr>
            <p:nvPr/>
          </p:nvPicPr>
          <p:blipFill>
            <a:blip r:embed="rId5"/>
            <a:srcRect/>
            <a:stretch>
              <a:fillRect/>
            </a:stretch>
          </p:blipFill>
          <p:spPr bwMode="auto">
            <a:xfrm rot="-1572231">
              <a:off x="3560" y="754"/>
              <a:ext cx="417" cy="410"/>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0356"/>
                                        </p:tgtEl>
                                        <p:attrNameLst>
                                          <p:attrName>style.visibility</p:attrName>
                                        </p:attrNameLst>
                                      </p:cBhvr>
                                      <p:to>
                                        <p:strVal val="visible"/>
                                      </p:to>
                                    </p:set>
                                    <p:animEffect transition="in" filter="blinds(horizontal)">
                                      <p:cBhvr>
                                        <p:cTn id="7" dur="500"/>
                                        <p:tgtEl>
                                          <p:spTgt spid="100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DSC09382"/>
          <p:cNvPicPr>
            <a:picLocks noChangeAspect="1" noChangeArrowheads="1"/>
          </p:cNvPicPr>
          <p:nvPr/>
        </p:nvPicPr>
        <p:blipFill>
          <a:blip r:embed="rId3"/>
          <a:srcRect/>
          <a:stretch>
            <a:fillRect/>
          </a:stretch>
        </p:blipFill>
        <p:spPr bwMode="auto">
          <a:xfrm>
            <a:off x="79375" y="1446213"/>
            <a:ext cx="4462463" cy="3348037"/>
          </a:xfrm>
          <a:prstGeom prst="rect">
            <a:avLst/>
          </a:prstGeom>
          <a:ln>
            <a:noFill/>
          </a:ln>
          <a:effectLst>
            <a:outerShdw blurRad="292100" dist="139700" dir="2700000" algn="tl" rotWithShape="0">
              <a:srgbClr val="333333">
                <a:alpha val="65000"/>
              </a:srgbClr>
            </a:outerShdw>
          </a:effectLst>
        </p:spPr>
      </p:pic>
      <p:sp>
        <p:nvSpPr>
          <p:cNvPr id="22532" name="Text Box 4"/>
          <p:cNvSpPr txBox="1">
            <a:spLocks noChangeArrowheads="1"/>
          </p:cNvSpPr>
          <p:nvPr/>
        </p:nvSpPr>
        <p:spPr bwMode="auto">
          <a:xfrm>
            <a:off x="285750" y="4941888"/>
            <a:ext cx="3721100" cy="519112"/>
          </a:xfrm>
          <a:prstGeom prst="rect">
            <a:avLst/>
          </a:prstGeom>
          <a:solidFill>
            <a:srgbClr val="33CCCC"/>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消杀过程中有客户经过</a:t>
            </a:r>
          </a:p>
        </p:txBody>
      </p:sp>
      <p:pic>
        <p:nvPicPr>
          <p:cNvPr id="22533" name="Picture 5" descr="DSC09480"/>
          <p:cNvPicPr>
            <a:picLocks noChangeAspect="1" noChangeArrowheads="1"/>
          </p:cNvPicPr>
          <p:nvPr/>
        </p:nvPicPr>
        <p:blipFill>
          <a:blip r:embed="rId4">
            <a:lum bright="18000" contrast="6000"/>
          </a:blip>
          <a:srcRect/>
          <a:stretch>
            <a:fillRect/>
          </a:stretch>
        </p:blipFill>
        <p:spPr bwMode="auto">
          <a:xfrm>
            <a:off x="4629150" y="1438275"/>
            <a:ext cx="4462463" cy="3346450"/>
          </a:xfrm>
          <a:prstGeom prst="rect">
            <a:avLst/>
          </a:prstGeom>
          <a:ln>
            <a:noFill/>
          </a:ln>
          <a:effectLst>
            <a:outerShdw blurRad="292100" dist="139700" dir="2700000" algn="tl" rotWithShape="0">
              <a:srgbClr val="333333">
                <a:alpha val="65000"/>
              </a:srgbClr>
            </a:outerShdw>
          </a:effectLst>
        </p:spPr>
      </p:pic>
      <p:sp>
        <p:nvSpPr>
          <p:cNvPr id="22534" name="Text Box 6"/>
          <p:cNvSpPr txBox="1">
            <a:spLocks noChangeArrowheads="1"/>
          </p:cNvSpPr>
          <p:nvPr/>
        </p:nvSpPr>
        <p:spPr bwMode="auto">
          <a:xfrm>
            <a:off x="5076825" y="4941888"/>
            <a:ext cx="3721100" cy="519112"/>
          </a:xfrm>
          <a:prstGeom prst="rect">
            <a:avLst/>
          </a:prstGeom>
          <a:solidFill>
            <a:srgbClr val="33CCCC"/>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维修过程中遇到客户</a:t>
            </a:r>
          </a:p>
        </p:txBody>
      </p:sp>
      <p:sp>
        <p:nvSpPr>
          <p:cNvPr id="22535" name="Rectangle 7"/>
          <p:cNvSpPr>
            <a:spLocks noChangeArrowheads="1"/>
          </p:cNvSpPr>
          <p:nvPr/>
        </p:nvSpPr>
        <p:spPr bwMode="auto">
          <a:xfrm>
            <a:off x="468313" y="187325"/>
            <a:ext cx="6264275" cy="720725"/>
          </a:xfrm>
          <a:prstGeom prst="rect">
            <a:avLst/>
          </a:prstGeom>
          <a:noFill/>
          <a:ln w="9525" algn="ctr">
            <a:noFill/>
            <a:miter lim="800000"/>
            <a:headEnd/>
            <a:tailEnd/>
          </a:ln>
        </p:spPr>
        <p:txBody>
          <a:bodyPr anchor="ctr"/>
          <a:lstStyle/>
          <a:p>
            <a:pPr algn="l"/>
            <a:r>
              <a:rPr lang="en-US" altLang="zh-CN" sz="3200">
                <a:solidFill>
                  <a:schemeClr val="hlink"/>
                </a:solidFill>
                <a:ea typeface="华文琥珀" pitchFamily="2" charset="-122"/>
              </a:rPr>
              <a:t>——</a:t>
            </a:r>
            <a:r>
              <a:rPr lang="en-US" altLang="zh-CN" sz="3200">
                <a:solidFill>
                  <a:schemeClr val="hlink"/>
                </a:solidFill>
                <a:latin typeface="华文琥珀" pitchFamily="2" charset="-122"/>
                <a:ea typeface="华文琥珀" pitchFamily="2" charset="-122"/>
              </a:rPr>
              <a:t> </a:t>
            </a:r>
            <a:r>
              <a:rPr lang="zh-CN" altLang="en-US" sz="3200">
                <a:solidFill>
                  <a:schemeClr val="hlink"/>
                </a:solidFill>
                <a:latin typeface="华文琥珀" pitchFamily="2" charset="-122"/>
                <a:ea typeface="华文琥珀" pitchFamily="2" charset="-122"/>
              </a:rPr>
              <a:t>工作中的一些基本行为要求</a:t>
            </a:r>
          </a:p>
        </p:txBody>
      </p:sp>
      <p:pic>
        <p:nvPicPr>
          <p:cNvPr id="22536" name="Picture 8" descr="smile"/>
          <p:cNvPicPr>
            <a:picLocks noChangeAspect="1" noChangeArrowheads="1"/>
          </p:cNvPicPr>
          <p:nvPr/>
        </p:nvPicPr>
        <p:blipFill>
          <a:blip r:embed="rId5"/>
          <a:srcRect/>
          <a:stretch>
            <a:fillRect/>
          </a:stretch>
        </p:blipFill>
        <p:spPr bwMode="auto">
          <a:xfrm rot="-1572231">
            <a:off x="4211638" y="4941888"/>
            <a:ext cx="661987" cy="65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7"/>
          <p:cNvSpPr txBox="1">
            <a:spLocks noChangeArrowheads="1"/>
          </p:cNvSpPr>
          <p:nvPr/>
        </p:nvSpPr>
        <p:spPr bwMode="auto">
          <a:xfrm>
            <a:off x="3132138" y="5734050"/>
            <a:ext cx="3721100" cy="519113"/>
          </a:xfrm>
          <a:prstGeom prst="rect">
            <a:avLst/>
          </a:prstGeom>
          <a:solidFill>
            <a:srgbClr val="33CCCC"/>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人过地净</a:t>
            </a:r>
          </a:p>
        </p:txBody>
      </p:sp>
      <p:sp>
        <p:nvSpPr>
          <p:cNvPr id="23557" name="Rectangle 8"/>
          <p:cNvSpPr>
            <a:spLocks noChangeArrowheads="1"/>
          </p:cNvSpPr>
          <p:nvPr/>
        </p:nvSpPr>
        <p:spPr bwMode="auto">
          <a:xfrm>
            <a:off x="468313" y="187325"/>
            <a:ext cx="6264275" cy="720725"/>
          </a:xfrm>
          <a:prstGeom prst="rect">
            <a:avLst/>
          </a:prstGeom>
          <a:noFill/>
          <a:ln w="9525" algn="ctr">
            <a:noFill/>
            <a:miter lim="800000"/>
            <a:headEnd/>
            <a:tailEnd/>
          </a:ln>
        </p:spPr>
        <p:txBody>
          <a:bodyPr anchor="ctr"/>
          <a:lstStyle/>
          <a:p>
            <a:pPr algn="l"/>
            <a:r>
              <a:rPr lang="en-US" altLang="zh-CN" sz="3200">
                <a:solidFill>
                  <a:schemeClr val="hlink"/>
                </a:solidFill>
                <a:ea typeface="华文琥珀" pitchFamily="2" charset="-122"/>
              </a:rPr>
              <a:t>——</a:t>
            </a:r>
            <a:r>
              <a:rPr lang="en-US" altLang="zh-CN" sz="3200">
                <a:solidFill>
                  <a:schemeClr val="hlink"/>
                </a:solidFill>
                <a:latin typeface="华文琥珀" pitchFamily="2" charset="-122"/>
                <a:ea typeface="华文琥珀" pitchFamily="2" charset="-122"/>
              </a:rPr>
              <a:t> </a:t>
            </a:r>
            <a:r>
              <a:rPr lang="zh-CN" altLang="en-US" sz="3200">
                <a:solidFill>
                  <a:schemeClr val="hlink"/>
                </a:solidFill>
                <a:latin typeface="华文琥珀" pitchFamily="2" charset="-122"/>
                <a:ea typeface="华文琥珀" pitchFamily="2" charset="-122"/>
              </a:rPr>
              <a:t>工作中的一些基本行为要求</a:t>
            </a:r>
          </a:p>
        </p:txBody>
      </p:sp>
      <p:pic>
        <p:nvPicPr>
          <p:cNvPr id="23558" name="Picture 9" descr="smile"/>
          <p:cNvPicPr>
            <a:picLocks noChangeAspect="1" noChangeArrowheads="1"/>
          </p:cNvPicPr>
          <p:nvPr/>
        </p:nvPicPr>
        <p:blipFill>
          <a:blip r:embed="rId3"/>
          <a:srcRect/>
          <a:stretch>
            <a:fillRect/>
          </a:stretch>
        </p:blipFill>
        <p:spPr bwMode="auto">
          <a:xfrm rot="-1572231">
            <a:off x="2124075" y="5661025"/>
            <a:ext cx="661988" cy="650875"/>
          </a:xfrm>
          <a:prstGeom prst="rect">
            <a:avLst/>
          </a:prstGeom>
          <a:noFill/>
          <a:ln w="9525">
            <a:noFill/>
            <a:miter lim="800000"/>
            <a:headEnd/>
            <a:tailEnd/>
          </a:ln>
        </p:spPr>
      </p:pic>
      <p:pic>
        <p:nvPicPr>
          <p:cNvPr id="23559" name="Picture 7"/>
          <p:cNvPicPr>
            <a:picLocks noChangeAspect="1" noChangeArrowheads="1"/>
          </p:cNvPicPr>
          <p:nvPr/>
        </p:nvPicPr>
        <p:blipFill>
          <a:blip r:embed="rId4"/>
          <a:srcRect/>
          <a:stretch>
            <a:fillRect/>
          </a:stretch>
        </p:blipFill>
        <p:spPr bwMode="auto">
          <a:xfrm>
            <a:off x="2143108" y="1000108"/>
            <a:ext cx="4786346" cy="4572032"/>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Text Box 4"/>
          <p:cNvSpPr txBox="1">
            <a:spLocks noChangeArrowheads="1"/>
          </p:cNvSpPr>
          <p:nvPr/>
        </p:nvSpPr>
        <p:spPr bwMode="auto">
          <a:xfrm>
            <a:off x="2989263" y="5768975"/>
            <a:ext cx="3721100" cy="519113"/>
          </a:xfrm>
          <a:prstGeom prst="rect">
            <a:avLst/>
          </a:prstGeom>
          <a:solidFill>
            <a:srgbClr val="33CCCC"/>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工完场清</a:t>
            </a:r>
          </a:p>
        </p:txBody>
      </p:sp>
      <p:sp>
        <p:nvSpPr>
          <p:cNvPr id="24581" name="Rectangle 5"/>
          <p:cNvSpPr>
            <a:spLocks noChangeArrowheads="1"/>
          </p:cNvSpPr>
          <p:nvPr/>
        </p:nvSpPr>
        <p:spPr bwMode="auto">
          <a:xfrm>
            <a:off x="468313" y="187325"/>
            <a:ext cx="6264275" cy="720725"/>
          </a:xfrm>
          <a:prstGeom prst="rect">
            <a:avLst/>
          </a:prstGeom>
          <a:noFill/>
          <a:ln w="9525" algn="ctr">
            <a:noFill/>
            <a:miter lim="800000"/>
            <a:headEnd/>
            <a:tailEnd/>
          </a:ln>
        </p:spPr>
        <p:txBody>
          <a:bodyPr anchor="ctr"/>
          <a:lstStyle/>
          <a:p>
            <a:pPr algn="l"/>
            <a:r>
              <a:rPr lang="en-US" altLang="zh-CN" sz="3200">
                <a:solidFill>
                  <a:schemeClr val="hlink"/>
                </a:solidFill>
                <a:ea typeface="华文琥珀" pitchFamily="2" charset="-122"/>
              </a:rPr>
              <a:t>——</a:t>
            </a:r>
            <a:r>
              <a:rPr lang="en-US" altLang="zh-CN" sz="3200">
                <a:solidFill>
                  <a:schemeClr val="hlink"/>
                </a:solidFill>
                <a:latin typeface="华文琥珀" pitchFamily="2" charset="-122"/>
                <a:ea typeface="华文琥珀" pitchFamily="2" charset="-122"/>
              </a:rPr>
              <a:t> </a:t>
            </a:r>
            <a:r>
              <a:rPr lang="zh-CN" altLang="en-US" sz="3200">
                <a:solidFill>
                  <a:schemeClr val="hlink"/>
                </a:solidFill>
                <a:latin typeface="华文琥珀" pitchFamily="2" charset="-122"/>
                <a:ea typeface="华文琥珀" pitchFamily="2" charset="-122"/>
              </a:rPr>
              <a:t>工作中的一些基本行为要求</a:t>
            </a:r>
          </a:p>
        </p:txBody>
      </p:sp>
      <p:pic>
        <p:nvPicPr>
          <p:cNvPr id="24582" name="Picture 6" descr="smile"/>
          <p:cNvPicPr>
            <a:picLocks noChangeAspect="1" noChangeArrowheads="1"/>
          </p:cNvPicPr>
          <p:nvPr/>
        </p:nvPicPr>
        <p:blipFill>
          <a:blip r:embed="rId3"/>
          <a:srcRect/>
          <a:stretch>
            <a:fillRect/>
          </a:stretch>
        </p:blipFill>
        <p:spPr bwMode="auto">
          <a:xfrm rot="-1572231">
            <a:off x="2051050" y="5734050"/>
            <a:ext cx="661988" cy="650875"/>
          </a:xfrm>
          <a:prstGeom prst="rect">
            <a:avLst/>
          </a:prstGeom>
          <a:noFill/>
          <a:ln w="9525">
            <a:noFill/>
            <a:miter lim="800000"/>
            <a:headEnd/>
            <a:tailEnd/>
          </a:ln>
        </p:spPr>
      </p:pic>
      <p:pic>
        <p:nvPicPr>
          <p:cNvPr id="31747" name="Picture 3"/>
          <p:cNvPicPr>
            <a:picLocks noChangeAspect="1" noChangeArrowheads="1"/>
          </p:cNvPicPr>
          <p:nvPr/>
        </p:nvPicPr>
        <p:blipFill>
          <a:blip r:embed="rId4"/>
          <a:srcRect/>
          <a:stretch>
            <a:fillRect/>
          </a:stretch>
        </p:blipFill>
        <p:spPr bwMode="auto">
          <a:xfrm>
            <a:off x="1785918" y="1142984"/>
            <a:ext cx="5441360" cy="42148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Text Box 4"/>
          <p:cNvSpPr txBox="1">
            <a:spLocks noChangeArrowheads="1"/>
          </p:cNvSpPr>
          <p:nvPr/>
        </p:nvSpPr>
        <p:spPr bwMode="auto">
          <a:xfrm>
            <a:off x="657345" y="1428736"/>
            <a:ext cx="560387" cy="3384550"/>
          </a:xfrm>
          <a:prstGeom prst="rect">
            <a:avLst/>
          </a:prstGeom>
          <a:solidFill>
            <a:srgbClr val="33CCCC"/>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主动帮助客户</a:t>
            </a:r>
          </a:p>
        </p:txBody>
      </p:sp>
      <p:sp>
        <p:nvSpPr>
          <p:cNvPr id="25605" name="Rectangle 5"/>
          <p:cNvSpPr>
            <a:spLocks noChangeArrowheads="1"/>
          </p:cNvSpPr>
          <p:nvPr/>
        </p:nvSpPr>
        <p:spPr bwMode="auto">
          <a:xfrm>
            <a:off x="468313" y="187325"/>
            <a:ext cx="6264275" cy="720725"/>
          </a:xfrm>
          <a:prstGeom prst="rect">
            <a:avLst/>
          </a:prstGeom>
          <a:noFill/>
          <a:ln w="9525" algn="ctr">
            <a:noFill/>
            <a:miter lim="800000"/>
            <a:headEnd/>
            <a:tailEnd/>
          </a:ln>
        </p:spPr>
        <p:txBody>
          <a:bodyPr anchor="ctr"/>
          <a:lstStyle/>
          <a:p>
            <a:pPr algn="l"/>
            <a:r>
              <a:rPr lang="en-US" altLang="zh-CN" sz="3200">
                <a:solidFill>
                  <a:schemeClr val="hlink"/>
                </a:solidFill>
                <a:ea typeface="华文琥珀" pitchFamily="2" charset="-122"/>
              </a:rPr>
              <a:t>——</a:t>
            </a:r>
            <a:r>
              <a:rPr lang="en-US" altLang="zh-CN" sz="3200">
                <a:solidFill>
                  <a:schemeClr val="hlink"/>
                </a:solidFill>
                <a:latin typeface="华文琥珀" pitchFamily="2" charset="-122"/>
                <a:ea typeface="华文琥珀" pitchFamily="2" charset="-122"/>
              </a:rPr>
              <a:t> </a:t>
            </a:r>
            <a:r>
              <a:rPr lang="zh-CN" altLang="en-US" sz="3200">
                <a:solidFill>
                  <a:schemeClr val="hlink"/>
                </a:solidFill>
                <a:latin typeface="华文琥珀" pitchFamily="2" charset="-122"/>
                <a:ea typeface="华文琥珀" pitchFamily="2" charset="-122"/>
              </a:rPr>
              <a:t>工作中的一些基本行为要求</a:t>
            </a:r>
          </a:p>
        </p:txBody>
      </p:sp>
      <p:pic>
        <p:nvPicPr>
          <p:cNvPr id="25606" name="Picture 6" descr="smile"/>
          <p:cNvPicPr>
            <a:picLocks noChangeAspect="1" noChangeArrowheads="1"/>
          </p:cNvPicPr>
          <p:nvPr/>
        </p:nvPicPr>
        <p:blipFill>
          <a:blip r:embed="rId3"/>
          <a:srcRect/>
          <a:stretch>
            <a:fillRect/>
          </a:stretch>
        </p:blipFill>
        <p:spPr bwMode="auto">
          <a:xfrm rot="20027769">
            <a:off x="609720" y="5029186"/>
            <a:ext cx="661987" cy="650875"/>
          </a:xfrm>
          <a:prstGeom prst="rect">
            <a:avLst/>
          </a:prstGeom>
          <a:noFill/>
          <a:ln w="9525">
            <a:noFill/>
            <a:miter lim="800000"/>
            <a:headEnd/>
            <a:tailEnd/>
          </a:ln>
        </p:spPr>
      </p:pic>
      <p:pic>
        <p:nvPicPr>
          <p:cNvPr id="25608" name="Picture 8"/>
          <p:cNvPicPr>
            <a:picLocks noChangeAspect="1" noChangeArrowheads="1"/>
          </p:cNvPicPr>
          <p:nvPr/>
        </p:nvPicPr>
        <p:blipFill>
          <a:blip r:embed="rId4"/>
          <a:srcRect/>
          <a:stretch>
            <a:fillRect/>
          </a:stretch>
        </p:blipFill>
        <p:spPr bwMode="auto">
          <a:xfrm>
            <a:off x="1500166" y="928670"/>
            <a:ext cx="3162300" cy="3781425"/>
          </a:xfrm>
          <a:prstGeom prst="rect">
            <a:avLst/>
          </a:prstGeom>
          <a:ln>
            <a:noFill/>
          </a:ln>
          <a:effectLst>
            <a:outerShdw blurRad="292100" dist="139700" dir="2700000" algn="tl" rotWithShape="0">
              <a:srgbClr val="333333">
                <a:alpha val="65000"/>
              </a:srgbClr>
            </a:outerShdw>
          </a:effectLst>
        </p:spPr>
      </p:pic>
      <p:pic>
        <p:nvPicPr>
          <p:cNvPr id="25607" name="Picture 7"/>
          <p:cNvPicPr>
            <a:picLocks noChangeAspect="1" noChangeArrowheads="1"/>
          </p:cNvPicPr>
          <p:nvPr/>
        </p:nvPicPr>
        <p:blipFill>
          <a:blip r:embed="rId5"/>
          <a:srcRect/>
          <a:stretch>
            <a:fillRect/>
          </a:stretch>
        </p:blipFill>
        <p:spPr bwMode="auto">
          <a:xfrm>
            <a:off x="4500562" y="2357430"/>
            <a:ext cx="3793198" cy="388978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295400" y="685800"/>
            <a:ext cx="7010400" cy="519113"/>
          </a:xfrm>
          <a:prstGeom prst="rect">
            <a:avLst/>
          </a:prstGeom>
          <a:solidFill>
            <a:srgbClr val="FFFFCC"/>
          </a:solidFill>
          <a:ln w="9525">
            <a:noFill/>
            <a:miter lim="800000"/>
            <a:headEnd/>
            <a:tailEnd/>
          </a:ln>
          <a:effectLst/>
        </p:spPr>
        <p:txBody>
          <a:bodyPr anchor="ctr">
            <a:spAutoFit/>
          </a:bodyPr>
          <a:lstStyle/>
          <a:p>
            <a:pPr algn="r">
              <a:spcBef>
                <a:spcPct val="0"/>
              </a:spcBef>
            </a:pPr>
            <a:r>
              <a:rPr lang="en-US" altLang="zh-CN" b="1">
                <a:solidFill>
                  <a:srgbClr val="FF9900"/>
                </a:solidFill>
                <a:effectLst>
                  <a:outerShdw blurRad="38100" dist="38100" dir="2700000" algn="tl">
                    <a:srgbClr val="000000"/>
                  </a:outerShdw>
                </a:effectLst>
              </a:rPr>
              <a:t>BI</a:t>
            </a:r>
            <a:r>
              <a:rPr lang="zh-CN" altLang="en-US" b="1">
                <a:solidFill>
                  <a:srgbClr val="FF9900"/>
                </a:solidFill>
                <a:effectLst>
                  <a:outerShdw blurRad="38100" dist="38100" dir="2700000" algn="tl">
                    <a:srgbClr val="000000"/>
                  </a:outerShdw>
                </a:effectLst>
              </a:rPr>
              <a:t>结构介绍</a:t>
            </a:r>
          </a:p>
        </p:txBody>
      </p:sp>
      <p:sp>
        <p:nvSpPr>
          <p:cNvPr id="24579" name="Line 3"/>
          <p:cNvSpPr>
            <a:spLocks noChangeShapeType="1"/>
          </p:cNvSpPr>
          <p:nvPr/>
        </p:nvSpPr>
        <p:spPr bwMode="auto">
          <a:xfrm>
            <a:off x="1752600" y="1295400"/>
            <a:ext cx="6858000" cy="0"/>
          </a:xfrm>
          <a:prstGeom prst="line">
            <a:avLst/>
          </a:prstGeom>
          <a:noFill/>
          <a:ln w="101600" cmpd="thinThick">
            <a:solidFill>
              <a:srgbClr val="FFCC00"/>
            </a:solidFill>
            <a:round/>
            <a:headEnd/>
            <a:tailEnd/>
          </a:ln>
          <a:effectLst/>
        </p:spPr>
        <p:txBody>
          <a:bodyPr wrap="none" lIns="206138" tIns="103071" rIns="206138" bIns="103071" anchor="ctr"/>
          <a:lstStyle/>
          <a:p>
            <a:pPr algn="ctr"/>
            <a:endParaRPr lang="zh-CN" altLang="en-US">
              <a:latin typeface="微软雅黑" pitchFamily="34" charset="-122"/>
              <a:ea typeface="微软雅黑" pitchFamily="34" charset="-122"/>
            </a:endParaRPr>
          </a:p>
        </p:txBody>
      </p:sp>
      <p:sp>
        <p:nvSpPr>
          <p:cNvPr id="24580" name="Line 4"/>
          <p:cNvSpPr>
            <a:spLocks noChangeShapeType="1"/>
          </p:cNvSpPr>
          <p:nvPr/>
        </p:nvSpPr>
        <p:spPr bwMode="auto">
          <a:xfrm>
            <a:off x="1905000" y="1447800"/>
            <a:ext cx="6858000" cy="0"/>
          </a:xfrm>
          <a:prstGeom prst="line">
            <a:avLst/>
          </a:prstGeom>
          <a:noFill/>
          <a:ln w="101600" cmpd="thinThick">
            <a:solidFill>
              <a:srgbClr val="FFCC00"/>
            </a:solidFill>
            <a:round/>
            <a:headEnd/>
            <a:tailEnd/>
          </a:ln>
          <a:effectLst/>
        </p:spPr>
        <p:txBody>
          <a:bodyPr wrap="none" lIns="206138" tIns="103071" rIns="206138" bIns="103071" anchor="ctr"/>
          <a:lstStyle/>
          <a:p>
            <a:pPr algn="ctr"/>
            <a:endParaRPr lang="zh-CN" altLang="en-US">
              <a:latin typeface="微软雅黑" pitchFamily="34" charset="-122"/>
              <a:ea typeface="微软雅黑" pitchFamily="34" charset="-122"/>
            </a:endParaRPr>
          </a:p>
        </p:txBody>
      </p:sp>
      <p:sp>
        <p:nvSpPr>
          <p:cNvPr id="24592" name="AutoShape 16"/>
          <p:cNvSpPr>
            <a:spLocks noChangeArrowheads="1"/>
          </p:cNvSpPr>
          <p:nvPr/>
        </p:nvSpPr>
        <p:spPr bwMode="auto">
          <a:xfrm>
            <a:off x="3352800" y="1752600"/>
            <a:ext cx="1905000" cy="1219200"/>
          </a:xfrm>
          <a:prstGeom prst="flowChartExtract">
            <a:avLst/>
          </a:prstGeom>
          <a:solidFill>
            <a:srgbClr val="FF3300"/>
          </a:solidFill>
          <a:ln w="9525">
            <a:solidFill>
              <a:schemeClr val="tx1"/>
            </a:solidFill>
            <a:miter lim="800000"/>
            <a:headEnd/>
            <a:tailEnd/>
          </a:ln>
          <a:effectLst/>
        </p:spPr>
        <p:txBody>
          <a:bodyPr wrap="none" anchor="ctr"/>
          <a:lstStyle/>
          <a:p>
            <a:pPr algn="ctr">
              <a:spcBef>
                <a:spcPct val="0"/>
              </a:spcBef>
            </a:pPr>
            <a:r>
              <a:rPr lang="zh-CN" altLang="en-US" sz="2400" dirty="0">
                <a:solidFill>
                  <a:srgbClr val="FFFF00"/>
                </a:solidFill>
                <a:latin typeface="微软雅黑" pitchFamily="34" charset="-122"/>
                <a:ea typeface="微软雅黑" pitchFamily="34" charset="-122"/>
              </a:rPr>
              <a:t>红线部分</a:t>
            </a:r>
          </a:p>
        </p:txBody>
      </p:sp>
      <p:sp>
        <p:nvSpPr>
          <p:cNvPr id="24593" name="AutoShape 17"/>
          <p:cNvSpPr>
            <a:spLocks noChangeArrowheads="1"/>
          </p:cNvSpPr>
          <p:nvPr/>
        </p:nvSpPr>
        <p:spPr bwMode="auto">
          <a:xfrm flipV="1">
            <a:off x="2514600" y="3352800"/>
            <a:ext cx="3581400" cy="838200"/>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FF00"/>
          </a:solidFill>
          <a:ln w="9525">
            <a:solidFill>
              <a:schemeClr val="tx1"/>
            </a:solidFill>
            <a:miter lim="800000"/>
            <a:headEnd/>
            <a:tailEnd/>
          </a:ln>
          <a:effectLst/>
        </p:spPr>
        <p:txBody>
          <a:bodyPr rot="10800000" wrap="none" anchor="ctr"/>
          <a:lstStyle/>
          <a:p>
            <a:pPr algn="ctr">
              <a:spcBef>
                <a:spcPct val="0"/>
              </a:spcBef>
            </a:pPr>
            <a:r>
              <a:rPr lang="zh-CN" altLang="en-US" sz="2400">
                <a:solidFill>
                  <a:srgbClr val="FF3300"/>
                </a:solidFill>
                <a:latin typeface="微软雅黑" pitchFamily="34" charset="-122"/>
                <a:ea typeface="微软雅黑" pitchFamily="34" charset="-122"/>
              </a:rPr>
              <a:t>黄线部分</a:t>
            </a:r>
          </a:p>
        </p:txBody>
      </p:sp>
      <p:sp>
        <p:nvSpPr>
          <p:cNvPr id="24595" name="Text Box 19"/>
          <p:cNvSpPr txBox="1">
            <a:spLocks noChangeArrowheads="1"/>
          </p:cNvSpPr>
          <p:nvPr/>
        </p:nvSpPr>
        <p:spPr bwMode="auto">
          <a:xfrm>
            <a:off x="1357290" y="4648200"/>
            <a:ext cx="7103142" cy="584775"/>
          </a:xfrm>
          <a:prstGeom prst="rect">
            <a:avLst/>
          </a:prstGeom>
          <a:solidFill>
            <a:srgbClr val="00CCFF"/>
          </a:solidFill>
          <a:ln w="9525">
            <a:noFill/>
            <a:miter lim="800000"/>
            <a:headEnd/>
            <a:tailEnd/>
          </a:ln>
          <a:effectLst/>
        </p:spPr>
        <p:txBody>
          <a:bodyPr wrap="square">
            <a:spAutoFit/>
          </a:bodyPr>
          <a:lstStyle/>
          <a:p>
            <a:pPr algn="ctr"/>
            <a:r>
              <a:rPr lang="zh-CN" altLang="en-US" sz="3200" b="1" dirty="0" smtClean="0">
                <a:solidFill>
                  <a:srgbClr val="CC3300"/>
                </a:solidFill>
                <a:latin typeface="微软雅黑" pitchFamily="34" charset="-122"/>
                <a:ea typeface="微软雅黑" pitchFamily="34" charset="-122"/>
              </a:rPr>
              <a:t>友邻有爱物业</a:t>
            </a:r>
            <a:r>
              <a:rPr lang="zh-CN" altLang="en-US" sz="3200" b="1" dirty="0">
                <a:solidFill>
                  <a:srgbClr val="CC3300"/>
                </a:solidFill>
                <a:latin typeface="微软雅黑" pitchFamily="34" charset="-122"/>
                <a:ea typeface="微软雅黑" pitchFamily="34" charset="-122"/>
              </a:rPr>
              <a:t>员工十大纪律、八项注意</a:t>
            </a:r>
          </a:p>
        </p:txBody>
      </p:sp>
      <p:sp>
        <p:nvSpPr>
          <p:cNvPr id="24596" name="AutoShape 20"/>
          <p:cNvSpPr>
            <a:spLocks/>
          </p:cNvSpPr>
          <p:nvPr/>
        </p:nvSpPr>
        <p:spPr bwMode="auto">
          <a:xfrm>
            <a:off x="6553200" y="1981200"/>
            <a:ext cx="457200" cy="430054"/>
          </a:xfrm>
          <a:prstGeom prst="rightBrace">
            <a:avLst>
              <a:gd name="adj1" fmla="val 40278"/>
              <a:gd name="adj2" fmla="val 51222"/>
            </a:avLst>
          </a:prstGeom>
          <a:solidFill>
            <a:srgbClr val="0000FF"/>
          </a:solidFill>
          <a:ln w="9525">
            <a:noFill/>
            <a:round/>
            <a:headEnd/>
            <a:tailEnd/>
          </a:ln>
          <a:effectLst/>
        </p:spPr>
        <p:txBody>
          <a:bodyPr anchor="ctr">
            <a:spAutoFit/>
          </a:bodyPr>
          <a:lstStyle/>
          <a:p>
            <a:pPr algn="ctr"/>
            <a:endParaRPr lang="zh-CN" altLang="en-US">
              <a:latin typeface="微软雅黑" pitchFamily="34" charset="-122"/>
              <a:ea typeface="微软雅黑" pitchFamily="34" charset="-122"/>
            </a:endParaRPr>
          </a:p>
        </p:txBody>
      </p:sp>
      <p:sp>
        <p:nvSpPr>
          <p:cNvPr id="24597" name="Text Box 21"/>
          <p:cNvSpPr txBox="1">
            <a:spLocks noChangeArrowheads="1"/>
          </p:cNvSpPr>
          <p:nvPr/>
        </p:nvSpPr>
        <p:spPr bwMode="auto">
          <a:xfrm>
            <a:off x="7315200" y="2286000"/>
            <a:ext cx="533400" cy="1569660"/>
          </a:xfrm>
          <a:prstGeom prst="rect">
            <a:avLst/>
          </a:prstGeom>
          <a:solidFill>
            <a:schemeClr val="hlink"/>
          </a:solidFill>
          <a:ln w="9525">
            <a:noFill/>
            <a:miter lim="800000"/>
            <a:headEnd/>
            <a:tailEnd/>
          </a:ln>
          <a:effectLst/>
        </p:spPr>
        <p:txBody>
          <a:bodyPr>
            <a:spAutoFit/>
          </a:bodyPr>
          <a:lstStyle/>
          <a:p>
            <a:pPr algn="ctr"/>
            <a:r>
              <a:rPr lang="zh-CN" altLang="en-US" sz="2400">
                <a:solidFill>
                  <a:srgbClr val="FF3300"/>
                </a:solidFill>
                <a:latin typeface="微软雅黑" pitchFamily="34" charset="-122"/>
                <a:ea typeface="微软雅黑" pitchFamily="34" charset="-122"/>
              </a:rPr>
              <a:t>禁止行为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95"/>
                                        </p:tgtEl>
                                        <p:attrNameLst>
                                          <p:attrName>style.visibility</p:attrName>
                                        </p:attrNameLst>
                                      </p:cBhvr>
                                      <p:to>
                                        <p:strVal val="visible"/>
                                      </p:to>
                                    </p:set>
                                    <p:anim calcmode="lin" valueType="num">
                                      <p:cBhvr additive="base">
                                        <p:cTn id="7" dur="500" fill="hold"/>
                                        <p:tgtEl>
                                          <p:spTgt spid="24595"/>
                                        </p:tgtEl>
                                        <p:attrNameLst>
                                          <p:attrName>ppt_x</p:attrName>
                                        </p:attrNameLst>
                                      </p:cBhvr>
                                      <p:tavLst>
                                        <p:tav tm="0">
                                          <p:val>
                                            <p:strVal val="0-#ppt_w/2"/>
                                          </p:val>
                                        </p:tav>
                                        <p:tav tm="100000">
                                          <p:val>
                                            <p:strVal val="#ppt_x"/>
                                          </p:val>
                                        </p:tav>
                                      </p:tavLst>
                                    </p:anim>
                                    <p:anim calcmode="lin" valueType="num">
                                      <p:cBhvr additive="base">
                                        <p:cTn id="8" dur="500" fill="hold"/>
                                        <p:tgtEl>
                                          <p:spTgt spid="2459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92"/>
                                        </p:tgtEl>
                                        <p:attrNameLst>
                                          <p:attrName>style.visibility</p:attrName>
                                        </p:attrNameLst>
                                      </p:cBhvr>
                                      <p:to>
                                        <p:strVal val="visible"/>
                                      </p:to>
                                    </p:set>
                                    <p:anim calcmode="lin" valueType="num">
                                      <p:cBhvr additive="base">
                                        <p:cTn id="13" dur="500" fill="hold"/>
                                        <p:tgtEl>
                                          <p:spTgt spid="24592"/>
                                        </p:tgtEl>
                                        <p:attrNameLst>
                                          <p:attrName>ppt_x</p:attrName>
                                        </p:attrNameLst>
                                      </p:cBhvr>
                                      <p:tavLst>
                                        <p:tav tm="0">
                                          <p:val>
                                            <p:strVal val="0-#ppt_w/2"/>
                                          </p:val>
                                        </p:tav>
                                        <p:tav tm="100000">
                                          <p:val>
                                            <p:strVal val="#ppt_x"/>
                                          </p:val>
                                        </p:tav>
                                      </p:tavLst>
                                    </p:anim>
                                    <p:anim calcmode="lin" valueType="num">
                                      <p:cBhvr additive="base">
                                        <p:cTn id="14" dur="500" fill="hold"/>
                                        <p:tgtEl>
                                          <p:spTgt spid="2459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93"/>
                                        </p:tgtEl>
                                        <p:attrNameLst>
                                          <p:attrName>style.visibility</p:attrName>
                                        </p:attrNameLst>
                                      </p:cBhvr>
                                      <p:to>
                                        <p:strVal val="visible"/>
                                      </p:to>
                                    </p:set>
                                    <p:anim calcmode="lin" valueType="num">
                                      <p:cBhvr additive="base">
                                        <p:cTn id="19" dur="500" fill="hold"/>
                                        <p:tgtEl>
                                          <p:spTgt spid="24593"/>
                                        </p:tgtEl>
                                        <p:attrNameLst>
                                          <p:attrName>ppt_x</p:attrName>
                                        </p:attrNameLst>
                                      </p:cBhvr>
                                      <p:tavLst>
                                        <p:tav tm="0">
                                          <p:val>
                                            <p:strVal val="0-#ppt_w/2"/>
                                          </p:val>
                                        </p:tav>
                                        <p:tav tm="100000">
                                          <p:val>
                                            <p:strVal val="#ppt_x"/>
                                          </p:val>
                                        </p:tav>
                                      </p:tavLst>
                                    </p:anim>
                                    <p:anim calcmode="lin" valueType="num">
                                      <p:cBhvr additive="base">
                                        <p:cTn id="20" dur="500" fill="hold"/>
                                        <p:tgtEl>
                                          <p:spTgt spid="2459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97"/>
                                        </p:tgtEl>
                                        <p:attrNameLst>
                                          <p:attrName>style.visibility</p:attrName>
                                        </p:attrNameLst>
                                      </p:cBhvr>
                                      <p:to>
                                        <p:strVal val="visible"/>
                                      </p:to>
                                    </p:set>
                                    <p:anim calcmode="lin" valueType="num">
                                      <p:cBhvr additive="base">
                                        <p:cTn id="25" dur="500" fill="hold"/>
                                        <p:tgtEl>
                                          <p:spTgt spid="24597"/>
                                        </p:tgtEl>
                                        <p:attrNameLst>
                                          <p:attrName>ppt_x</p:attrName>
                                        </p:attrNameLst>
                                      </p:cBhvr>
                                      <p:tavLst>
                                        <p:tav tm="0">
                                          <p:val>
                                            <p:strVal val="0-#ppt_w/2"/>
                                          </p:val>
                                        </p:tav>
                                        <p:tav tm="100000">
                                          <p:val>
                                            <p:strVal val="#ppt_x"/>
                                          </p:val>
                                        </p:tav>
                                      </p:tavLst>
                                    </p:anim>
                                    <p:anim calcmode="lin" valueType="num">
                                      <p:cBhvr additive="base">
                                        <p:cTn id="26" dur="500" fill="hold"/>
                                        <p:tgtEl>
                                          <p:spTgt spid="245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2" grpId="0" animBg="1" autoUpdateAnimBg="0"/>
      <p:bldP spid="24593" grpId="0" animBg="1" autoUpdateAnimBg="0"/>
      <p:bldP spid="24595" grpId="0" animBg="1" autoUpdateAnimBg="0"/>
      <p:bldP spid="24597" grpId="0" animBg="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Text Box 4"/>
          <p:cNvSpPr txBox="1">
            <a:spLocks noChangeArrowheads="1"/>
          </p:cNvSpPr>
          <p:nvPr/>
        </p:nvSpPr>
        <p:spPr bwMode="auto">
          <a:xfrm>
            <a:off x="7740650" y="1493838"/>
            <a:ext cx="560388" cy="3600450"/>
          </a:xfrm>
          <a:prstGeom prst="rect">
            <a:avLst/>
          </a:prstGeom>
          <a:solidFill>
            <a:srgbClr val="33CCCC"/>
          </a:solidFill>
          <a:ln w="9525" algn="ctr">
            <a:noFill/>
            <a:miter lim="800000"/>
            <a:headEnd/>
            <a:tailEnd/>
          </a:ln>
        </p:spPr>
        <p:txBody>
          <a:bodyPr anchor="ctr"/>
          <a:lstStyle/>
          <a:p>
            <a:r>
              <a:rPr kumimoji="1" lang="zh-CN" altLang="en-US" sz="2400" b="1" dirty="0">
                <a:solidFill>
                  <a:schemeClr val="bg1"/>
                </a:solidFill>
                <a:latin typeface="幼圆" pitchFamily="49" charset="-122"/>
                <a:ea typeface="幼圆" pitchFamily="49" charset="-122"/>
              </a:rPr>
              <a:t>多人行走整齐有序</a:t>
            </a:r>
          </a:p>
        </p:txBody>
      </p:sp>
      <p:sp>
        <p:nvSpPr>
          <p:cNvPr id="26629" name="Rectangle 5"/>
          <p:cNvSpPr>
            <a:spLocks noChangeArrowheads="1"/>
          </p:cNvSpPr>
          <p:nvPr/>
        </p:nvSpPr>
        <p:spPr bwMode="auto">
          <a:xfrm>
            <a:off x="468313" y="187325"/>
            <a:ext cx="6264275" cy="720725"/>
          </a:xfrm>
          <a:prstGeom prst="rect">
            <a:avLst/>
          </a:prstGeom>
          <a:noFill/>
          <a:ln w="9525" algn="ctr">
            <a:noFill/>
            <a:miter lim="800000"/>
            <a:headEnd/>
            <a:tailEnd/>
          </a:ln>
        </p:spPr>
        <p:txBody>
          <a:bodyPr anchor="ctr"/>
          <a:lstStyle/>
          <a:p>
            <a:pPr algn="l"/>
            <a:r>
              <a:rPr lang="en-US" altLang="zh-CN" sz="3200">
                <a:solidFill>
                  <a:schemeClr val="hlink"/>
                </a:solidFill>
                <a:ea typeface="华文琥珀" pitchFamily="2" charset="-122"/>
              </a:rPr>
              <a:t>——</a:t>
            </a:r>
            <a:r>
              <a:rPr lang="en-US" altLang="zh-CN" sz="3200">
                <a:solidFill>
                  <a:schemeClr val="hlink"/>
                </a:solidFill>
                <a:latin typeface="华文琥珀" pitchFamily="2" charset="-122"/>
                <a:ea typeface="华文琥珀" pitchFamily="2" charset="-122"/>
              </a:rPr>
              <a:t> </a:t>
            </a:r>
            <a:r>
              <a:rPr lang="zh-CN" altLang="en-US" sz="3200">
                <a:solidFill>
                  <a:schemeClr val="hlink"/>
                </a:solidFill>
                <a:latin typeface="华文琥珀" pitchFamily="2" charset="-122"/>
                <a:ea typeface="华文琥珀" pitchFamily="2" charset="-122"/>
              </a:rPr>
              <a:t>工作中的一些基本行为要求</a:t>
            </a:r>
          </a:p>
        </p:txBody>
      </p:sp>
      <p:pic>
        <p:nvPicPr>
          <p:cNvPr id="26630" name="Picture 6" descr="smile"/>
          <p:cNvPicPr>
            <a:picLocks noChangeAspect="1" noChangeArrowheads="1"/>
          </p:cNvPicPr>
          <p:nvPr/>
        </p:nvPicPr>
        <p:blipFill>
          <a:blip r:embed="rId3"/>
          <a:srcRect/>
          <a:stretch>
            <a:fillRect/>
          </a:stretch>
        </p:blipFill>
        <p:spPr bwMode="auto">
          <a:xfrm rot="-1572231">
            <a:off x="7691438" y="5260975"/>
            <a:ext cx="661987" cy="650875"/>
          </a:xfrm>
          <a:prstGeom prst="rect">
            <a:avLst/>
          </a:prstGeom>
          <a:noFill/>
          <a:ln w="9525">
            <a:noFill/>
            <a:miter lim="800000"/>
            <a:headEnd/>
            <a:tailEnd/>
          </a:ln>
        </p:spPr>
      </p:pic>
      <p:pic>
        <p:nvPicPr>
          <p:cNvPr id="26633" name="Picture 9"/>
          <p:cNvPicPr>
            <a:picLocks noChangeAspect="1" noChangeArrowheads="1"/>
          </p:cNvPicPr>
          <p:nvPr/>
        </p:nvPicPr>
        <p:blipFill>
          <a:blip r:embed="rId4"/>
          <a:srcRect/>
          <a:stretch>
            <a:fillRect/>
          </a:stretch>
        </p:blipFill>
        <p:spPr bwMode="auto">
          <a:xfrm>
            <a:off x="3428992" y="3286124"/>
            <a:ext cx="4038160" cy="3175282"/>
          </a:xfrm>
          <a:prstGeom prst="rect">
            <a:avLst/>
          </a:prstGeom>
          <a:ln>
            <a:noFill/>
          </a:ln>
          <a:effectLst>
            <a:softEdge rad="112500"/>
          </a:effectLst>
        </p:spPr>
      </p:pic>
      <p:pic>
        <p:nvPicPr>
          <p:cNvPr id="26631" name="Picture 7"/>
          <p:cNvPicPr>
            <a:picLocks noChangeAspect="1" noChangeArrowheads="1"/>
          </p:cNvPicPr>
          <p:nvPr/>
        </p:nvPicPr>
        <p:blipFill>
          <a:blip r:embed="rId5"/>
          <a:srcRect/>
          <a:stretch>
            <a:fillRect/>
          </a:stretch>
        </p:blipFill>
        <p:spPr bwMode="auto">
          <a:xfrm>
            <a:off x="642910" y="928670"/>
            <a:ext cx="3857652" cy="27860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1187450" y="1298575"/>
            <a:ext cx="7056438" cy="4206875"/>
          </a:xfrm>
          <a:prstGeom prst="rect">
            <a:avLst/>
          </a:prstGeom>
          <a:noFill/>
          <a:ln w="9525" algn="ctr">
            <a:noFill/>
            <a:miter lim="800000"/>
            <a:headEnd/>
            <a:tailEnd/>
          </a:ln>
        </p:spPr>
        <p:txBody>
          <a:bodyPr>
            <a:spAutoFit/>
          </a:bodyPr>
          <a:lstStyle/>
          <a:p>
            <a:r>
              <a:rPr lang="zh-CN" altLang="en-US" sz="6000">
                <a:solidFill>
                  <a:srgbClr val="CC0000"/>
                </a:solidFill>
                <a:latin typeface="华文琥珀" pitchFamily="2" charset="-122"/>
                <a:ea typeface="华文琥珀" pitchFamily="2" charset="-122"/>
              </a:rPr>
              <a:t>路遇客户停工作，</a:t>
            </a:r>
          </a:p>
          <a:p>
            <a:r>
              <a:rPr lang="zh-CN" altLang="en-US" sz="6000">
                <a:solidFill>
                  <a:srgbClr val="CC0000"/>
                </a:solidFill>
                <a:latin typeface="华文琥珀" pitchFamily="2" charset="-122"/>
                <a:ea typeface="华文琥珀" pitchFamily="2" charset="-122"/>
              </a:rPr>
              <a:t>点头微笑带问候。</a:t>
            </a:r>
          </a:p>
          <a:p>
            <a:pPr>
              <a:spcBef>
                <a:spcPct val="50000"/>
              </a:spcBef>
            </a:pPr>
            <a:r>
              <a:rPr lang="zh-CN" altLang="en-US" sz="6000">
                <a:solidFill>
                  <a:srgbClr val="CC0000"/>
                </a:solidFill>
                <a:latin typeface="华文琥珀" pitchFamily="2" charset="-122"/>
                <a:ea typeface="华文琥珀" pitchFamily="2" charset="-122"/>
              </a:rPr>
              <a:t>主动帮助有诚意，</a:t>
            </a:r>
          </a:p>
          <a:p>
            <a:r>
              <a:rPr lang="zh-CN" altLang="en-US" sz="6000">
                <a:solidFill>
                  <a:srgbClr val="CC0000"/>
                </a:solidFill>
                <a:latin typeface="华文琥珀" pitchFamily="2" charset="-122"/>
                <a:ea typeface="华文琥珀" pitchFamily="2" charset="-122"/>
              </a:rPr>
              <a:t>妨碍客户至歉意</a:t>
            </a:r>
            <a:r>
              <a:rPr lang="zh-CN" altLang="en-US" sz="6000" b="1">
                <a:solidFill>
                  <a:srgbClr val="CC0000"/>
                </a:solidFill>
                <a:latin typeface="幼圆" pitchFamily="49" charset="-122"/>
                <a:ea typeface="幼圆" pitchFamily="49" charset="-122"/>
              </a:rPr>
              <a:t>。</a:t>
            </a:r>
          </a:p>
        </p:txBody>
      </p:sp>
      <p:sp>
        <p:nvSpPr>
          <p:cNvPr id="27652" name="Rectangle 5"/>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4000">
                <a:solidFill>
                  <a:srgbClr val="FF0000"/>
                </a:solidFill>
                <a:latin typeface="华文琥珀" pitchFamily="2" charset="-122"/>
                <a:ea typeface="华文琥珀" pitchFamily="2" charset="-122"/>
              </a:rPr>
              <a:t>总结一下</a:t>
            </a:r>
          </a:p>
        </p:txBody>
      </p:sp>
      <p:pic>
        <p:nvPicPr>
          <p:cNvPr id="27653" name="Picture 6" descr="smile"/>
          <p:cNvPicPr>
            <a:picLocks noChangeAspect="1" noChangeArrowheads="1"/>
          </p:cNvPicPr>
          <p:nvPr/>
        </p:nvPicPr>
        <p:blipFill>
          <a:blip r:embed="rId3"/>
          <a:srcRect/>
          <a:stretch>
            <a:fillRect/>
          </a:stretch>
        </p:blipFill>
        <p:spPr bwMode="auto">
          <a:xfrm rot="-1572231">
            <a:off x="3851275" y="260350"/>
            <a:ext cx="661988" cy="65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sp>
        <p:nvSpPr>
          <p:cNvPr id="149515" name="Text Box 11"/>
          <p:cNvSpPr txBox="1">
            <a:spLocks noChangeArrowheads="1"/>
          </p:cNvSpPr>
          <p:nvPr/>
        </p:nvSpPr>
        <p:spPr bwMode="auto">
          <a:xfrm>
            <a:off x="1116013" y="1700213"/>
            <a:ext cx="560387" cy="3600450"/>
          </a:xfrm>
          <a:prstGeom prst="rect">
            <a:avLst/>
          </a:prstGeom>
          <a:solidFill>
            <a:srgbClr val="993300"/>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工具乱放</a:t>
            </a:r>
          </a:p>
          <a:p>
            <a:endParaRPr kumimoji="1" lang="zh-CN" altLang="en-US" sz="2400" b="1">
              <a:solidFill>
                <a:schemeClr val="bg1"/>
              </a:solidFill>
              <a:latin typeface="幼圆" pitchFamily="49" charset="-122"/>
              <a:ea typeface="幼圆" pitchFamily="49" charset="-122"/>
            </a:endParaRPr>
          </a:p>
          <a:p>
            <a:r>
              <a:rPr lang="zh-CN" altLang="en-US" sz="2400" b="1">
                <a:solidFill>
                  <a:schemeClr val="bg1"/>
                </a:solidFill>
                <a:latin typeface="幼圆" pitchFamily="49" charset="-122"/>
                <a:ea typeface="幼圆" pitchFamily="49" charset="-122"/>
              </a:rPr>
              <a:t>阻挡苑门</a:t>
            </a:r>
          </a:p>
        </p:txBody>
      </p:sp>
      <p:pic>
        <p:nvPicPr>
          <p:cNvPr id="6" name="Picture 10"/>
          <p:cNvPicPr>
            <a:picLocks noChangeAspect="1" noChangeArrowheads="1"/>
          </p:cNvPicPr>
          <p:nvPr/>
        </p:nvPicPr>
        <p:blipFill>
          <a:blip r:embed="rId3"/>
          <a:srcRect/>
          <a:stretch>
            <a:fillRect/>
          </a:stretch>
        </p:blipFill>
        <p:spPr bwMode="auto">
          <a:xfrm>
            <a:off x="2786050" y="1500174"/>
            <a:ext cx="3384550" cy="4219575"/>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9511" name="Oval 7"/>
          <p:cNvSpPr>
            <a:spLocks noChangeArrowheads="1"/>
          </p:cNvSpPr>
          <p:nvPr/>
        </p:nvSpPr>
        <p:spPr bwMode="auto">
          <a:xfrm>
            <a:off x="3571868" y="3929066"/>
            <a:ext cx="2143140" cy="2357454"/>
          </a:xfrm>
          <a:prstGeom prst="ellipse">
            <a:avLst/>
          </a:prstGeom>
          <a:noFill/>
          <a:ln w="25400">
            <a:solidFill>
              <a:srgbClr val="00B050"/>
            </a:solidFill>
            <a:round/>
            <a:headEnd/>
            <a:tailEnd/>
          </a:ln>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9511"/>
                                        </p:tgtEl>
                                        <p:attrNameLst>
                                          <p:attrName>style.visibility</p:attrName>
                                        </p:attrNameLst>
                                      </p:cBhvr>
                                      <p:to>
                                        <p:strVal val="visible"/>
                                      </p:to>
                                    </p:set>
                                    <p:animEffect transition="in" filter="wipe(down)">
                                      <p:cBhvr>
                                        <p:cTn id="7" dur="500"/>
                                        <p:tgtEl>
                                          <p:spTgt spid="1495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95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5" grpId="0" animBg="1"/>
      <p:bldP spid="149511"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4"/>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sp>
        <p:nvSpPr>
          <p:cNvPr id="192519" name="Text Box 7"/>
          <p:cNvSpPr txBox="1">
            <a:spLocks noChangeArrowheads="1"/>
          </p:cNvSpPr>
          <p:nvPr/>
        </p:nvSpPr>
        <p:spPr bwMode="auto">
          <a:xfrm>
            <a:off x="1116013" y="5734050"/>
            <a:ext cx="6591300" cy="431800"/>
          </a:xfrm>
          <a:prstGeom prst="rect">
            <a:avLst/>
          </a:prstGeom>
          <a:solidFill>
            <a:srgbClr val="993300"/>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工具随意摆放，既不美观，也影响客户路过</a:t>
            </a:r>
          </a:p>
        </p:txBody>
      </p:sp>
      <p:pic>
        <p:nvPicPr>
          <p:cNvPr id="29706" name="Picture 10"/>
          <p:cNvPicPr>
            <a:picLocks noChangeAspect="1" noChangeArrowheads="1"/>
          </p:cNvPicPr>
          <p:nvPr/>
        </p:nvPicPr>
        <p:blipFill>
          <a:blip r:embed="rId3"/>
          <a:srcRect/>
          <a:stretch>
            <a:fillRect/>
          </a:stretch>
        </p:blipFill>
        <p:spPr bwMode="auto">
          <a:xfrm>
            <a:off x="4786314" y="1285860"/>
            <a:ext cx="3395667" cy="4280048"/>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4"/>
          <a:srcRect/>
          <a:stretch>
            <a:fillRect/>
          </a:stretch>
        </p:blipFill>
        <p:spPr bwMode="auto">
          <a:xfrm>
            <a:off x="928662" y="1285861"/>
            <a:ext cx="3500462" cy="4286279"/>
          </a:xfrm>
          <a:prstGeom prst="rect">
            <a:avLst/>
          </a:prstGeom>
          <a:ln>
            <a:noFill/>
          </a:ln>
          <a:effectLst>
            <a:outerShdw blurRad="292100" dist="139700" dir="2700000" algn="tl" rotWithShape="0">
              <a:srgbClr val="333333">
                <a:alpha val="65000"/>
              </a:srgbClr>
            </a:outerShdw>
          </a:effectLst>
        </p:spPr>
      </p:pic>
      <p:sp>
        <p:nvSpPr>
          <p:cNvPr id="192520" name="Oval 8"/>
          <p:cNvSpPr>
            <a:spLocks noChangeArrowheads="1"/>
          </p:cNvSpPr>
          <p:nvPr/>
        </p:nvSpPr>
        <p:spPr bwMode="auto">
          <a:xfrm>
            <a:off x="1409695" y="4059254"/>
            <a:ext cx="2447925" cy="1727200"/>
          </a:xfrm>
          <a:prstGeom prst="ellipse">
            <a:avLst/>
          </a:prstGeom>
          <a:noFill/>
          <a:ln w="28575" algn="ctr">
            <a:solidFill>
              <a:srgbClr val="FF0000"/>
            </a:solidFill>
            <a:round/>
            <a:headEnd/>
            <a:tailEnd/>
          </a:ln>
        </p:spPr>
        <p:txBody>
          <a:bodyPr wrap="none" anchor="ctr"/>
          <a:lstStyle/>
          <a:p>
            <a:endParaRPr lang="zh-CN" altLang="en-US"/>
          </a:p>
        </p:txBody>
      </p:sp>
      <p:sp>
        <p:nvSpPr>
          <p:cNvPr id="10" name="Oval 8"/>
          <p:cNvSpPr>
            <a:spLocks noChangeArrowheads="1"/>
          </p:cNvSpPr>
          <p:nvPr/>
        </p:nvSpPr>
        <p:spPr bwMode="auto">
          <a:xfrm>
            <a:off x="5267347" y="4143380"/>
            <a:ext cx="2447925" cy="1727200"/>
          </a:xfrm>
          <a:prstGeom prst="ellipse">
            <a:avLst/>
          </a:prstGeom>
          <a:noFill/>
          <a:ln w="28575" algn="ctr">
            <a:solidFill>
              <a:srgbClr val="FF0000"/>
            </a:solidFill>
            <a:round/>
            <a:headEnd/>
            <a:tailEnd/>
          </a:ln>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92520"/>
                                        </p:tgtEl>
                                        <p:attrNameLst>
                                          <p:attrName>style.visibility</p:attrName>
                                        </p:attrNameLst>
                                      </p:cBhvr>
                                      <p:to>
                                        <p:strVal val="visible"/>
                                      </p:to>
                                    </p:set>
                                    <p:animEffect transition="in" filter="wipe(down)">
                                      <p:cBhvr>
                                        <p:cTn id="7" dur="500"/>
                                        <p:tgtEl>
                                          <p:spTgt spid="19252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2519"/>
                                        </p:tgtEl>
                                        <p:attrNameLst>
                                          <p:attrName>style.visibility</p:attrName>
                                        </p:attrNameLst>
                                      </p:cBhvr>
                                      <p:to>
                                        <p:strVal val="visible"/>
                                      </p:to>
                                    </p:set>
                                  </p:childTnLst>
                                </p:cTn>
                              </p:par>
                              <p:par>
                                <p:cTn id="12" presetID="2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9" grpId="0" animBg="1"/>
      <p:bldP spid="192520" grpId="0" animBg="1"/>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3" name="Picture 13"/>
          <p:cNvPicPr>
            <a:picLocks noChangeAspect="1" noChangeArrowheads="1"/>
          </p:cNvPicPr>
          <p:nvPr/>
        </p:nvPicPr>
        <p:blipFill>
          <a:blip r:embed="rId3"/>
          <a:srcRect/>
          <a:stretch>
            <a:fillRect/>
          </a:stretch>
        </p:blipFill>
        <p:spPr bwMode="auto">
          <a:xfrm>
            <a:off x="6143636" y="1142984"/>
            <a:ext cx="2552702" cy="4071966"/>
          </a:xfrm>
          <a:prstGeom prst="rect">
            <a:avLst/>
          </a:prstGeom>
          <a:ln>
            <a:noFill/>
          </a:ln>
          <a:effectLst>
            <a:outerShdw blurRad="292100" dist="139700" dir="2700000" algn="tl" rotWithShape="0">
              <a:srgbClr val="333333">
                <a:alpha val="65000"/>
              </a:srgbClr>
            </a:outerShdw>
          </a:effectLst>
        </p:spPr>
      </p:pic>
      <p:sp>
        <p:nvSpPr>
          <p:cNvPr id="30723" name="Rectangle 4"/>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sp>
        <p:nvSpPr>
          <p:cNvPr id="187404" name="Text Box 12"/>
          <p:cNvSpPr txBox="1">
            <a:spLocks noChangeArrowheads="1"/>
          </p:cNvSpPr>
          <p:nvPr/>
        </p:nvSpPr>
        <p:spPr bwMode="auto">
          <a:xfrm>
            <a:off x="1116013" y="5445125"/>
            <a:ext cx="5976937" cy="503238"/>
          </a:xfrm>
          <a:prstGeom prst="rect">
            <a:avLst/>
          </a:prstGeom>
          <a:solidFill>
            <a:srgbClr val="993300"/>
          </a:solidFill>
          <a:ln w="9525" algn="ctr">
            <a:noFill/>
            <a:miter lim="800000"/>
            <a:headEnd/>
            <a:tailEnd/>
          </a:ln>
        </p:spPr>
        <p:txBody>
          <a:bodyPr anchor="ctr"/>
          <a:lstStyle/>
          <a:p>
            <a:r>
              <a:rPr kumimoji="1" lang="zh-CN" altLang="en-US" sz="2400" b="1" dirty="0" smtClean="0">
                <a:solidFill>
                  <a:schemeClr val="bg1"/>
                </a:solidFill>
                <a:latin typeface="幼圆" pitchFamily="49" charset="-122"/>
                <a:ea typeface="幼圆" pitchFamily="49" charset="-122"/>
              </a:rPr>
              <a:t>用手指、对讲机、</a:t>
            </a:r>
            <a:r>
              <a:rPr kumimoji="1" lang="zh-CN" altLang="en-US" sz="2400" b="1" dirty="0">
                <a:solidFill>
                  <a:schemeClr val="bg1"/>
                </a:solidFill>
                <a:latin typeface="幼圆" pitchFamily="49" charset="-122"/>
                <a:ea typeface="幼圆" pitchFamily="49" charset="-122"/>
              </a:rPr>
              <a:t>扫帚给客户指路</a:t>
            </a:r>
          </a:p>
        </p:txBody>
      </p:sp>
      <p:pic>
        <p:nvPicPr>
          <p:cNvPr id="30731" name="Picture 11"/>
          <p:cNvPicPr>
            <a:picLocks noChangeAspect="1" noChangeArrowheads="1"/>
          </p:cNvPicPr>
          <p:nvPr/>
        </p:nvPicPr>
        <p:blipFill>
          <a:blip r:embed="rId4"/>
          <a:srcRect/>
          <a:stretch>
            <a:fillRect/>
          </a:stretch>
        </p:blipFill>
        <p:spPr bwMode="auto">
          <a:xfrm>
            <a:off x="500034" y="1214422"/>
            <a:ext cx="2714644" cy="4000528"/>
          </a:xfrm>
          <a:prstGeom prst="rect">
            <a:avLst/>
          </a:prstGeom>
          <a:ln>
            <a:noFill/>
          </a:ln>
          <a:effectLst>
            <a:outerShdw blurRad="292100" dist="139700" dir="2700000" algn="tl" rotWithShape="0">
              <a:srgbClr val="333333">
                <a:alpha val="65000"/>
              </a:srgbClr>
            </a:outerShdw>
          </a:effectLst>
        </p:spPr>
      </p:pic>
      <p:sp>
        <p:nvSpPr>
          <p:cNvPr id="187401" name="Oval 9"/>
          <p:cNvSpPr>
            <a:spLocks noChangeArrowheads="1"/>
          </p:cNvSpPr>
          <p:nvPr/>
        </p:nvSpPr>
        <p:spPr bwMode="auto">
          <a:xfrm>
            <a:off x="1714480" y="1928802"/>
            <a:ext cx="642942" cy="857256"/>
          </a:xfrm>
          <a:prstGeom prst="ellipse">
            <a:avLst/>
          </a:prstGeom>
          <a:noFill/>
          <a:ln w="38100">
            <a:solidFill>
              <a:srgbClr val="FFC000"/>
            </a:solidFill>
            <a:round/>
            <a:headEnd/>
            <a:tailEnd/>
          </a:ln>
        </p:spPr>
        <p:txBody>
          <a:bodyPr wrap="none" anchor="ctr"/>
          <a:lstStyle/>
          <a:p>
            <a:endParaRPr lang="zh-CN" altLang="en-US">
              <a:ln w="57150">
                <a:solidFill>
                  <a:schemeClr val="tx1"/>
                </a:solidFill>
              </a:ln>
            </a:endParaRPr>
          </a:p>
        </p:txBody>
      </p:sp>
      <p:pic>
        <p:nvPicPr>
          <p:cNvPr id="30732" name="Picture 12"/>
          <p:cNvPicPr>
            <a:picLocks noChangeAspect="1" noChangeArrowheads="1"/>
          </p:cNvPicPr>
          <p:nvPr/>
        </p:nvPicPr>
        <p:blipFill>
          <a:blip r:embed="rId5"/>
          <a:srcRect/>
          <a:stretch>
            <a:fillRect/>
          </a:stretch>
        </p:blipFill>
        <p:spPr bwMode="auto">
          <a:xfrm>
            <a:off x="3357554" y="1142984"/>
            <a:ext cx="2595564" cy="4071966"/>
          </a:xfrm>
          <a:prstGeom prst="rect">
            <a:avLst/>
          </a:prstGeom>
          <a:ln>
            <a:noFill/>
          </a:ln>
          <a:effectLst>
            <a:outerShdw blurRad="292100" dist="139700" dir="2700000" algn="tl" rotWithShape="0">
              <a:srgbClr val="333333">
                <a:alpha val="65000"/>
              </a:srgbClr>
            </a:outerShdw>
          </a:effectLst>
        </p:spPr>
      </p:pic>
      <p:sp>
        <p:nvSpPr>
          <p:cNvPr id="10" name="Oval 9"/>
          <p:cNvSpPr>
            <a:spLocks noChangeArrowheads="1"/>
          </p:cNvSpPr>
          <p:nvPr/>
        </p:nvSpPr>
        <p:spPr bwMode="auto">
          <a:xfrm>
            <a:off x="4286248" y="1714488"/>
            <a:ext cx="642942" cy="857256"/>
          </a:xfrm>
          <a:prstGeom prst="ellipse">
            <a:avLst/>
          </a:prstGeom>
          <a:noFill/>
          <a:ln w="38100">
            <a:solidFill>
              <a:srgbClr val="FFC000"/>
            </a:solidFill>
            <a:round/>
            <a:headEnd/>
            <a:tailEnd/>
          </a:ln>
        </p:spPr>
        <p:txBody>
          <a:bodyPr wrap="none" anchor="ctr"/>
          <a:lstStyle/>
          <a:p>
            <a:endParaRPr lang="zh-CN" altLang="en-US">
              <a:ln w="57150">
                <a:solidFill>
                  <a:schemeClr val="tx1"/>
                </a:solidFill>
              </a:ln>
            </a:endParaRPr>
          </a:p>
        </p:txBody>
      </p:sp>
      <p:sp>
        <p:nvSpPr>
          <p:cNvPr id="11" name="Oval 9"/>
          <p:cNvSpPr>
            <a:spLocks noChangeArrowheads="1"/>
          </p:cNvSpPr>
          <p:nvPr/>
        </p:nvSpPr>
        <p:spPr bwMode="auto">
          <a:xfrm>
            <a:off x="6643702" y="2214554"/>
            <a:ext cx="357190" cy="714380"/>
          </a:xfrm>
          <a:prstGeom prst="ellipse">
            <a:avLst/>
          </a:prstGeom>
          <a:noFill/>
          <a:ln w="38100">
            <a:solidFill>
              <a:srgbClr val="FFC000"/>
            </a:solidFill>
            <a:round/>
            <a:headEnd/>
            <a:tailEnd/>
          </a:ln>
        </p:spPr>
        <p:txBody>
          <a:bodyPr wrap="none" anchor="ctr"/>
          <a:lstStyle/>
          <a:p>
            <a:endParaRPr lang="zh-CN" altLang="en-US">
              <a:ln w="57150">
                <a:solidFill>
                  <a:schemeClr val="tx1"/>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7401"/>
                                        </p:tgtEl>
                                        <p:attrNameLst>
                                          <p:attrName>style.visibility</p:attrName>
                                        </p:attrNameLst>
                                      </p:cBhvr>
                                      <p:to>
                                        <p:strVal val="visible"/>
                                      </p:to>
                                    </p:set>
                                    <p:animEffect transition="in" filter="wipe(down)">
                                      <p:cBhvr>
                                        <p:cTn id="7" dur="500"/>
                                        <p:tgtEl>
                                          <p:spTgt spid="18740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740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404" grpId="0" animBg="1"/>
      <p:bldP spid="187401" grpId="0" animBg="1"/>
      <p:bldP spid="10"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53" name="Picture 9"/>
          <p:cNvPicPr>
            <a:picLocks noChangeAspect="1" noChangeArrowheads="1"/>
          </p:cNvPicPr>
          <p:nvPr/>
        </p:nvPicPr>
        <p:blipFill>
          <a:blip r:embed="rId3"/>
          <a:srcRect/>
          <a:stretch>
            <a:fillRect/>
          </a:stretch>
        </p:blipFill>
        <p:spPr bwMode="auto">
          <a:xfrm>
            <a:off x="571472" y="1357297"/>
            <a:ext cx="3571900" cy="4658297"/>
          </a:xfrm>
          <a:prstGeom prst="rect">
            <a:avLst/>
          </a:prstGeom>
          <a:noFill/>
          <a:ln w="9525" cap="flat" cmpd="sng" algn="ctr">
            <a:noFill/>
            <a:prstDash val="solid"/>
            <a:miter lim="800000"/>
            <a:headEnd/>
            <a:tailEnd/>
          </a:ln>
          <a:effectLst/>
        </p:spPr>
      </p:pic>
      <p:sp>
        <p:nvSpPr>
          <p:cNvPr id="31749" name="Rectangle 14"/>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sp>
        <p:nvSpPr>
          <p:cNvPr id="150543" name="Text Box 15"/>
          <p:cNvSpPr txBox="1">
            <a:spLocks noChangeArrowheads="1"/>
          </p:cNvSpPr>
          <p:nvPr/>
        </p:nvSpPr>
        <p:spPr bwMode="auto">
          <a:xfrm>
            <a:off x="4665663" y="5532438"/>
            <a:ext cx="3887787" cy="503237"/>
          </a:xfrm>
          <a:prstGeom prst="rect">
            <a:avLst/>
          </a:prstGeom>
          <a:solidFill>
            <a:srgbClr val="993300"/>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作业时阻挡电梯正常运行</a:t>
            </a:r>
          </a:p>
        </p:txBody>
      </p:sp>
      <p:sp>
        <p:nvSpPr>
          <p:cNvPr id="150545" name="Oval 17"/>
          <p:cNvSpPr>
            <a:spLocks noChangeArrowheads="1"/>
          </p:cNvSpPr>
          <p:nvPr/>
        </p:nvSpPr>
        <p:spPr bwMode="auto">
          <a:xfrm>
            <a:off x="1500166" y="4214818"/>
            <a:ext cx="1857388" cy="2143140"/>
          </a:xfrm>
          <a:prstGeom prst="ellipse">
            <a:avLst/>
          </a:prstGeom>
          <a:noFill/>
          <a:ln w="28575" algn="ctr">
            <a:solidFill>
              <a:srgbClr val="FFC000"/>
            </a:solidFill>
            <a:round/>
            <a:headEnd/>
            <a:tailEnd/>
          </a:ln>
        </p:spPr>
        <p:txBody>
          <a:bodyPr wrap="none" anchor="ctr"/>
          <a:lstStyle/>
          <a:p>
            <a:endParaRPr lang="zh-CN" altLang="en-US"/>
          </a:p>
        </p:txBody>
      </p:sp>
      <p:pic>
        <p:nvPicPr>
          <p:cNvPr id="31754" name="Picture 10"/>
          <p:cNvPicPr>
            <a:picLocks noChangeAspect="1" noChangeArrowheads="1"/>
          </p:cNvPicPr>
          <p:nvPr/>
        </p:nvPicPr>
        <p:blipFill>
          <a:blip r:embed="rId4"/>
          <a:srcRect/>
          <a:stretch>
            <a:fillRect/>
          </a:stretch>
        </p:blipFill>
        <p:spPr bwMode="auto">
          <a:xfrm>
            <a:off x="4714876" y="857232"/>
            <a:ext cx="3786214" cy="4048125"/>
          </a:xfrm>
          <a:prstGeom prst="rect">
            <a:avLst/>
          </a:prstGeom>
          <a:noFill/>
          <a:ln w="9525" cap="flat" cmpd="sng" algn="ctr">
            <a:noFill/>
            <a:prstDash val="solid"/>
            <a:miter lim="800000"/>
            <a:headEnd/>
            <a:tailEnd/>
          </a:ln>
          <a:effectLst/>
        </p:spPr>
      </p:pic>
      <p:sp>
        <p:nvSpPr>
          <p:cNvPr id="8" name="Oval 17"/>
          <p:cNvSpPr>
            <a:spLocks noChangeArrowheads="1"/>
          </p:cNvSpPr>
          <p:nvPr/>
        </p:nvSpPr>
        <p:spPr bwMode="auto">
          <a:xfrm>
            <a:off x="6215074" y="2214554"/>
            <a:ext cx="1857388" cy="2143140"/>
          </a:xfrm>
          <a:prstGeom prst="ellipse">
            <a:avLst/>
          </a:prstGeom>
          <a:noFill/>
          <a:ln w="28575" algn="ctr">
            <a:solidFill>
              <a:srgbClr val="FFC000"/>
            </a:solidFill>
            <a:round/>
            <a:headEnd/>
            <a:tailEnd/>
          </a:ln>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0545"/>
                                        </p:tgtEl>
                                        <p:attrNameLst>
                                          <p:attrName>style.visibility</p:attrName>
                                        </p:attrNameLst>
                                      </p:cBhvr>
                                      <p:to>
                                        <p:strVal val="visible"/>
                                      </p:to>
                                    </p:set>
                                    <p:animEffect transition="in" filter="wipe(down)">
                                      <p:cBhvr>
                                        <p:cTn id="7" dur="500"/>
                                        <p:tgtEl>
                                          <p:spTgt spid="15054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0543"/>
                                        </p:tgtEl>
                                        <p:attrNameLst>
                                          <p:attrName>style.visibility</p:attrName>
                                        </p:attrNameLst>
                                      </p:cBhvr>
                                      <p:to>
                                        <p:strVal val="visible"/>
                                      </p:to>
                                    </p:set>
                                  </p:childTnLst>
                                </p:cTn>
                              </p:par>
                              <p:par>
                                <p:cTn id="12" presetID="2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43" grpId="0" animBg="1"/>
      <p:bldP spid="150545"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8" name="Picture 10"/>
          <p:cNvPicPr>
            <a:picLocks noChangeAspect="1" noChangeArrowheads="1"/>
          </p:cNvPicPr>
          <p:nvPr/>
        </p:nvPicPr>
        <p:blipFill>
          <a:blip r:embed="rId3"/>
          <a:srcRect/>
          <a:stretch>
            <a:fillRect/>
          </a:stretch>
        </p:blipFill>
        <p:spPr bwMode="auto">
          <a:xfrm>
            <a:off x="642910" y="1142983"/>
            <a:ext cx="3143272" cy="4191030"/>
          </a:xfrm>
          <a:prstGeom prst="rect">
            <a:avLst/>
          </a:prstGeom>
          <a:ln>
            <a:noFill/>
          </a:ln>
          <a:effectLst>
            <a:outerShdw blurRad="292100" dist="139700" dir="2700000" algn="tl" rotWithShape="0">
              <a:srgbClr val="333333">
                <a:alpha val="65000"/>
              </a:srgbClr>
            </a:outerShdw>
          </a:effectLst>
        </p:spPr>
      </p:pic>
      <p:sp>
        <p:nvSpPr>
          <p:cNvPr id="32775" name="Rectangle 8"/>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sp>
        <p:nvSpPr>
          <p:cNvPr id="180233" name="Text Box 9"/>
          <p:cNvSpPr txBox="1">
            <a:spLocks noChangeArrowheads="1"/>
          </p:cNvSpPr>
          <p:nvPr/>
        </p:nvSpPr>
        <p:spPr bwMode="auto">
          <a:xfrm>
            <a:off x="2987675" y="5516563"/>
            <a:ext cx="3119438" cy="503237"/>
          </a:xfrm>
          <a:prstGeom prst="rect">
            <a:avLst/>
          </a:prstGeom>
          <a:solidFill>
            <a:srgbClr val="993300"/>
          </a:solidFill>
          <a:ln w="9525" algn="ctr">
            <a:noFill/>
            <a:miter lim="800000"/>
            <a:headEnd/>
            <a:tailEnd/>
          </a:ln>
        </p:spPr>
        <p:txBody>
          <a:bodyPr anchor="ctr"/>
          <a:lstStyle/>
          <a:p>
            <a:r>
              <a:rPr kumimoji="1" lang="zh-CN" altLang="en-US" sz="2400" b="1" dirty="0" smtClean="0">
                <a:solidFill>
                  <a:schemeClr val="bg1"/>
                </a:solidFill>
                <a:latin typeface="幼圆" pitchFamily="49" charset="-122"/>
                <a:ea typeface="幼圆" pitchFamily="49" charset="-122"/>
              </a:rPr>
              <a:t>工作场合接打电话</a:t>
            </a:r>
            <a:endParaRPr kumimoji="1" lang="zh-CN" altLang="en-US" sz="2400" b="1" dirty="0">
              <a:solidFill>
                <a:schemeClr val="bg1"/>
              </a:solidFill>
              <a:latin typeface="幼圆" pitchFamily="49" charset="-122"/>
              <a:ea typeface="幼圆" pitchFamily="49" charset="-122"/>
            </a:endParaRPr>
          </a:p>
        </p:txBody>
      </p:sp>
      <p:pic>
        <p:nvPicPr>
          <p:cNvPr id="32779" name="Picture 11"/>
          <p:cNvPicPr>
            <a:picLocks noChangeAspect="1" noChangeArrowheads="1"/>
          </p:cNvPicPr>
          <p:nvPr/>
        </p:nvPicPr>
        <p:blipFill>
          <a:blip r:embed="rId4"/>
          <a:srcRect/>
          <a:stretch>
            <a:fillRect/>
          </a:stretch>
        </p:blipFill>
        <p:spPr bwMode="auto">
          <a:xfrm>
            <a:off x="5072066" y="1142984"/>
            <a:ext cx="3214710" cy="4143404"/>
          </a:xfrm>
          <a:prstGeom prst="rect">
            <a:avLst/>
          </a:prstGeom>
          <a:ln>
            <a:noFill/>
          </a:ln>
          <a:effectLst>
            <a:outerShdw blurRad="292100" dist="139700" dir="2700000" algn="tl" rotWithShape="0">
              <a:srgbClr val="333333">
                <a:alpha val="65000"/>
              </a:srgbClr>
            </a:outerShdw>
          </a:effectLst>
        </p:spPr>
      </p:pic>
      <p:sp>
        <p:nvSpPr>
          <p:cNvPr id="6" name="Oval 17"/>
          <p:cNvSpPr>
            <a:spLocks noChangeArrowheads="1"/>
          </p:cNvSpPr>
          <p:nvPr/>
        </p:nvSpPr>
        <p:spPr bwMode="auto">
          <a:xfrm>
            <a:off x="1928794" y="3429000"/>
            <a:ext cx="1857388" cy="2143140"/>
          </a:xfrm>
          <a:prstGeom prst="ellipse">
            <a:avLst/>
          </a:prstGeom>
          <a:noFill/>
          <a:ln w="28575" algn="ctr">
            <a:solidFill>
              <a:srgbClr val="FFC000"/>
            </a:solidFill>
            <a:round/>
            <a:headEnd/>
            <a:tailEnd/>
          </a:ln>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0233"/>
                                        </p:tgtEl>
                                        <p:attrNameLst>
                                          <p:attrName>style.visibility</p:attrName>
                                        </p:attrNameLst>
                                      </p:cBhvr>
                                      <p:to>
                                        <p:strVal val="visible"/>
                                      </p:to>
                                    </p:set>
                                  </p:childTnLst>
                                </p:cTn>
                              </p:par>
                              <p:par>
                                <p:cTn id="7" presetID="2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3" grpId="0" animBg="1"/>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3214678" y="1785926"/>
            <a:ext cx="5170824" cy="3643338"/>
          </a:xfrm>
          <a:prstGeom prst="rect">
            <a:avLst/>
          </a:prstGeom>
          <a:ln>
            <a:noFill/>
          </a:ln>
          <a:effectLst>
            <a:outerShdw blurRad="292100" dist="139700" dir="2700000" algn="tl" rotWithShape="0">
              <a:srgbClr val="333333">
                <a:alpha val="65000"/>
              </a:srgbClr>
            </a:outerShdw>
          </a:effectLst>
        </p:spPr>
      </p:pic>
      <p:sp>
        <p:nvSpPr>
          <p:cNvPr id="33796" name="Rectangle 3"/>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sp>
        <p:nvSpPr>
          <p:cNvPr id="169989" name="Text Box 5"/>
          <p:cNvSpPr txBox="1">
            <a:spLocks noChangeArrowheads="1"/>
          </p:cNvSpPr>
          <p:nvPr/>
        </p:nvSpPr>
        <p:spPr bwMode="auto">
          <a:xfrm>
            <a:off x="395288" y="5410200"/>
            <a:ext cx="2663825" cy="765175"/>
          </a:xfrm>
          <a:prstGeom prst="rect">
            <a:avLst/>
          </a:prstGeom>
          <a:solidFill>
            <a:srgbClr val="993300"/>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工作场所吃东西</a:t>
            </a:r>
          </a:p>
        </p:txBody>
      </p:sp>
      <p:pic>
        <p:nvPicPr>
          <p:cNvPr id="169990" name="Picture 6" descr="u=3087554688,115914753&amp;fm=0&amp;gp=0">
            <a:hlinkClick r:id="rId4"/>
          </p:cNvPr>
          <p:cNvPicPr>
            <a:picLocks noChangeAspect="1" noChangeArrowheads="1"/>
          </p:cNvPicPr>
          <p:nvPr/>
        </p:nvPicPr>
        <p:blipFill>
          <a:blip r:embed="rId5"/>
          <a:srcRect/>
          <a:stretch>
            <a:fillRect/>
          </a:stretch>
        </p:blipFill>
        <p:spPr bwMode="auto">
          <a:xfrm>
            <a:off x="539750" y="908050"/>
            <a:ext cx="2490788" cy="1865313"/>
          </a:xfrm>
          <a:prstGeom prst="rect">
            <a:avLst/>
          </a:prstGeom>
          <a:noFill/>
          <a:ln w="9525">
            <a:noFill/>
            <a:miter lim="800000"/>
            <a:headEnd/>
            <a:tailEnd/>
          </a:ln>
        </p:spPr>
      </p:pic>
      <p:sp>
        <p:nvSpPr>
          <p:cNvPr id="169988" name="AutoShape 4"/>
          <p:cNvSpPr>
            <a:spLocks noChangeArrowheads="1"/>
          </p:cNvSpPr>
          <p:nvPr/>
        </p:nvSpPr>
        <p:spPr bwMode="auto">
          <a:xfrm rot="10800000">
            <a:off x="5364163" y="260350"/>
            <a:ext cx="3779837" cy="1655763"/>
          </a:xfrm>
          <a:prstGeom prst="cloudCallout">
            <a:avLst>
              <a:gd name="adj1" fmla="val 41093"/>
              <a:gd name="adj2" fmla="val -75505"/>
            </a:avLst>
          </a:prstGeom>
          <a:solidFill>
            <a:schemeClr val="accent1"/>
          </a:solidFill>
          <a:ln w="9525">
            <a:noFill/>
            <a:round/>
            <a:headEnd/>
            <a:tailEnd/>
          </a:ln>
        </p:spPr>
        <p:txBody>
          <a:bodyPr rot="10800000"/>
          <a:lstStyle/>
          <a:p>
            <a:pPr algn="l">
              <a:spcBef>
                <a:spcPct val="50000"/>
              </a:spcBef>
            </a:pPr>
            <a:r>
              <a:rPr kumimoji="1" lang="zh-CN" altLang="en-US" sz="2400" b="1">
                <a:solidFill>
                  <a:srgbClr val="FF0000"/>
                </a:solidFill>
                <a:latin typeface="幼圆" pitchFamily="49" charset="-122"/>
                <a:ea typeface="幼圆" pitchFamily="49" charset="-122"/>
              </a:rPr>
              <a:t>把我们小区当成餐厅了，难怪小区卫生不好！</a:t>
            </a:r>
          </a:p>
        </p:txBody>
      </p:sp>
      <p:sp>
        <p:nvSpPr>
          <p:cNvPr id="169991" name="AutoShape 7"/>
          <p:cNvSpPr>
            <a:spLocks noChangeArrowheads="1"/>
          </p:cNvSpPr>
          <p:nvPr/>
        </p:nvSpPr>
        <p:spPr bwMode="auto">
          <a:xfrm>
            <a:off x="0" y="3068638"/>
            <a:ext cx="3167063" cy="1943100"/>
          </a:xfrm>
          <a:prstGeom prst="cloudCallout">
            <a:avLst>
              <a:gd name="adj1" fmla="val -9551"/>
              <a:gd name="adj2" fmla="val -64949"/>
            </a:avLst>
          </a:prstGeom>
          <a:solidFill>
            <a:schemeClr val="accent1"/>
          </a:solidFill>
          <a:ln w="9525">
            <a:solidFill>
              <a:schemeClr val="bg2"/>
            </a:solidFill>
            <a:round/>
            <a:headEnd/>
            <a:tailEnd/>
          </a:ln>
        </p:spPr>
        <p:txBody>
          <a:bodyPr anchor="ctr"/>
          <a:lstStyle/>
          <a:p>
            <a:pPr algn="l"/>
            <a:r>
              <a:rPr kumimoji="1" lang="zh-CN" altLang="en-US" sz="2200" b="1">
                <a:solidFill>
                  <a:srgbClr val="FF0000"/>
                </a:solidFill>
                <a:latin typeface="幼圆" pitchFamily="49" charset="-122"/>
                <a:ea typeface="幼圆" pitchFamily="49" charset="-122"/>
              </a:rPr>
              <a:t>这些保洁员又在偷懒，还吃东西？！</a:t>
            </a:r>
            <a:endParaRPr lang="zh-CN" altLang="en-US" sz="2200">
              <a:latin typeface="幼圆" pitchFamily="49" charset="-122"/>
              <a:ea typeface="幼圆"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99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9990"/>
                                        </p:tgtEl>
                                        <p:attrNameLst>
                                          <p:attrName>style.visibility</p:attrName>
                                        </p:attrNameLst>
                                      </p:cBhvr>
                                      <p:to>
                                        <p:strVal val="visible"/>
                                      </p:to>
                                    </p:set>
                                    <p:anim calcmode="lin" valueType="num">
                                      <p:cBhvr additive="base">
                                        <p:cTn id="11" dur="500" fill="hold"/>
                                        <p:tgtEl>
                                          <p:spTgt spid="169990"/>
                                        </p:tgtEl>
                                        <p:attrNameLst>
                                          <p:attrName>ppt_x</p:attrName>
                                        </p:attrNameLst>
                                      </p:cBhvr>
                                      <p:tavLst>
                                        <p:tav tm="0">
                                          <p:val>
                                            <p:strVal val="#ppt_x"/>
                                          </p:val>
                                        </p:tav>
                                        <p:tav tm="100000">
                                          <p:val>
                                            <p:strVal val="#ppt_x"/>
                                          </p:val>
                                        </p:tav>
                                      </p:tavLst>
                                    </p:anim>
                                    <p:anim calcmode="lin" valueType="num">
                                      <p:cBhvr additive="base">
                                        <p:cTn id="12" dur="500" fill="hold"/>
                                        <p:tgtEl>
                                          <p:spTgt spid="16999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9991"/>
                                        </p:tgtEl>
                                        <p:attrNameLst>
                                          <p:attrName>style.visibility</p:attrName>
                                        </p:attrNameLst>
                                      </p:cBhvr>
                                      <p:to>
                                        <p:strVal val="visible"/>
                                      </p:to>
                                    </p:set>
                                    <p:anim calcmode="lin" valueType="num">
                                      <p:cBhvr additive="base">
                                        <p:cTn id="15" dur="500" fill="hold"/>
                                        <p:tgtEl>
                                          <p:spTgt spid="169991"/>
                                        </p:tgtEl>
                                        <p:attrNameLst>
                                          <p:attrName>ppt_x</p:attrName>
                                        </p:attrNameLst>
                                      </p:cBhvr>
                                      <p:tavLst>
                                        <p:tav tm="0">
                                          <p:val>
                                            <p:strVal val="#ppt_x"/>
                                          </p:val>
                                        </p:tav>
                                        <p:tav tm="100000">
                                          <p:val>
                                            <p:strVal val="#ppt_x"/>
                                          </p:val>
                                        </p:tav>
                                      </p:tavLst>
                                    </p:anim>
                                    <p:anim calcmode="lin" valueType="num">
                                      <p:cBhvr additive="base">
                                        <p:cTn id="16" dur="500" fill="hold"/>
                                        <p:tgtEl>
                                          <p:spTgt spid="16999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99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9" grpId="0" animBg="1"/>
      <p:bldP spid="169988" grpId="0" animBg="1"/>
      <p:bldP spid="16999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sp>
        <p:nvSpPr>
          <p:cNvPr id="157700" name="Text Box 4"/>
          <p:cNvSpPr txBox="1">
            <a:spLocks noChangeArrowheads="1"/>
          </p:cNvSpPr>
          <p:nvPr/>
        </p:nvSpPr>
        <p:spPr bwMode="auto">
          <a:xfrm>
            <a:off x="684213" y="5934075"/>
            <a:ext cx="3384550" cy="576263"/>
          </a:xfrm>
          <a:prstGeom prst="rect">
            <a:avLst/>
          </a:prstGeom>
          <a:solidFill>
            <a:srgbClr val="993300"/>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工作场所乱丢垃圾</a:t>
            </a:r>
          </a:p>
        </p:txBody>
      </p:sp>
      <p:pic>
        <p:nvPicPr>
          <p:cNvPr id="34825" name="Picture 9"/>
          <p:cNvPicPr>
            <a:picLocks noChangeAspect="1" noChangeArrowheads="1"/>
          </p:cNvPicPr>
          <p:nvPr/>
        </p:nvPicPr>
        <p:blipFill>
          <a:blip r:embed="rId3"/>
          <a:srcRect/>
          <a:stretch>
            <a:fillRect/>
          </a:stretch>
        </p:blipFill>
        <p:spPr bwMode="auto">
          <a:xfrm>
            <a:off x="428596" y="1285860"/>
            <a:ext cx="4357718" cy="41814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7703" name="Oval 7"/>
          <p:cNvSpPr>
            <a:spLocks noChangeArrowheads="1"/>
          </p:cNvSpPr>
          <p:nvPr/>
        </p:nvSpPr>
        <p:spPr bwMode="auto">
          <a:xfrm>
            <a:off x="1571605" y="2357430"/>
            <a:ext cx="1097974" cy="1727200"/>
          </a:xfrm>
          <a:prstGeom prst="ellipse">
            <a:avLst/>
          </a:prstGeom>
          <a:noFill/>
          <a:ln w="38100">
            <a:solidFill>
              <a:srgbClr val="FF0000"/>
            </a:solidFill>
            <a:round/>
            <a:headEnd/>
            <a:tailEnd/>
          </a:ln>
        </p:spPr>
        <p:txBody>
          <a:bodyPr wrap="none" anchor="ctr"/>
          <a:lstStyle/>
          <a:p>
            <a:endParaRPr lang="zh-CN" altLang="en-US"/>
          </a:p>
        </p:txBody>
      </p:sp>
      <p:pic>
        <p:nvPicPr>
          <p:cNvPr id="34826" name="Picture 10"/>
          <p:cNvPicPr>
            <a:picLocks noChangeAspect="1" noChangeArrowheads="1"/>
          </p:cNvPicPr>
          <p:nvPr/>
        </p:nvPicPr>
        <p:blipFill>
          <a:blip r:embed="rId4"/>
          <a:srcRect/>
          <a:stretch>
            <a:fillRect/>
          </a:stretch>
        </p:blipFill>
        <p:spPr bwMode="auto">
          <a:xfrm>
            <a:off x="5357818" y="1285860"/>
            <a:ext cx="3371874" cy="42148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57702" name="Freeform 6"/>
          <p:cNvSpPr>
            <a:spLocks/>
          </p:cNvSpPr>
          <p:nvPr/>
        </p:nvSpPr>
        <p:spPr bwMode="auto">
          <a:xfrm>
            <a:off x="6286512" y="4306888"/>
            <a:ext cx="2087563" cy="2551112"/>
          </a:xfrm>
          <a:custGeom>
            <a:avLst/>
            <a:gdLst>
              <a:gd name="T0" fmla="*/ 1054051631 w 610"/>
              <a:gd name="T1" fmla="*/ 2147483647 h 609"/>
              <a:gd name="T2" fmla="*/ 1229728543 w 610"/>
              <a:gd name="T3" fmla="*/ 2147483647 h 609"/>
              <a:gd name="T4" fmla="*/ 1475670744 w 610"/>
              <a:gd name="T5" fmla="*/ 2147483647 h 609"/>
              <a:gd name="T6" fmla="*/ 1756752434 w 610"/>
              <a:gd name="T7" fmla="*/ 2147483647 h 609"/>
              <a:gd name="T8" fmla="*/ 1967562418 w 610"/>
              <a:gd name="T9" fmla="*/ 2147483647 h 609"/>
              <a:gd name="T10" fmla="*/ 2143239330 w 610"/>
              <a:gd name="T11" fmla="*/ 2147483647 h 609"/>
              <a:gd name="T12" fmla="*/ 2147483647 w 610"/>
              <a:gd name="T13" fmla="*/ 2147483647 h 609"/>
              <a:gd name="T14" fmla="*/ 2147483647 w 610"/>
              <a:gd name="T15" fmla="*/ 2147483647 h 609"/>
              <a:gd name="T16" fmla="*/ 2147483647 w 610"/>
              <a:gd name="T17" fmla="*/ 2147483647 h 609"/>
              <a:gd name="T18" fmla="*/ 2147483647 w 610"/>
              <a:gd name="T19" fmla="*/ 2147483647 h 609"/>
              <a:gd name="T20" fmla="*/ 2147483647 w 610"/>
              <a:gd name="T21" fmla="*/ 2147483647 h 609"/>
              <a:gd name="T22" fmla="*/ 2147483647 w 610"/>
              <a:gd name="T23" fmla="*/ 2147483647 h 609"/>
              <a:gd name="T24" fmla="*/ 2147483647 w 610"/>
              <a:gd name="T25" fmla="*/ 2147483647 h 609"/>
              <a:gd name="T26" fmla="*/ 2147483647 w 610"/>
              <a:gd name="T27" fmla="*/ 2147483647 h 609"/>
              <a:gd name="T28" fmla="*/ 2147483647 w 610"/>
              <a:gd name="T29" fmla="*/ 1772335654 h 609"/>
              <a:gd name="T30" fmla="*/ 2147483647 w 610"/>
              <a:gd name="T31" fmla="*/ 1140611039 h 609"/>
              <a:gd name="T32" fmla="*/ 2147483647 w 610"/>
              <a:gd name="T33" fmla="*/ 982680670 h 609"/>
              <a:gd name="T34" fmla="*/ 2147483647 w 610"/>
              <a:gd name="T35" fmla="*/ 754559405 h 609"/>
              <a:gd name="T36" fmla="*/ 2147483647 w 610"/>
              <a:gd name="T37" fmla="*/ 403599292 h 609"/>
              <a:gd name="T38" fmla="*/ 2147483647 w 610"/>
              <a:gd name="T39" fmla="*/ 122834560 h 609"/>
              <a:gd name="T40" fmla="*/ 2147483647 w 610"/>
              <a:gd name="T41" fmla="*/ 0 h 609"/>
              <a:gd name="T42" fmla="*/ 2147483647 w 610"/>
              <a:gd name="T43" fmla="*/ 473790451 h 609"/>
              <a:gd name="T44" fmla="*/ 2147483647 w 610"/>
              <a:gd name="T45" fmla="*/ 1649501127 h 609"/>
              <a:gd name="T46" fmla="*/ 2147483647 w 610"/>
              <a:gd name="T47" fmla="*/ 2147483647 h 609"/>
              <a:gd name="T48" fmla="*/ 2147483647 w 610"/>
              <a:gd name="T49" fmla="*/ 2147483647 h 609"/>
              <a:gd name="T50" fmla="*/ 2147483647 w 610"/>
              <a:gd name="T51" fmla="*/ 2147483647 h 609"/>
              <a:gd name="T52" fmla="*/ 2147483647 w 610"/>
              <a:gd name="T53" fmla="*/ 2147483647 h 609"/>
              <a:gd name="T54" fmla="*/ 2072967196 w 610"/>
              <a:gd name="T55" fmla="*/ 2147483647 h 609"/>
              <a:gd name="T56" fmla="*/ 1990987603 w 610"/>
              <a:gd name="T57" fmla="*/ 2147483647 h 609"/>
              <a:gd name="T58" fmla="*/ 1721616367 w 610"/>
              <a:gd name="T59" fmla="*/ 2147483647 h 609"/>
              <a:gd name="T60" fmla="*/ 1311708136 w 610"/>
              <a:gd name="T61" fmla="*/ 2147483647 h 609"/>
              <a:gd name="T62" fmla="*/ 878377928 w 610"/>
              <a:gd name="T63" fmla="*/ 2147483647 h 609"/>
              <a:gd name="T64" fmla="*/ 503602342 w 610"/>
              <a:gd name="T65" fmla="*/ 2147483647 h 609"/>
              <a:gd name="T66" fmla="*/ 245945730 w 610"/>
              <a:gd name="T67" fmla="*/ 2147483647 h 609"/>
              <a:gd name="T68" fmla="*/ 81983042 w 610"/>
              <a:gd name="T69" fmla="*/ 2147483647 h 609"/>
              <a:gd name="T70" fmla="*/ 11710885 w 610"/>
              <a:gd name="T71" fmla="*/ 2147483647 h 609"/>
              <a:gd name="T72" fmla="*/ 1030629868 w 610"/>
              <a:gd name="T73" fmla="*/ 2147483647 h 6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10"/>
              <a:gd name="T112" fmla="*/ 0 h 609"/>
              <a:gd name="T113" fmla="*/ 610 w 610"/>
              <a:gd name="T114" fmla="*/ 609 h 6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10" h="609">
                <a:moveTo>
                  <a:pt x="88" y="470"/>
                </a:moveTo>
                <a:lnTo>
                  <a:pt x="90" y="472"/>
                </a:lnTo>
                <a:lnTo>
                  <a:pt x="96" y="476"/>
                </a:lnTo>
                <a:lnTo>
                  <a:pt x="105" y="481"/>
                </a:lnTo>
                <a:lnTo>
                  <a:pt x="116" y="487"/>
                </a:lnTo>
                <a:lnTo>
                  <a:pt x="126" y="497"/>
                </a:lnTo>
                <a:lnTo>
                  <a:pt x="138" y="509"/>
                </a:lnTo>
                <a:lnTo>
                  <a:pt x="150" y="520"/>
                </a:lnTo>
                <a:lnTo>
                  <a:pt x="159" y="535"/>
                </a:lnTo>
                <a:lnTo>
                  <a:pt x="168" y="551"/>
                </a:lnTo>
                <a:lnTo>
                  <a:pt x="176" y="564"/>
                </a:lnTo>
                <a:lnTo>
                  <a:pt x="183" y="576"/>
                </a:lnTo>
                <a:lnTo>
                  <a:pt x="189" y="586"/>
                </a:lnTo>
                <a:lnTo>
                  <a:pt x="193" y="596"/>
                </a:lnTo>
                <a:lnTo>
                  <a:pt x="197" y="601"/>
                </a:lnTo>
                <a:lnTo>
                  <a:pt x="200" y="606"/>
                </a:lnTo>
                <a:lnTo>
                  <a:pt x="200" y="608"/>
                </a:lnTo>
                <a:lnTo>
                  <a:pt x="203" y="601"/>
                </a:lnTo>
                <a:lnTo>
                  <a:pt x="206" y="582"/>
                </a:lnTo>
                <a:lnTo>
                  <a:pt x="214" y="553"/>
                </a:lnTo>
                <a:lnTo>
                  <a:pt x="226" y="519"/>
                </a:lnTo>
                <a:lnTo>
                  <a:pt x="239" y="478"/>
                </a:lnTo>
                <a:lnTo>
                  <a:pt x="255" y="435"/>
                </a:lnTo>
                <a:lnTo>
                  <a:pt x="274" y="391"/>
                </a:lnTo>
                <a:lnTo>
                  <a:pt x="296" y="348"/>
                </a:lnTo>
                <a:lnTo>
                  <a:pt x="337" y="276"/>
                </a:lnTo>
                <a:lnTo>
                  <a:pt x="378" y="217"/>
                </a:lnTo>
                <a:lnTo>
                  <a:pt x="416" y="168"/>
                </a:lnTo>
                <a:lnTo>
                  <a:pt x="450" y="130"/>
                </a:lnTo>
                <a:lnTo>
                  <a:pt x="481" y="101"/>
                </a:lnTo>
                <a:lnTo>
                  <a:pt x="504" y="80"/>
                </a:lnTo>
                <a:lnTo>
                  <a:pt x="523" y="65"/>
                </a:lnTo>
                <a:lnTo>
                  <a:pt x="533" y="59"/>
                </a:lnTo>
                <a:lnTo>
                  <a:pt x="537" y="56"/>
                </a:lnTo>
                <a:lnTo>
                  <a:pt x="545" y="51"/>
                </a:lnTo>
                <a:lnTo>
                  <a:pt x="557" y="43"/>
                </a:lnTo>
                <a:lnTo>
                  <a:pt x="570" y="34"/>
                </a:lnTo>
                <a:lnTo>
                  <a:pt x="583" y="23"/>
                </a:lnTo>
                <a:lnTo>
                  <a:pt x="595" y="15"/>
                </a:lnTo>
                <a:lnTo>
                  <a:pt x="605" y="7"/>
                </a:lnTo>
                <a:lnTo>
                  <a:pt x="609" y="3"/>
                </a:lnTo>
                <a:lnTo>
                  <a:pt x="602" y="0"/>
                </a:lnTo>
                <a:lnTo>
                  <a:pt x="577" y="7"/>
                </a:lnTo>
                <a:lnTo>
                  <a:pt x="540" y="27"/>
                </a:lnTo>
                <a:lnTo>
                  <a:pt x="491" y="56"/>
                </a:lnTo>
                <a:lnTo>
                  <a:pt x="437" y="94"/>
                </a:lnTo>
                <a:lnTo>
                  <a:pt x="382" y="141"/>
                </a:lnTo>
                <a:lnTo>
                  <a:pt x="328" y="193"/>
                </a:lnTo>
                <a:lnTo>
                  <a:pt x="279" y="253"/>
                </a:lnTo>
                <a:lnTo>
                  <a:pt x="268" y="266"/>
                </a:lnTo>
                <a:lnTo>
                  <a:pt x="254" y="287"/>
                </a:lnTo>
                <a:lnTo>
                  <a:pt x="237" y="311"/>
                </a:lnTo>
                <a:lnTo>
                  <a:pt x="218" y="337"/>
                </a:lnTo>
                <a:lnTo>
                  <a:pt x="201" y="362"/>
                </a:lnTo>
                <a:lnTo>
                  <a:pt x="187" y="382"/>
                </a:lnTo>
                <a:lnTo>
                  <a:pt x="177" y="396"/>
                </a:lnTo>
                <a:lnTo>
                  <a:pt x="174" y="403"/>
                </a:lnTo>
                <a:lnTo>
                  <a:pt x="170" y="399"/>
                </a:lnTo>
                <a:lnTo>
                  <a:pt x="160" y="390"/>
                </a:lnTo>
                <a:lnTo>
                  <a:pt x="147" y="378"/>
                </a:lnTo>
                <a:lnTo>
                  <a:pt x="130" y="365"/>
                </a:lnTo>
                <a:lnTo>
                  <a:pt x="112" y="353"/>
                </a:lnTo>
                <a:lnTo>
                  <a:pt x="93" y="344"/>
                </a:lnTo>
                <a:lnTo>
                  <a:pt x="75" y="340"/>
                </a:lnTo>
                <a:lnTo>
                  <a:pt x="58" y="345"/>
                </a:lnTo>
                <a:lnTo>
                  <a:pt x="43" y="356"/>
                </a:lnTo>
                <a:lnTo>
                  <a:pt x="31" y="369"/>
                </a:lnTo>
                <a:lnTo>
                  <a:pt x="21" y="383"/>
                </a:lnTo>
                <a:lnTo>
                  <a:pt x="13" y="398"/>
                </a:lnTo>
                <a:lnTo>
                  <a:pt x="7" y="411"/>
                </a:lnTo>
                <a:lnTo>
                  <a:pt x="3" y="423"/>
                </a:lnTo>
                <a:lnTo>
                  <a:pt x="1" y="431"/>
                </a:lnTo>
                <a:lnTo>
                  <a:pt x="0" y="433"/>
                </a:lnTo>
                <a:lnTo>
                  <a:pt x="88" y="470"/>
                </a:lnTo>
              </a:path>
            </a:pathLst>
          </a:custGeom>
          <a:solidFill>
            <a:srgbClr val="FF0000"/>
          </a:solidFill>
          <a:ln w="9525" cap="rnd">
            <a:noFill/>
            <a:round/>
            <a:headEnd/>
            <a:tailEnd/>
          </a:ln>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7703"/>
                                        </p:tgtEl>
                                        <p:attrNameLst>
                                          <p:attrName>style.visibility</p:attrName>
                                        </p:attrNameLst>
                                      </p:cBhvr>
                                      <p:to>
                                        <p:strVal val="visible"/>
                                      </p:to>
                                    </p:set>
                                    <p:animEffect transition="in" filter="wipe(down)">
                                      <p:cBhvr>
                                        <p:cTn id="7" dur="500"/>
                                        <p:tgtEl>
                                          <p:spTgt spid="15770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7700"/>
                                        </p:tgtEl>
                                        <p:attrNameLst>
                                          <p:attrName>style.visibility</p:attrName>
                                        </p:attrNameLst>
                                      </p:cBhvr>
                                      <p:to>
                                        <p:strVal val="visible"/>
                                      </p:to>
                                    </p:set>
                                    <p:animEffect transition="in" filter="wipe(down)">
                                      <p:cBhvr>
                                        <p:cTn id="10" dur="500"/>
                                        <p:tgtEl>
                                          <p:spTgt spid="157700"/>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157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animBg="1"/>
      <p:bldP spid="157703" grpId="0" animBg="1"/>
      <p:bldP spid="15770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sp>
        <p:nvSpPr>
          <p:cNvPr id="159749" name="Text Box 5"/>
          <p:cNvSpPr txBox="1">
            <a:spLocks noChangeArrowheads="1"/>
          </p:cNvSpPr>
          <p:nvPr/>
        </p:nvSpPr>
        <p:spPr bwMode="auto">
          <a:xfrm>
            <a:off x="1908175" y="5805488"/>
            <a:ext cx="3959225" cy="576262"/>
          </a:xfrm>
          <a:prstGeom prst="rect">
            <a:avLst/>
          </a:prstGeom>
          <a:solidFill>
            <a:srgbClr val="993300"/>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工作场所大声接听电话</a:t>
            </a:r>
          </a:p>
        </p:txBody>
      </p:sp>
      <p:pic>
        <p:nvPicPr>
          <p:cNvPr id="35848" name="Picture 8"/>
          <p:cNvPicPr>
            <a:picLocks noChangeAspect="1" noChangeArrowheads="1"/>
          </p:cNvPicPr>
          <p:nvPr/>
        </p:nvPicPr>
        <p:blipFill>
          <a:blip r:embed="rId3"/>
          <a:srcRect/>
          <a:stretch>
            <a:fillRect/>
          </a:stretch>
        </p:blipFill>
        <p:spPr bwMode="auto">
          <a:xfrm>
            <a:off x="500034" y="1357298"/>
            <a:ext cx="3929090" cy="4286280"/>
          </a:xfrm>
          <a:prstGeom prst="rect">
            <a:avLst/>
          </a:prstGeom>
          <a:ln>
            <a:noFill/>
          </a:ln>
          <a:effectLst>
            <a:outerShdw blurRad="292100" dist="139700" dir="2700000" algn="tl" rotWithShape="0">
              <a:srgbClr val="333333">
                <a:alpha val="65000"/>
              </a:srgbClr>
            </a:outerShdw>
          </a:effectLst>
        </p:spPr>
      </p:pic>
      <p:pic>
        <p:nvPicPr>
          <p:cNvPr id="35849" name="Picture 9"/>
          <p:cNvPicPr>
            <a:picLocks noChangeAspect="1" noChangeArrowheads="1"/>
          </p:cNvPicPr>
          <p:nvPr/>
        </p:nvPicPr>
        <p:blipFill>
          <a:blip r:embed="rId4"/>
          <a:srcRect/>
          <a:stretch>
            <a:fillRect/>
          </a:stretch>
        </p:blipFill>
        <p:spPr bwMode="auto">
          <a:xfrm>
            <a:off x="4929190" y="1500174"/>
            <a:ext cx="2928958" cy="4214842"/>
          </a:xfrm>
          <a:prstGeom prst="rect">
            <a:avLst/>
          </a:prstGeom>
          <a:ln>
            <a:noFill/>
          </a:ln>
          <a:effectLst>
            <a:outerShdw blurRad="292100" dist="139700" dir="2700000" algn="tl" rotWithShape="0">
              <a:srgbClr val="333333">
                <a:alpha val="65000"/>
              </a:srgbClr>
            </a:outerShdw>
          </a:effectLst>
        </p:spPr>
      </p:pic>
      <p:sp>
        <p:nvSpPr>
          <p:cNvPr id="159750" name="AutoShape 6"/>
          <p:cNvSpPr>
            <a:spLocks noChangeArrowheads="1"/>
          </p:cNvSpPr>
          <p:nvPr/>
        </p:nvSpPr>
        <p:spPr bwMode="auto">
          <a:xfrm>
            <a:off x="6588125" y="404813"/>
            <a:ext cx="2303463" cy="936625"/>
          </a:xfrm>
          <a:prstGeom prst="wedgeRoundRectCallout">
            <a:avLst>
              <a:gd name="adj1" fmla="val -44005"/>
              <a:gd name="adj2" fmla="val 113727"/>
              <a:gd name="adj3" fmla="val 16667"/>
            </a:avLst>
          </a:prstGeom>
          <a:solidFill>
            <a:schemeClr val="accent1"/>
          </a:solidFill>
          <a:ln w="9525">
            <a:solidFill>
              <a:schemeClr val="bg2"/>
            </a:solidFill>
            <a:miter lim="800000"/>
            <a:headEnd/>
            <a:tailEnd/>
          </a:ln>
        </p:spPr>
        <p:txBody>
          <a:bodyPr/>
          <a:lstStyle/>
          <a:p>
            <a:r>
              <a:rPr lang="zh-CN" altLang="en-US" sz="2000" b="1">
                <a:solidFill>
                  <a:srgbClr val="FF0000"/>
                </a:solidFill>
                <a:latin typeface="幼圆" pitchFamily="49" charset="-122"/>
                <a:ea typeface="幼圆" pitchFamily="49" charset="-122"/>
              </a:rPr>
              <a:t>接个电话也这么大声，吵死了！</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97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97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49" grpId="0" animBg="1"/>
      <p:bldP spid="1597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285852" y="2076450"/>
            <a:ext cx="6769100" cy="1015663"/>
          </a:xfrm>
          <a:prstGeom prst="rect">
            <a:avLst/>
          </a:prstGeom>
          <a:noFill/>
          <a:ln w="9525">
            <a:noFill/>
            <a:miter lim="800000"/>
            <a:headEnd/>
            <a:tailEnd/>
          </a:ln>
        </p:spPr>
        <p:txBody>
          <a:bodyPr>
            <a:spAutoFit/>
          </a:bodyPr>
          <a:lstStyle/>
          <a:p>
            <a:pPr algn="l">
              <a:spcBef>
                <a:spcPct val="50000"/>
              </a:spcBef>
            </a:pPr>
            <a:r>
              <a:rPr lang="zh-CN" altLang="en-US" sz="6000" dirty="0" smtClean="0">
                <a:solidFill>
                  <a:srgbClr val="CC0000"/>
                </a:solidFill>
                <a:latin typeface="华文琥珀" pitchFamily="2" charset="-122"/>
                <a:ea typeface="华文琥珀" pitchFamily="2" charset="-122"/>
              </a:rPr>
              <a:t>各专业</a:t>
            </a:r>
            <a:r>
              <a:rPr lang="en-US" altLang="zh-CN" sz="6000" dirty="0" smtClean="0">
                <a:solidFill>
                  <a:srgbClr val="CC0000"/>
                </a:solidFill>
                <a:latin typeface="华文琥珀" pitchFamily="2" charset="-122"/>
                <a:ea typeface="华文琥珀" pitchFamily="2" charset="-122"/>
              </a:rPr>
              <a:t>BI</a:t>
            </a:r>
            <a:r>
              <a:rPr lang="zh-CN" altLang="en-US" sz="6000" dirty="0" smtClean="0">
                <a:solidFill>
                  <a:srgbClr val="CC0000"/>
                </a:solidFill>
                <a:latin typeface="华文琥珀" pitchFamily="2" charset="-122"/>
                <a:ea typeface="华文琥珀" pitchFamily="2" charset="-122"/>
              </a:rPr>
              <a:t>行为规范</a:t>
            </a:r>
            <a:endParaRPr lang="zh-CN" altLang="en-US" sz="6000" dirty="0">
              <a:solidFill>
                <a:srgbClr val="CC0000"/>
              </a:solidFill>
              <a:latin typeface="华文琥珀" pitchFamily="2" charset="-122"/>
              <a:ea typeface="华文琥珀" pitchFamily="2" charset="-122"/>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73" name="Picture 9"/>
          <p:cNvPicPr>
            <a:picLocks noChangeAspect="1" noChangeArrowheads="1"/>
          </p:cNvPicPr>
          <p:nvPr/>
        </p:nvPicPr>
        <p:blipFill>
          <a:blip r:embed="rId3"/>
          <a:srcRect/>
          <a:stretch>
            <a:fillRect/>
          </a:stretch>
        </p:blipFill>
        <p:spPr bwMode="auto">
          <a:xfrm>
            <a:off x="5286380" y="1643050"/>
            <a:ext cx="3143272" cy="4264468"/>
          </a:xfrm>
          <a:prstGeom prst="rect">
            <a:avLst/>
          </a:prstGeom>
          <a:ln>
            <a:noFill/>
          </a:ln>
          <a:effectLst>
            <a:outerShdw blurRad="292100" dist="139700" dir="2700000" algn="tl" rotWithShape="0">
              <a:srgbClr val="333333">
                <a:alpha val="65000"/>
              </a:srgbClr>
            </a:outerShdw>
          </a:effectLst>
        </p:spPr>
      </p:pic>
      <p:sp>
        <p:nvSpPr>
          <p:cNvPr id="36867" name="Rectangle 2"/>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sp>
        <p:nvSpPr>
          <p:cNvPr id="160774" name="Text Box 6"/>
          <p:cNvSpPr txBox="1">
            <a:spLocks noChangeArrowheads="1"/>
          </p:cNvSpPr>
          <p:nvPr/>
        </p:nvSpPr>
        <p:spPr bwMode="auto">
          <a:xfrm>
            <a:off x="4214810" y="4265613"/>
            <a:ext cx="1079500" cy="2592387"/>
          </a:xfrm>
          <a:prstGeom prst="rect">
            <a:avLst/>
          </a:prstGeom>
          <a:solidFill>
            <a:srgbClr val="993300"/>
          </a:solidFill>
          <a:ln w="9525" algn="ctr">
            <a:noFill/>
            <a:miter lim="800000"/>
            <a:headEnd/>
            <a:tailEnd/>
          </a:ln>
        </p:spPr>
        <p:txBody>
          <a:bodyPr anchor="ctr"/>
          <a:lstStyle/>
          <a:p>
            <a:r>
              <a:rPr kumimoji="1" lang="zh-CN" altLang="en-US" sz="2400" b="1" dirty="0">
                <a:solidFill>
                  <a:schemeClr val="bg1"/>
                </a:solidFill>
                <a:latin typeface="幼圆" pitchFamily="49" charset="-122"/>
                <a:ea typeface="幼圆" pitchFamily="49" charset="-122"/>
              </a:rPr>
              <a:t>作业</a:t>
            </a:r>
            <a:r>
              <a:rPr kumimoji="1" lang="zh-CN" altLang="en-US" sz="2400" b="1" dirty="0" smtClean="0">
                <a:solidFill>
                  <a:schemeClr val="bg1"/>
                </a:solidFill>
                <a:latin typeface="幼圆" pitchFamily="49" charset="-122"/>
                <a:ea typeface="幼圆" pitchFamily="49" charset="-122"/>
              </a:rPr>
              <a:t>时应注意公共环境</a:t>
            </a:r>
            <a:endParaRPr kumimoji="1" lang="zh-CN" altLang="en-US" sz="2400" b="1" dirty="0">
              <a:solidFill>
                <a:schemeClr val="bg1"/>
              </a:solidFill>
              <a:latin typeface="幼圆" pitchFamily="49" charset="-122"/>
              <a:ea typeface="幼圆" pitchFamily="49" charset="-122"/>
            </a:endParaRPr>
          </a:p>
        </p:txBody>
      </p:sp>
      <p:pic>
        <p:nvPicPr>
          <p:cNvPr id="36872" name="Picture 8"/>
          <p:cNvPicPr>
            <a:picLocks noChangeAspect="1" noChangeArrowheads="1"/>
          </p:cNvPicPr>
          <p:nvPr/>
        </p:nvPicPr>
        <p:blipFill>
          <a:blip r:embed="rId4"/>
          <a:srcRect/>
          <a:stretch>
            <a:fillRect/>
          </a:stretch>
        </p:blipFill>
        <p:spPr bwMode="auto">
          <a:xfrm>
            <a:off x="571472" y="1785926"/>
            <a:ext cx="3500462" cy="4219575"/>
          </a:xfrm>
          <a:prstGeom prst="rect">
            <a:avLst/>
          </a:prstGeom>
          <a:ln>
            <a:noFill/>
          </a:ln>
          <a:effectLst>
            <a:outerShdw blurRad="292100" dist="139700" dir="2700000" algn="tl" rotWithShape="0">
              <a:srgbClr val="333333">
                <a:alpha val="65000"/>
              </a:srgbClr>
            </a:outerShdw>
          </a:effectLst>
        </p:spPr>
      </p:pic>
      <p:sp>
        <p:nvSpPr>
          <p:cNvPr id="160773" name="AutoShape 5"/>
          <p:cNvSpPr>
            <a:spLocks noChangeArrowheads="1"/>
          </p:cNvSpPr>
          <p:nvPr/>
        </p:nvSpPr>
        <p:spPr bwMode="auto">
          <a:xfrm>
            <a:off x="5572132" y="285728"/>
            <a:ext cx="2952750" cy="1655762"/>
          </a:xfrm>
          <a:prstGeom prst="cloudCallout">
            <a:avLst>
              <a:gd name="adj1" fmla="val -67912"/>
              <a:gd name="adj2" fmla="val 60659"/>
            </a:avLst>
          </a:prstGeom>
          <a:solidFill>
            <a:schemeClr val="accent1"/>
          </a:solidFill>
          <a:ln w="9525">
            <a:solidFill>
              <a:schemeClr val="tx1"/>
            </a:solidFill>
            <a:round/>
            <a:headEnd/>
            <a:tailEnd/>
          </a:ln>
        </p:spPr>
        <p:txBody>
          <a:bodyPr/>
          <a:lstStyle/>
          <a:p>
            <a:r>
              <a:rPr lang="zh-CN" altLang="en-US" sz="2000" b="1" dirty="0">
                <a:solidFill>
                  <a:srgbClr val="FF0000"/>
                </a:solidFill>
                <a:latin typeface="幼圆" pitchFamily="49" charset="-122"/>
                <a:ea typeface="幼圆" pitchFamily="49" charset="-122"/>
              </a:rPr>
              <a:t>下面的保洁在做什么</a:t>
            </a:r>
            <a:r>
              <a:rPr lang="zh-CN" altLang="en-US" sz="2000" b="1" dirty="0" smtClean="0">
                <a:solidFill>
                  <a:srgbClr val="FF0000"/>
                </a:solidFill>
                <a:latin typeface="幼圆" pitchFamily="49" charset="-122"/>
                <a:ea typeface="幼圆" pitchFamily="49" charset="-122"/>
              </a:rPr>
              <a:t>？那花坛、水池可是大家的！</a:t>
            </a:r>
            <a:endParaRPr lang="zh-CN" altLang="en-US" sz="2000" b="1" dirty="0">
              <a:solidFill>
                <a:srgbClr val="FF0000"/>
              </a:solidFill>
              <a:latin typeface="幼圆" pitchFamily="49" charset="-122"/>
              <a:ea typeface="幼圆" pitchFamily="49" charset="-122"/>
            </a:endParaRPr>
          </a:p>
        </p:txBody>
      </p:sp>
      <p:sp>
        <p:nvSpPr>
          <p:cNvPr id="7" name="Oval 17"/>
          <p:cNvSpPr>
            <a:spLocks noChangeArrowheads="1"/>
          </p:cNvSpPr>
          <p:nvPr/>
        </p:nvSpPr>
        <p:spPr bwMode="auto">
          <a:xfrm>
            <a:off x="1643042" y="4214818"/>
            <a:ext cx="1643074" cy="1428760"/>
          </a:xfrm>
          <a:prstGeom prst="ellipse">
            <a:avLst/>
          </a:prstGeom>
          <a:noFill/>
          <a:ln w="28575" algn="ctr">
            <a:solidFill>
              <a:srgbClr val="FFC000"/>
            </a:solidFill>
            <a:round/>
            <a:headEnd/>
            <a:tailEnd/>
          </a:ln>
        </p:spPr>
        <p:txBody>
          <a:bodyPr wrap="none" anchor="ctr"/>
          <a:lstStyle/>
          <a:p>
            <a:endParaRPr lang="zh-CN" altLang="en-US"/>
          </a:p>
        </p:txBody>
      </p:sp>
      <p:sp>
        <p:nvSpPr>
          <p:cNvPr id="8" name="Oval 17"/>
          <p:cNvSpPr>
            <a:spLocks noChangeArrowheads="1"/>
          </p:cNvSpPr>
          <p:nvPr/>
        </p:nvSpPr>
        <p:spPr bwMode="auto">
          <a:xfrm>
            <a:off x="6357950" y="4143380"/>
            <a:ext cx="1500198" cy="1500198"/>
          </a:xfrm>
          <a:prstGeom prst="ellipse">
            <a:avLst/>
          </a:prstGeom>
          <a:noFill/>
          <a:ln w="28575" algn="ctr">
            <a:solidFill>
              <a:srgbClr val="FFC000"/>
            </a:solidFill>
            <a:round/>
            <a:headEnd/>
            <a:tailEnd/>
          </a:ln>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0773"/>
                                        </p:tgtEl>
                                        <p:attrNameLst>
                                          <p:attrName>style.visibility</p:attrName>
                                        </p:attrNameLst>
                                      </p:cBhvr>
                                      <p:to>
                                        <p:strVal val="visible"/>
                                      </p:to>
                                    </p:set>
                                    <p:animEffect transition="in" filter="wipe(down)">
                                      <p:cBhvr>
                                        <p:cTn id="7" dur="500"/>
                                        <p:tgtEl>
                                          <p:spTgt spid="16077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0774"/>
                                        </p:tgtEl>
                                        <p:attrNameLst>
                                          <p:attrName>style.visibility</p:attrName>
                                        </p:attrNameLst>
                                      </p:cBhvr>
                                      <p:to>
                                        <p:strVal val="visible"/>
                                      </p:to>
                                    </p:se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774" grpId="0" animBg="1"/>
      <p:bldP spid="160773" grpId="0" animBg="1"/>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00" name="Picture 12"/>
          <p:cNvPicPr>
            <a:picLocks noChangeAspect="1" noChangeArrowheads="1"/>
          </p:cNvPicPr>
          <p:nvPr/>
        </p:nvPicPr>
        <p:blipFill>
          <a:blip r:embed="rId3"/>
          <a:srcRect/>
          <a:stretch>
            <a:fillRect/>
          </a:stretch>
        </p:blipFill>
        <p:spPr bwMode="auto">
          <a:xfrm>
            <a:off x="1214414" y="2643182"/>
            <a:ext cx="3071820" cy="3729049"/>
          </a:xfrm>
          <a:prstGeom prst="rect">
            <a:avLst/>
          </a:prstGeom>
          <a:ln>
            <a:noFill/>
          </a:ln>
          <a:effectLst>
            <a:outerShdw blurRad="292100" dist="139700" dir="2700000" algn="tl" rotWithShape="0">
              <a:srgbClr val="333333">
                <a:alpha val="65000"/>
              </a:srgbClr>
            </a:outerShdw>
          </a:effectLst>
        </p:spPr>
      </p:pic>
      <p:sp>
        <p:nvSpPr>
          <p:cNvPr id="37891" name="Rectangle 2"/>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sp>
        <p:nvSpPr>
          <p:cNvPr id="161800" name="Text Box 8"/>
          <p:cNvSpPr txBox="1">
            <a:spLocks noChangeArrowheads="1"/>
          </p:cNvSpPr>
          <p:nvPr/>
        </p:nvSpPr>
        <p:spPr bwMode="auto">
          <a:xfrm>
            <a:off x="4716463" y="5589588"/>
            <a:ext cx="3870325" cy="503237"/>
          </a:xfrm>
          <a:prstGeom prst="rect">
            <a:avLst/>
          </a:prstGeom>
          <a:solidFill>
            <a:srgbClr val="993300"/>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作业时撞击栏杆发出噪音</a:t>
            </a:r>
          </a:p>
        </p:txBody>
      </p:sp>
      <p:grpSp>
        <p:nvGrpSpPr>
          <p:cNvPr id="2" name="Group 14"/>
          <p:cNvGrpSpPr>
            <a:grpSpLocks/>
          </p:cNvGrpSpPr>
          <p:nvPr/>
        </p:nvGrpSpPr>
        <p:grpSpPr bwMode="auto">
          <a:xfrm>
            <a:off x="790575" y="644525"/>
            <a:ext cx="3470275" cy="2100263"/>
            <a:chOff x="498" y="406"/>
            <a:chExt cx="2186" cy="1323"/>
          </a:xfrm>
        </p:grpSpPr>
        <p:pic>
          <p:nvPicPr>
            <p:cNvPr id="37898" name="Picture 6" descr="r_060325011">
              <a:hlinkClick r:id="rId4"/>
            </p:cNvPr>
            <p:cNvPicPr>
              <a:picLocks noChangeAspect="1" noChangeArrowheads="1"/>
            </p:cNvPicPr>
            <p:nvPr/>
          </p:nvPicPr>
          <p:blipFill>
            <a:blip r:embed="rId5"/>
            <a:srcRect/>
            <a:stretch>
              <a:fillRect/>
            </a:stretch>
          </p:blipFill>
          <p:spPr bwMode="auto">
            <a:xfrm>
              <a:off x="498" y="630"/>
              <a:ext cx="2024" cy="1099"/>
            </a:xfrm>
            <a:prstGeom prst="rect">
              <a:avLst/>
            </a:prstGeom>
            <a:noFill/>
            <a:ln w="9525">
              <a:noFill/>
              <a:miter lim="800000"/>
              <a:headEnd/>
              <a:tailEnd/>
            </a:ln>
          </p:spPr>
        </p:pic>
        <p:sp>
          <p:nvSpPr>
            <p:cNvPr id="37899" name="AutoShape 9"/>
            <p:cNvSpPr>
              <a:spLocks noChangeArrowheads="1"/>
            </p:cNvSpPr>
            <p:nvPr/>
          </p:nvSpPr>
          <p:spPr bwMode="auto">
            <a:xfrm rot="1818387">
              <a:off x="1378" y="406"/>
              <a:ext cx="1306" cy="991"/>
            </a:xfrm>
            <a:prstGeom prst="irregularSeal2">
              <a:avLst/>
            </a:prstGeom>
            <a:solidFill>
              <a:schemeClr val="accent1"/>
            </a:solidFill>
            <a:ln w="9525">
              <a:solidFill>
                <a:schemeClr val="tx1"/>
              </a:solidFill>
              <a:miter lim="800000"/>
              <a:headEnd/>
              <a:tailEnd/>
            </a:ln>
          </p:spPr>
          <p:txBody>
            <a:bodyPr wrap="none" anchor="ctr"/>
            <a:lstStyle/>
            <a:p>
              <a:r>
                <a:rPr lang="zh-CN" altLang="en-US" sz="2000" b="1">
                  <a:solidFill>
                    <a:srgbClr val="FF0000"/>
                  </a:solidFill>
                  <a:ea typeface="幼圆" pitchFamily="49" charset="-122"/>
                </a:rPr>
                <a:t>咚咚！</a:t>
              </a:r>
            </a:p>
            <a:p>
              <a:r>
                <a:rPr lang="zh-CN" altLang="en-US" sz="2000" b="1">
                  <a:solidFill>
                    <a:srgbClr val="FF0000"/>
                  </a:solidFill>
                  <a:ea typeface="幼圆" pitchFamily="49" charset="-122"/>
                </a:rPr>
                <a:t>吵死了！</a:t>
              </a:r>
            </a:p>
          </p:txBody>
        </p:sp>
      </p:grpSp>
      <p:sp>
        <p:nvSpPr>
          <p:cNvPr id="161805" name="Oval 13"/>
          <p:cNvSpPr>
            <a:spLocks noChangeArrowheads="1"/>
          </p:cNvSpPr>
          <p:nvPr/>
        </p:nvSpPr>
        <p:spPr bwMode="auto">
          <a:xfrm>
            <a:off x="1643042" y="4857760"/>
            <a:ext cx="1143008" cy="1357322"/>
          </a:xfrm>
          <a:prstGeom prst="ellipse">
            <a:avLst/>
          </a:prstGeom>
          <a:noFill/>
          <a:ln w="28575">
            <a:solidFill>
              <a:srgbClr val="FFC000"/>
            </a:solidFill>
            <a:round/>
            <a:headEnd/>
            <a:tailEnd/>
          </a:ln>
        </p:spPr>
        <p:txBody>
          <a:bodyPr wrap="none" anchor="ctr"/>
          <a:lstStyle/>
          <a:p>
            <a:endParaRPr lang="zh-CN" altLang="en-US"/>
          </a:p>
        </p:txBody>
      </p:sp>
      <p:pic>
        <p:nvPicPr>
          <p:cNvPr id="37901" name="Picture 13"/>
          <p:cNvPicPr>
            <a:picLocks noChangeAspect="1" noChangeArrowheads="1"/>
          </p:cNvPicPr>
          <p:nvPr/>
        </p:nvPicPr>
        <p:blipFill>
          <a:blip r:embed="rId6"/>
          <a:srcRect/>
          <a:stretch>
            <a:fillRect/>
          </a:stretch>
        </p:blipFill>
        <p:spPr bwMode="auto">
          <a:xfrm>
            <a:off x="5214942" y="1071546"/>
            <a:ext cx="2928958" cy="4284264"/>
          </a:xfrm>
          <a:prstGeom prst="rect">
            <a:avLst/>
          </a:prstGeom>
          <a:ln>
            <a:noFill/>
          </a:ln>
          <a:effectLst>
            <a:outerShdw blurRad="292100" dist="139700" dir="2700000" algn="tl" rotWithShape="0">
              <a:srgbClr val="333333">
                <a:alpha val="65000"/>
              </a:srgbClr>
            </a:outerShdw>
          </a:effectLst>
        </p:spPr>
      </p:pic>
      <p:sp>
        <p:nvSpPr>
          <p:cNvPr id="14" name="Oval 13"/>
          <p:cNvSpPr>
            <a:spLocks noChangeArrowheads="1"/>
          </p:cNvSpPr>
          <p:nvPr/>
        </p:nvSpPr>
        <p:spPr bwMode="auto">
          <a:xfrm>
            <a:off x="5429256" y="2571744"/>
            <a:ext cx="1071570" cy="1357322"/>
          </a:xfrm>
          <a:prstGeom prst="ellipse">
            <a:avLst/>
          </a:prstGeom>
          <a:noFill/>
          <a:ln w="28575">
            <a:solidFill>
              <a:srgbClr val="FFC000"/>
            </a:solidFill>
            <a:round/>
            <a:headEnd/>
            <a:tailEnd/>
          </a:ln>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1805"/>
                                        </p:tgtEl>
                                        <p:attrNameLst>
                                          <p:attrName>style.visibility</p:attrName>
                                        </p:attrNameLst>
                                      </p:cBhvr>
                                      <p:to>
                                        <p:strVal val="visible"/>
                                      </p:to>
                                    </p:set>
                                    <p:animEffect transition="in" filter="wipe(down)">
                                      <p:cBhvr>
                                        <p:cTn id="7" dur="500"/>
                                        <p:tgtEl>
                                          <p:spTgt spid="16180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18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0" grpId="0" animBg="1"/>
      <p:bldP spid="161805" grpId="0" animBg="1"/>
      <p:bldP spid="1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sp>
        <p:nvSpPr>
          <p:cNvPr id="162820" name="Text Box 4"/>
          <p:cNvSpPr txBox="1">
            <a:spLocks noChangeArrowheads="1"/>
          </p:cNvSpPr>
          <p:nvPr/>
        </p:nvSpPr>
        <p:spPr bwMode="auto">
          <a:xfrm>
            <a:off x="2135188" y="5757863"/>
            <a:ext cx="3870325" cy="503237"/>
          </a:xfrm>
          <a:prstGeom prst="rect">
            <a:avLst/>
          </a:prstGeom>
          <a:solidFill>
            <a:srgbClr val="993300"/>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路遇客户面无表情</a:t>
            </a:r>
          </a:p>
        </p:txBody>
      </p:sp>
      <p:pic>
        <p:nvPicPr>
          <p:cNvPr id="38919" name="Picture 7"/>
          <p:cNvPicPr>
            <a:picLocks noChangeAspect="1" noChangeArrowheads="1"/>
          </p:cNvPicPr>
          <p:nvPr/>
        </p:nvPicPr>
        <p:blipFill>
          <a:blip r:embed="rId3"/>
          <a:srcRect/>
          <a:stretch>
            <a:fillRect/>
          </a:stretch>
        </p:blipFill>
        <p:spPr bwMode="auto">
          <a:xfrm>
            <a:off x="1643042" y="1214422"/>
            <a:ext cx="4981595" cy="4512879"/>
          </a:xfrm>
          <a:prstGeom prst="rect">
            <a:avLst/>
          </a:prstGeom>
          <a:ln>
            <a:noFill/>
          </a:ln>
          <a:effectLst>
            <a:outerShdw blurRad="292100" dist="139700" dir="2700000" algn="tl" rotWithShape="0">
              <a:srgbClr val="333333">
                <a:alpha val="65000"/>
              </a:srgbClr>
            </a:outerShdw>
          </a:effectLst>
        </p:spPr>
      </p:pic>
      <p:sp>
        <p:nvSpPr>
          <p:cNvPr id="162821" name="AutoShape 5"/>
          <p:cNvSpPr>
            <a:spLocks noChangeArrowheads="1"/>
          </p:cNvSpPr>
          <p:nvPr/>
        </p:nvSpPr>
        <p:spPr bwMode="auto">
          <a:xfrm>
            <a:off x="6011863" y="620713"/>
            <a:ext cx="2881312" cy="1223962"/>
          </a:xfrm>
          <a:prstGeom prst="cloudCallout">
            <a:avLst>
              <a:gd name="adj1" fmla="val -53139"/>
              <a:gd name="adj2" fmla="val 30287"/>
            </a:avLst>
          </a:prstGeom>
          <a:solidFill>
            <a:schemeClr val="accent1"/>
          </a:solidFill>
          <a:ln w="9525">
            <a:solidFill>
              <a:schemeClr val="bg2"/>
            </a:solidFill>
            <a:round/>
            <a:headEnd/>
            <a:tailEnd/>
          </a:ln>
        </p:spPr>
        <p:txBody>
          <a:bodyPr/>
          <a:lstStyle/>
          <a:p>
            <a:pPr marL="7938" indent="-7938" algn="l"/>
            <a:r>
              <a:rPr lang="zh-CN" altLang="en-US" sz="2200" b="1">
                <a:solidFill>
                  <a:srgbClr val="FF0000"/>
                </a:solidFill>
                <a:latin typeface="幼圆" pitchFamily="49" charset="-122"/>
                <a:ea typeface="幼圆" pitchFamily="49" charset="-122"/>
              </a:rPr>
              <a:t>怎么不理人呢？！</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2821"/>
                                        </p:tgtEl>
                                        <p:attrNameLst>
                                          <p:attrName>style.visibility</p:attrName>
                                        </p:attrNameLst>
                                      </p:cBhvr>
                                      <p:to>
                                        <p:strVal val="visible"/>
                                      </p:to>
                                    </p:set>
                                    <p:animEffect transition="in" filter="wipe(down)">
                                      <p:cBhvr>
                                        <p:cTn id="7" dur="500"/>
                                        <p:tgtEl>
                                          <p:spTgt spid="1628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28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0" grpId="0" animBg="1"/>
      <p:bldP spid="16282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sp>
        <p:nvSpPr>
          <p:cNvPr id="163845" name="Text Box 5"/>
          <p:cNvSpPr txBox="1">
            <a:spLocks noChangeArrowheads="1"/>
          </p:cNvSpPr>
          <p:nvPr/>
        </p:nvSpPr>
        <p:spPr bwMode="auto">
          <a:xfrm>
            <a:off x="1476375" y="2205038"/>
            <a:ext cx="720725" cy="3846512"/>
          </a:xfrm>
          <a:prstGeom prst="rect">
            <a:avLst/>
          </a:prstGeom>
          <a:solidFill>
            <a:srgbClr val="993300"/>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进出用力推门</a:t>
            </a:r>
          </a:p>
        </p:txBody>
      </p:sp>
      <p:pic>
        <p:nvPicPr>
          <p:cNvPr id="39943" name="Picture 7"/>
          <p:cNvPicPr>
            <a:picLocks noChangeAspect="1" noChangeArrowheads="1"/>
          </p:cNvPicPr>
          <p:nvPr/>
        </p:nvPicPr>
        <p:blipFill>
          <a:blip r:embed="rId3"/>
          <a:srcRect/>
          <a:stretch>
            <a:fillRect/>
          </a:stretch>
        </p:blipFill>
        <p:spPr bwMode="auto">
          <a:xfrm>
            <a:off x="2643174" y="1571612"/>
            <a:ext cx="5495153" cy="4143404"/>
          </a:xfrm>
          <a:prstGeom prst="rect">
            <a:avLst/>
          </a:prstGeom>
          <a:ln>
            <a:noFill/>
          </a:ln>
          <a:effectLst>
            <a:outerShdw blurRad="292100" dist="139700" dir="2700000" algn="tl" rotWithShape="0">
              <a:srgbClr val="333333">
                <a:alpha val="65000"/>
              </a:srgbClr>
            </a:outerShdw>
          </a:effectLst>
        </p:spPr>
      </p:pic>
      <p:sp>
        <p:nvSpPr>
          <p:cNvPr id="163844" name="AutoShape 4"/>
          <p:cNvSpPr>
            <a:spLocks noChangeArrowheads="1"/>
          </p:cNvSpPr>
          <p:nvPr/>
        </p:nvSpPr>
        <p:spPr bwMode="auto">
          <a:xfrm>
            <a:off x="323850" y="836613"/>
            <a:ext cx="3168650" cy="1150937"/>
          </a:xfrm>
          <a:prstGeom prst="cloudCallout">
            <a:avLst>
              <a:gd name="adj1" fmla="val 31713"/>
              <a:gd name="adj2" fmla="val 92481"/>
            </a:avLst>
          </a:prstGeom>
          <a:solidFill>
            <a:schemeClr val="accent1"/>
          </a:solidFill>
          <a:ln w="9525">
            <a:solidFill>
              <a:srgbClr val="808080"/>
            </a:solidFill>
            <a:round/>
            <a:headEnd/>
            <a:tailEnd/>
          </a:ln>
        </p:spPr>
        <p:txBody>
          <a:bodyPr/>
          <a:lstStyle/>
          <a:p>
            <a:pPr algn="l"/>
            <a:r>
              <a:rPr lang="en-US" altLang="zh-CN" sz="2200" b="1" dirty="0">
                <a:solidFill>
                  <a:srgbClr val="FF0000"/>
                </a:solidFill>
                <a:latin typeface="幼圆" pitchFamily="49" charset="-122"/>
                <a:ea typeface="幼圆" pitchFamily="49" charset="-122"/>
              </a:rPr>
              <a:t> </a:t>
            </a:r>
            <a:r>
              <a:rPr lang="zh-CN" altLang="en-US" sz="2200" b="1" dirty="0">
                <a:solidFill>
                  <a:srgbClr val="FF0000"/>
                </a:solidFill>
                <a:latin typeface="幼圆" pitchFamily="49" charset="-122"/>
                <a:ea typeface="幼圆" pitchFamily="49" charset="-122"/>
              </a:rPr>
              <a:t>哇！好危险，差点被撞到！</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3844"/>
                                        </p:tgtEl>
                                        <p:attrNameLst>
                                          <p:attrName>style.visibility</p:attrName>
                                        </p:attrNameLst>
                                      </p:cBhvr>
                                      <p:to>
                                        <p:strVal val="visible"/>
                                      </p:to>
                                    </p:set>
                                    <p:animEffect transition="in" filter="wipe(down)">
                                      <p:cBhvr>
                                        <p:cTn id="7" dur="500"/>
                                        <p:tgtEl>
                                          <p:spTgt spid="16384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3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5" grpId="0" animBg="1"/>
      <p:bldP spid="163844"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4" name="Text Box 6"/>
          <p:cNvSpPr txBox="1">
            <a:spLocks noChangeArrowheads="1"/>
          </p:cNvSpPr>
          <p:nvPr/>
        </p:nvSpPr>
        <p:spPr bwMode="auto">
          <a:xfrm>
            <a:off x="4876800" y="5443538"/>
            <a:ext cx="3960813" cy="635000"/>
          </a:xfrm>
          <a:prstGeom prst="rect">
            <a:avLst/>
          </a:prstGeom>
          <a:solidFill>
            <a:srgbClr val="993300"/>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工作场所抽烟</a:t>
            </a:r>
          </a:p>
        </p:txBody>
      </p:sp>
      <p:pic>
        <p:nvPicPr>
          <p:cNvPr id="40968" name="Picture 8"/>
          <p:cNvPicPr>
            <a:picLocks noChangeAspect="1" noChangeArrowheads="1"/>
          </p:cNvPicPr>
          <p:nvPr/>
        </p:nvPicPr>
        <p:blipFill>
          <a:blip r:embed="rId3"/>
          <a:srcRect/>
          <a:stretch>
            <a:fillRect/>
          </a:stretch>
        </p:blipFill>
        <p:spPr bwMode="auto">
          <a:xfrm>
            <a:off x="357158" y="2000240"/>
            <a:ext cx="4143404" cy="4295775"/>
          </a:xfrm>
          <a:prstGeom prst="rect">
            <a:avLst/>
          </a:prstGeom>
          <a:ln>
            <a:noFill/>
          </a:ln>
          <a:effectLst>
            <a:outerShdw blurRad="292100" dist="139700" dir="2700000" algn="tl" rotWithShape="0">
              <a:srgbClr val="333333">
                <a:alpha val="65000"/>
              </a:srgbClr>
            </a:outerShdw>
          </a:effectLst>
        </p:spPr>
      </p:pic>
      <p:sp>
        <p:nvSpPr>
          <p:cNvPr id="165893" name="AutoShape 5"/>
          <p:cNvSpPr>
            <a:spLocks noChangeArrowheads="1"/>
          </p:cNvSpPr>
          <p:nvPr/>
        </p:nvSpPr>
        <p:spPr bwMode="auto">
          <a:xfrm>
            <a:off x="971550" y="908050"/>
            <a:ext cx="3386138" cy="1296988"/>
          </a:xfrm>
          <a:prstGeom prst="cloudCallout">
            <a:avLst>
              <a:gd name="adj1" fmla="val 54454"/>
              <a:gd name="adj2" fmla="val 72644"/>
            </a:avLst>
          </a:prstGeom>
          <a:solidFill>
            <a:schemeClr val="accent1"/>
          </a:solidFill>
          <a:ln w="9525">
            <a:solidFill>
              <a:schemeClr val="bg2"/>
            </a:solidFill>
            <a:round/>
            <a:headEnd/>
            <a:tailEnd/>
          </a:ln>
        </p:spPr>
        <p:txBody>
          <a:bodyPr/>
          <a:lstStyle/>
          <a:p>
            <a:pPr marL="342900" indent="-342900" algn="l"/>
            <a:r>
              <a:rPr lang="zh-CN" altLang="en-US" sz="2000" b="1">
                <a:solidFill>
                  <a:srgbClr val="FF0000"/>
                </a:solidFill>
                <a:latin typeface="幼圆" pitchFamily="49" charset="-122"/>
                <a:ea typeface="幼圆" pitchFamily="49" charset="-122"/>
              </a:rPr>
              <a:t>咳！呛死人了！！</a:t>
            </a:r>
          </a:p>
          <a:p>
            <a:pPr marL="342900" indent="-342900" algn="l"/>
            <a:r>
              <a:rPr lang="zh-CN" altLang="en-US" sz="2000" b="1">
                <a:solidFill>
                  <a:srgbClr val="FF0000"/>
                </a:solidFill>
                <a:latin typeface="幼圆" pitchFamily="49" charset="-122"/>
                <a:ea typeface="幼圆" pitchFamily="49" charset="-122"/>
              </a:rPr>
              <a:t>边干活边抽烟，像什么样子</a:t>
            </a:r>
          </a:p>
          <a:p>
            <a:pPr marL="342900" indent="-342900"/>
            <a:endParaRPr lang="en-US" altLang="zh-CN" sz="2000">
              <a:latin typeface="幼圆" pitchFamily="49" charset="-122"/>
              <a:ea typeface="幼圆" pitchFamily="49" charset="-122"/>
            </a:endParaRPr>
          </a:p>
        </p:txBody>
      </p:sp>
      <p:pic>
        <p:nvPicPr>
          <p:cNvPr id="40969" name="Picture 9"/>
          <p:cNvPicPr>
            <a:picLocks noChangeAspect="1" noChangeArrowheads="1"/>
          </p:cNvPicPr>
          <p:nvPr/>
        </p:nvPicPr>
        <p:blipFill>
          <a:blip r:embed="rId4"/>
          <a:srcRect/>
          <a:stretch>
            <a:fillRect/>
          </a:stretch>
        </p:blipFill>
        <p:spPr bwMode="auto">
          <a:xfrm>
            <a:off x="5286380" y="857232"/>
            <a:ext cx="3000396" cy="4472915"/>
          </a:xfrm>
          <a:prstGeom prst="rect">
            <a:avLst/>
          </a:prstGeom>
          <a:ln>
            <a:noFill/>
          </a:ln>
          <a:effectLst>
            <a:outerShdw blurRad="292100" dist="139700" dir="2700000" algn="tl" rotWithShape="0">
              <a:srgbClr val="333333">
                <a:alpha val="65000"/>
              </a:srgbClr>
            </a:outerShdw>
          </a:effectLst>
        </p:spPr>
      </p:pic>
      <p:sp>
        <p:nvSpPr>
          <p:cNvPr id="40963" name="Rectangle 2"/>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dirty="0">
                <a:solidFill>
                  <a:srgbClr val="FF0000"/>
                </a:solidFill>
                <a:ea typeface="华文琥珀" pitchFamily="2" charset="-122"/>
              </a:rPr>
              <a:t>——</a:t>
            </a:r>
            <a:r>
              <a:rPr lang="en-US" altLang="zh-CN" sz="3200" dirty="0">
                <a:solidFill>
                  <a:srgbClr val="FF0000"/>
                </a:solidFill>
                <a:latin typeface="华文琥珀" pitchFamily="2" charset="-122"/>
                <a:ea typeface="华文琥珀" pitchFamily="2" charset="-122"/>
              </a:rPr>
              <a:t> </a:t>
            </a:r>
            <a:r>
              <a:rPr lang="zh-CN" altLang="en-US" sz="3200" dirty="0">
                <a:solidFill>
                  <a:srgbClr val="FF0000"/>
                </a:solidFill>
                <a:latin typeface="华文琥珀" pitchFamily="2" charset="-122"/>
                <a:ea typeface="华文琥珀" pitchFamily="2" charset="-122"/>
              </a:rPr>
              <a:t>工作中的一些错误行为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5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4" grpId="0" animBg="1"/>
      <p:bldP spid="165893"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4"/>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sp>
        <p:nvSpPr>
          <p:cNvPr id="197639" name="Text Box 7"/>
          <p:cNvSpPr txBox="1">
            <a:spLocks noChangeArrowheads="1"/>
          </p:cNvSpPr>
          <p:nvPr/>
        </p:nvSpPr>
        <p:spPr bwMode="auto">
          <a:xfrm>
            <a:off x="7596188" y="965200"/>
            <a:ext cx="792162" cy="5038725"/>
          </a:xfrm>
          <a:prstGeom prst="rect">
            <a:avLst/>
          </a:prstGeom>
          <a:solidFill>
            <a:srgbClr val="993300"/>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作业时产生的垃圾不及时收拾</a:t>
            </a:r>
          </a:p>
        </p:txBody>
      </p:sp>
      <p:pic>
        <p:nvPicPr>
          <p:cNvPr id="1026" name="Picture 2"/>
          <p:cNvPicPr>
            <a:picLocks noChangeAspect="1" noChangeArrowheads="1"/>
          </p:cNvPicPr>
          <p:nvPr/>
        </p:nvPicPr>
        <p:blipFill>
          <a:blip r:embed="rId3"/>
          <a:srcRect/>
          <a:stretch>
            <a:fillRect/>
          </a:stretch>
        </p:blipFill>
        <p:spPr bwMode="auto">
          <a:xfrm>
            <a:off x="1500166" y="1214422"/>
            <a:ext cx="4857784" cy="4808962"/>
          </a:xfrm>
          <a:prstGeom prst="rect">
            <a:avLst/>
          </a:prstGeom>
          <a:ln>
            <a:noFill/>
          </a:ln>
          <a:effectLst>
            <a:outerShdw blurRad="292100" dist="139700" dir="2700000" algn="tl" rotWithShape="0">
              <a:srgbClr val="333333">
                <a:alpha val="65000"/>
              </a:srgbClr>
            </a:outerShdw>
          </a:effectLst>
        </p:spPr>
      </p:pic>
      <p:sp>
        <p:nvSpPr>
          <p:cNvPr id="197638" name="Oval 6"/>
          <p:cNvSpPr>
            <a:spLocks noChangeArrowheads="1"/>
          </p:cNvSpPr>
          <p:nvPr/>
        </p:nvSpPr>
        <p:spPr bwMode="auto">
          <a:xfrm rot="1944404">
            <a:off x="1959630" y="4662447"/>
            <a:ext cx="1698123" cy="1659908"/>
          </a:xfrm>
          <a:prstGeom prst="ellipse">
            <a:avLst/>
          </a:prstGeom>
          <a:noFill/>
          <a:ln w="19050" algn="ctr">
            <a:solidFill>
              <a:srgbClr val="FF0000"/>
            </a:solidFill>
            <a:round/>
            <a:headEnd/>
            <a:tailEnd/>
          </a:ln>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7638"/>
                                        </p:tgtEl>
                                        <p:attrNameLst>
                                          <p:attrName>style.visibility</p:attrName>
                                        </p:attrNameLst>
                                      </p:cBhvr>
                                      <p:to>
                                        <p:strVal val="visible"/>
                                      </p:to>
                                    </p:set>
                                    <p:animEffect transition="in" filter="wipe(down)">
                                      <p:cBhvr>
                                        <p:cTn id="7" dur="500"/>
                                        <p:tgtEl>
                                          <p:spTgt spid="1976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76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9" grpId="0" animBg="1"/>
      <p:bldP spid="19763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sp>
        <p:nvSpPr>
          <p:cNvPr id="164870" name="Text Box 6"/>
          <p:cNvSpPr txBox="1">
            <a:spLocks noChangeArrowheads="1"/>
          </p:cNvSpPr>
          <p:nvPr/>
        </p:nvSpPr>
        <p:spPr bwMode="auto">
          <a:xfrm>
            <a:off x="2700338" y="6021388"/>
            <a:ext cx="3960812" cy="431800"/>
          </a:xfrm>
          <a:prstGeom prst="rect">
            <a:avLst/>
          </a:prstGeom>
          <a:solidFill>
            <a:srgbClr val="993300"/>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指责客户</a:t>
            </a:r>
          </a:p>
        </p:txBody>
      </p:sp>
      <p:pic>
        <p:nvPicPr>
          <p:cNvPr id="43016" name="Picture 8"/>
          <p:cNvPicPr>
            <a:picLocks noChangeAspect="1" noChangeArrowheads="1"/>
          </p:cNvPicPr>
          <p:nvPr/>
        </p:nvPicPr>
        <p:blipFill>
          <a:blip r:embed="rId3"/>
          <a:srcRect/>
          <a:stretch>
            <a:fillRect/>
          </a:stretch>
        </p:blipFill>
        <p:spPr bwMode="auto">
          <a:xfrm>
            <a:off x="2143108" y="1857364"/>
            <a:ext cx="4876800" cy="4086225"/>
          </a:xfrm>
          <a:prstGeom prst="rect">
            <a:avLst/>
          </a:prstGeom>
          <a:ln>
            <a:noFill/>
          </a:ln>
          <a:effectLst>
            <a:outerShdw blurRad="292100" dist="139700" dir="2700000" algn="tl" rotWithShape="0">
              <a:srgbClr val="333333">
                <a:alpha val="65000"/>
              </a:srgbClr>
            </a:outerShdw>
          </a:effectLst>
        </p:spPr>
      </p:pic>
      <p:sp>
        <p:nvSpPr>
          <p:cNvPr id="164868" name="AutoShape 4"/>
          <p:cNvSpPr>
            <a:spLocks noChangeArrowheads="1"/>
          </p:cNvSpPr>
          <p:nvPr/>
        </p:nvSpPr>
        <p:spPr bwMode="auto">
          <a:xfrm>
            <a:off x="250825" y="1125538"/>
            <a:ext cx="2952750" cy="1871662"/>
          </a:xfrm>
          <a:prstGeom prst="cloudCallout">
            <a:avLst>
              <a:gd name="adj1" fmla="val 60056"/>
              <a:gd name="adj2" fmla="val 23875"/>
            </a:avLst>
          </a:prstGeom>
          <a:solidFill>
            <a:schemeClr val="accent1"/>
          </a:solidFill>
          <a:ln w="9525">
            <a:solidFill>
              <a:schemeClr val="bg2"/>
            </a:solidFill>
            <a:round/>
            <a:headEnd/>
            <a:tailEnd/>
          </a:ln>
        </p:spPr>
        <p:txBody>
          <a:bodyPr anchor="ctr"/>
          <a:lstStyle/>
          <a:p>
            <a:pPr algn="l"/>
            <a:endParaRPr lang="en-US" altLang="zh-CN" sz="2000" b="1">
              <a:solidFill>
                <a:srgbClr val="FF0000"/>
              </a:solidFill>
              <a:latin typeface="幼圆" pitchFamily="49" charset="-122"/>
              <a:ea typeface="幼圆" pitchFamily="49" charset="-122"/>
            </a:endParaRPr>
          </a:p>
          <a:p>
            <a:pPr algn="l"/>
            <a:r>
              <a:rPr lang="zh-CN" altLang="en-US" sz="2000" b="1">
                <a:solidFill>
                  <a:srgbClr val="FF0000"/>
                </a:solidFill>
                <a:latin typeface="幼圆" pitchFamily="49" charset="-122"/>
                <a:ea typeface="幼圆" pitchFamily="49" charset="-122"/>
              </a:rPr>
              <a:t>这个保洁员怎么这么凶？！我又不是故意的。</a:t>
            </a:r>
          </a:p>
        </p:txBody>
      </p:sp>
      <p:sp>
        <p:nvSpPr>
          <p:cNvPr id="164869" name="AutoShape 5"/>
          <p:cNvSpPr>
            <a:spLocks noChangeArrowheads="1"/>
          </p:cNvSpPr>
          <p:nvPr/>
        </p:nvSpPr>
        <p:spPr bwMode="auto">
          <a:xfrm>
            <a:off x="6118225" y="500042"/>
            <a:ext cx="3025775" cy="1439863"/>
          </a:xfrm>
          <a:prstGeom prst="cloudCallout">
            <a:avLst>
              <a:gd name="adj1" fmla="val -46852"/>
              <a:gd name="adj2" fmla="val 90352"/>
            </a:avLst>
          </a:prstGeom>
          <a:solidFill>
            <a:schemeClr val="accent1"/>
          </a:solidFill>
          <a:ln w="9525">
            <a:solidFill>
              <a:schemeClr val="bg2"/>
            </a:solidFill>
            <a:round/>
            <a:headEnd/>
            <a:tailEnd/>
          </a:ln>
        </p:spPr>
        <p:txBody>
          <a:bodyPr/>
          <a:lstStyle/>
          <a:p>
            <a:pPr>
              <a:spcBef>
                <a:spcPct val="50000"/>
              </a:spcBef>
            </a:pPr>
            <a:r>
              <a:rPr lang="zh-CN" altLang="en-US" sz="2000" b="1">
                <a:solidFill>
                  <a:srgbClr val="FF0000"/>
                </a:solidFill>
                <a:latin typeface="幼圆" pitchFamily="49" charset="-122"/>
                <a:ea typeface="幼圆" pitchFamily="49" charset="-122"/>
              </a:rPr>
              <a:t>我刚扫干净，你怎么就丢垃圾</a:t>
            </a:r>
            <a:r>
              <a:rPr lang="zh-CN" altLang="en-US" b="1">
                <a:solidFill>
                  <a:srgbClr val="FF0000"/>
                </a:solidFill>
                <a:latin typeface="幼圆" pitchFamily="49" charset="-122"/>
                <a:ea typeface="幼圆" pitchFamily="49" charset="-122"/>
              </a:rPr>
              <a:t>！</a:t>
            </a:r>
          </a:p>
          <a:p>
            <a:endParaRPr lang="en-US" altLang="zh-CN">
              <a:latin typeface="幼圆" pitchFamily="49" charset="-122"/>
              <a:ea typeface="幼圆" pitchFamily="49" charset="-122"/>
            </a:endParaRPr>
          </a:p>
        </p:txBody>
      </p:sp>
      <p:sp>
        <p:nvSpPr>
          <p:cNvPr id="7" name="Oval 7"/>
          <p:cNvSpPr>
            <a:spLocks noChangeArrowheads="1"/>
          </p:cNvSpPr>
          <p:nvPr/>
        </p:nvSpPr>
        <p:spPr bwMode="auto">
          <a:xfrm>
            <a:off x="2571736" y="5000636"/>
            <a:ext cx="714380" cy="857256"/>
          </a:xfrm>
          <a:prstGeom prst="ellipse">
            <a:avLst/>
          </a:prstGeom>
          <a:noFill/>
          <a:ln w="25400">
            <a:solidFill>
              <a:srgbClr val="00B050"/>
            </a:solidFill>
            <a:round/>
            <a:headEnd/>
            <a:tailEnd/>
          </a:ln>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4869"/>
                                        </p:tgtEl>
                                        <p:attrNameLst>
                                          <p:attrName>style.visibility</p:attrName>
                                        </p:attrNameLst>
                                      </p:cBhvr>
                                      <p:to>
                                        <p:strVal val="visible"/>
                                      </p:to>
                                    </p:set>
                                    <p:animEffect transition="in" filter="wipe(down)">
                                      <p:cBhvr>
                                        <p:cTn id="7" dur="500"/>
                                        <p:tgtEl>
                                          <p:spTgt spid="16486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4868"/>
                                        </p:tgtEl>
                                        <p:attrNameLst>
                                          <p:attrName>style.visibility</p:attrName>
                                        </p:attrNameLst>
                                      </p:cBhvr>
                                      <p:to>
                                        <p:strVal val="visible"/>
                                      </p:to>
                                    </p:set>
                                    <p:animEffect transition="in" filter="wipe(down)">
                                      <p:cBhvr>
                                        <p:cTn id="10" dur="500"/>
                                        <p:tgtEl>
                                          <p:spTgt spid="16486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48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0" grpId="0" animBg="1"/>
      <p:bldP spid="164868" grpId="0" animBg="1"/>
      <p:bldP spid="164869" grpId="0" animBg="1"/>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7" name="AutoShape 5"/>
          <p:cNvSpPr>
            <a:spLocks noChangeArrowheads="1"/>
          </p:cNvSpPr>
          <p:nvPr/>
        </p:nvSpPr>
        <p:spPr bwMode="auto">
          <a:xfrm>
            <a:off x="5364163" y="404813"/>
            <a:ext cx="3492500" cy="1152525"/>
          </a:xfrm>
          <a:prstGeom prst="cloudCallout">
            <a:avLst>
              <a:gd name="adj1" fmla="val -3907"/>
              <a:gd name="adj2" fmla="val 79477"/>
            </a:avLst>
          </a:prstGeom>
          <a:solidFill>
            <a:schemeClr val="accent1"/>
          </a:solidFill>
          <a:ln w="9525">
            <a:solidFill>
              <a:schemeClr val="bg2"/>
            </a:solidFill>
            <a:round/>
            <a:headEnd/>
            <a:tailEnd/>
          </a:ln>
        </p:spPr>
        <p:txBody>
          <a:bodyPr/>
          <a:lstStyle/>
          <a:p>
            <a:r>
              <a:rPr lang="zh-CN" altLang="en-US" b="1" dirty="0">
                <a:solidFill>
                  <a:srgbClr val="FF0000"/>
                </a:solidFill>
                <a:latin typeface="幼圆" pitchFamily="49" charset="-122"/>
                <a:ea typeface="幼圆" pitchFamily="49" charset="-122"/>
              </a:rPr>
              <a:t>不知道让人吗？！弄我</a:t>
            </a:r>
            <a:r>
              <a:rPr lang="zh-CN" altLang="en-US" b="1" dirty="0" smtClean="0">
                <a:solidFill>
                  <a:srgbClr val="FF0000"/>
                </a:solidFill>
                <a:latin typeface="幼圆" pitchFamily="49" charset="-122"/>
                <a:ea typeface="幼圆" pitchFamily="49" charset="-122"/>
              </a:rPr>
              <a:t>一身水！</a:t>
            </a:r>
            <a:endParaRPr lang="zh-CN" altLang="en-US" b="1" dirty="0">
              <a:solidFill>
                <a:srgbClr val="FF0000"/>
              </a:solidFill>
              <a:latin typeface="幼圆" pitchFamily="49" charset="-122"/>
              <a:ea typeface="幼圆" pitchFamily="49" charset="-122"/>
            </a:endParaRPr>
          </a:p>
          <a:p>
            <a:r>
              <a:rPr lang="zh-CN" altLang="en-US" dirty="0">
                <a:latin typeface="幼圆" pitchFamily="49" charset="-122"/>
                <a:ea typeface="幼圆" pitchFamily="49" charset="-122"/>
              </a:rPr>
              <a:t> </a:t>
            </a:r>
          </a:p>
        </p:txBody>
      </p:sp>
      <p:sp>
        <p:nvSpPr>
          <p:cNvPr id="44039" name="Rectangle 6"/>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sp>
        <p:nvSpPr>
          <p:cNvPr id="166919" name="Text Box 7"/>
          <p:cNvSpPr txBox="1">
            <a:spLocks noChangeArrowheads="1"/>
          </p:cNvSpPr>
          <p:nvPr/>
        </p:nvSpPr>
        <p:spPr bwMode="auto">
          <a:xfrm>
            <a:off x="3203575" y="5589588"/>
            <a:ext cx="3960813" cy="431800"/>
          </a:xfrm>
          <a:prstGeom prst="rect">
            <a:avLst/>
          </a:prstGeom>
          <a:solidFill>
            <a:srgbClr val="993300"/>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作业时不避让客户</a:t>
            </a:r>
          </a:p>
        </p:txBody>
      </p:sp>
      <p:pic>
        <p:nvPicPr>
          <p:cNvPr id="44042" name="Picture 10"/>
          <p:cNvPicPr>
            <a:picLocks noChangeAspect="1" noChangeArrowheads="1"/>
          </p:cNvPicPr>
          <p:nvPr/>
        </p:nvPicPr>
        <p:blipFill>
          <a:blip r:embed="rId3"/>
          <a:srcRect/>
          <a:stretch>
            <a:fillRect/>
          </a:stretch>
        </p:blipFill>
        <p:spPr bwMode="auto">
          <a:xfrm>
            <a:off x="4500562" y="1685940"/>
            <a:ext cx="4062409" cy="3886200"/>
          </a:xfrm>
          <a:prstGeom prst="rect">
            <a:avLst/>
          </a:prstGeom>
          <a:ln>
            <a:noFill/>
          </a:ln>
          <a:effectLst>
            <a:outerShdw blurRad="292100" dist="139700" dir="2700000" algn="tl" rotWithShape="0">
              <a:srgbClr val="333333">
                <a:alpha val="65000"/>
              </a:srgbClr>
            </a:outerShdw>
          </a:effectLst>
        </p:spPr>
      </p:pic>
      <p:pic>
        <p:nvPicPr>
          <p:cNvPr id="44041" name="Picture 9"/>
          <p:cNvPicPr>
            <a:picLocks noChangeAspect="1" noChangeArrowheads="1"/>
          </p:cNvPicPr>
          <p:nvPr/>
        </p:nvPicPr>
        <p:blipFill>
          <a:blip r:embed="rId4"/>
          <a:srcRect/>
          <a:stretch>
            <a:fillRect/>
          </a:stretch>
        </p:blipFill>
        <p:spPr bwMode="auto">
          <a:xfrm>
            <a:off x="357158" y="1142984"/>
            <a:ext cx="4214842" cy="4219575"/>
          </a:xfrm>
          <a:prstGeom prst="rect">
            <a:avLst/>
          </a:prstGeom>
          <a:ln>
            <a:noFill/>
          </a:ln>
          <a:effectLst>
            <a:outerShdw blurRad="292100" dist="139700" dir="2700000" algn="tl" rotWithShape="0">
              <a:srgbClr val="333333">
                <a:alpha val="65000"/>
              </a:srgbClr>
            </a:outerShdw>
          </a:effectLst>
        </p:spPr>
      </p:pic>
      <p:sp>
        <p:nvSpPr>
          <p:cNvPr id="166916" name="AutoShape 4"/>
          <p:cNvSpPr>
            <a:spLocks noChangeArrowheads="1"/>
          </p:cNvSpPr>
          <p:nvPr/>
        </p:nvSpPr>
        <p:spPr bwMode="auto">
          <a:xfrm>
            <a:off x="611188" y="5230813"/>
            <a:ext cx="2087562" cy="1225550"/>
          </a:xfrm>
          <a:prstGeom prst="cloudCallout">
            <a:avLst>
              <a:gd name="adj1" fmla="val 11218"/>
              <a:gd name="adj2" fmla="val -79014"/>
            </a:avLst>
          </a:prstGeom>
          <a:solidFill>
            <a:schemeClr val="accent1"/>
          </a:solidFill>
          <a:ln w="9525">
            <a:solidFill>
              <a:schemeClr val="bg2"/>
            </a:solidFill>
            <a:round/>
            <a:headEnd/>
            <a:tailEnd/>
          </a:ln>
        </p:spPr>
        <p:txBody>
          <a:bodyPr/>
          <a:lstStyle/>
          <a:p>
            <a:pPr>
              <a:spcBef>
                <a:spcPct val="50000"/>
              </a:spcBef>
            </a:pPr>
            <a:r>
              <a:rPr lang="zh-CN" altLang="en-US" b="1">
                <a:solidFill>
                  <a:srgbClr val="FF0000"/>
                </a:solidFill>
                <a:latin typeface="幼圆" pitchFamily="49" charset="-122"/>
                <a:ea typeface="幼圆" pitchFamily="49" charset="-122"/>
              </a:rPr>
              <a:t>喂！溅到我身上了！</a:t>
            </a:r>
          </a:p>
          <a:p>
            <a:endParaRPr lang="en-US" altLang="zh-CN">
              <a:latin typeface="幼圆" pitchFamily="49" charset="-122"/>
              <a:ea typeface="幼圆"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6916"/>
                                        </p:tgtEl>
                                        <p:attrNameLst>
                                          <p:attrName>style.visibility</p:attrName>
                                        </p:attrNameLst>
                                      </p:cBhvr>
                                      <p:to>
                                        <p:strVal val="visible"/>
                                      </p:to>
                                    </p:set>
                                    <p:animEffect transition="in" filter="wipe(down)">
                                      <p:cBhvr>
                                        <p:cTn id="7" dur="500"/>
                                        <p:tgtEl>
                                          <p:spTgt spid="1669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6917"/>
                                        </p:tgtEl>
                                        <p:attrNameLst>
                                          <p:attrName>style.visibility</p:attrName>
                                        </p:attrNameLst>
                                      </p:cBhvr>
                                      <p:to>
                                        <p:strVal val="visible"/>
                                      </p:to>
                                    </p:set>
                                    <p:animEffect transition="in" filter="wipe(down)">
                                      <p:cBhvr>
                                        <p:cTn id="10" dur="500"/>
                                        <p:tgtEl>
                                          <p:spTgt spid="16691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69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animBg="1"/>
      <p:bldP spid="166919" grpId="0" animBg="1"/>
      <p:bldP spid="16691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2"/>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pic>
        <p:nvPicPr>
          <p:cNvPr id="45060" name="Picture 3" descr="DSC09400"/>
          <p:cNvPicPr>
            <a:picLocks noChangeAspect="1" noChangeArrowheads="1"/>
          </p:cNvPicPr>
          <p:nvPr/>
        </p:nvPicPr>
        <p:blipFill>
          <a:blip r:embed="rId3"/>
          <a:srcRect/>
          <a:stretch>
            <a:fillRect/>
          </a:stretch>
        </p:blipFill>
        <p:spPr bwMode="auto">
          <a:xfrm>
            <a:off x="4500563" y="1011238"/>
            <a:ext cx="4643437" cy="3484562"/>
          </a:xfrm>
          <a:prstGeom prst="rect">
            <a:avLst/>
          </a:prstGeom>
          <a:noFill/>
          <a:ln w="9525">
            <a:noFill/>
            <a:miter lim="800000"/>
            <a:headEnd/>
            <a:tailEnd/>
          </a:ln>
        </p:spPr>
      </p:pic>
      <p:pic>
        <p:nvPicPr>
          <p:cNvPr id="45061" name="Picture 4" descr="DSC09374"/>
          <p:cNvPicPr>
            <a:picLocks noChangeAspect="1" noChangeArrowheads="1"/>
          </p:cNvPicPr>
          <p:nvPr/>
        </p:nvPicPr>
        <p:blipFill>
          <a:blip r:embed="rId4"/>
          <a:srcRect/>
          <a:stretch>
            <a:fillRect/>
          </a:stretch>
        </p:blipFill>
        <p:spPr bwMode="auto">
          <a:xfrm>
            <a:off x="0" y="3233738"/>
            <a:ext cx="4859338" cy="3644900"/>
          </a:xfrm>
          <a:prstGeom prst="rect">
            <a:avLst/>
          </a:prstGeom>
          <a:noFill/>
          <a:ln w="9525">
            <a:noFill/>
            <a:miter lim="800000"/>
            <a:headEnd/>
            <a:tailEnd/>
          </a:ln>
        </p:spPr>
      </p:pic>
      <p:sp>
        <p:nvSpPr>
          <p:cNvPr id="167941" name="AutoShape 5"/>
          <p:cNvSpPr>
            <a:spLocks noChangeArrowheads="1"/>
          </p:cNvSpPr>
          <p:nvPr/>
        </p:nvSpPr>
        <p:spPr bwMode="auto">
          <a:xfrm>
            <a:off x="5435600" y="4724400"/>
            <a:ext cx="2520950" cy="1296988"/>
          </a:xfrm>
          <a:prstGeom prst="cloudCallout">
            <a:avLst>
              <a:gd name="adj1" fmla="val -91185"/>
              <a:gd name="adj2" fmla="val -27722"/>
            </a:avLst>
          </a:prstGeom>
          <a:solidFill>
            <a:schemeClr val="accent1"/>
          </a:solidFill>
          <a:ln w="9525">
            <a:solidFill>
              <a:schemeClr val="bg2"/>
            </a:solidFill>
            <a:round/>
            <a:headEnd/>
            <a:tailEnd/>
          </a:ln>
        </p:spPr>
        <p:txBody>
          <a:bodyPr/>
          <a:lstStyle/>
          <a:p>
            <a:pPr algn="l">
              <a:spcBef>
                <a:spcPct val="50000"/>
              </a:spcBef>
            </a:pPr>
            <a:r>
              <a:rPr lang="en-US" altLang="zh-CN" sz="2000" b="1">
                <a:solidFill>
                  <a:srgbClr val="FF0000"/>
                </a:solidFill>
                <a:latin typeface="幼圆" pitchFamily="49" charset="-122"/>
                <a:ea typeface="幼圆" pitchFamily="49" charset="-122"/>
              </a:rPr>
              <a:t> </a:t>
            </a:r>
            <a:r>
              <a:rPr lang="zh-CN" altLang="en-US" sz="2000" b="1">
                <a:solidFill>
                  <a:srgbClr val="FF0000"/>
                </a:solidFill>
                <a:latin typeface="幼圆" pitchFamily="49" charset="-122"/>
                <a:ea typeface="幼圆" pitchFamily="49" charset="-122"/>
              </a:rPr>
              <a:t>好大的味道，会不会有毒呀？！</a:t>
            </a:r>
            <a:endParaRPr lang="zh-CN" altLang="en-US" sz="2000">
              <a:latin typeface="幼圆" pitchFamily="49" charset="-122"/>
              <a:ea typeface="幼圆" pitchFamily="49" charset="-122"/>
            </a:endParaRPr>
          </a:p>
          <a:p>
            <a:endParaRPr lang="en-US" altLang="zh-CN">
              <a:latin typeface="幼圆" pitchFamily="49" charset="-122"/>
              <a:ea typeface="幼圆" pitchFamily="49" charset="-122"/>
            </a:endParaRPr>
          </a:p>
        </p:txBody>
      </p:sp>
      <p:sp>
        <p:nvSpPr>
          <p:cNvPr id="167942" name="AutoShape 6"/>
          <p:cNvSpPr>
            <a:spLocks noChangeArrowheads="1"/>
          </p:cNvSpPr>
          <p:nvPr/>
        </p:nvSpPr>
        <p:spPr bwMode="auto">
          <a:xfrm>
            <a:off x="1835150" y="1052513"/>
            <a:ext cx="2808288" cy="1081087"/>
          </a:xfrm>
          <a:prstGeom prst="cloudCallout">
            <a:avLst>
              <a:gd name="adj1" fmla="val 69218"/>
              <a:gd name="adj2" fmla="val 50148"/>
            </a:avLst>
          </a:prstGeom>
          <a:solidFill>
            <a:schemeClr val="accent1"/>
          </a:solidFill>
          <a:ln w="9525">
            <a:solidFill>
              <a:schemeClr val="bg2"/>
            </a:solidFill>
            <a:round/>
            <a:headEnd/>
            <a:tailEnd/>
          </a:ln>
        </p:spPr>
        <p:txBody>
          <a:bodyPr/>
          <a:lstStyle/>
          <a:p>
            <a:r>
              <a:rPr lang="zh-CN" altLang="en-US" sz="2000" b="1">
                <a:solidFill>
                  <a:srgbClr val="FF0000"/>
                </a:solidFill>
                <a:latin typeface="幼圆" pitchFamily="49" charset="-122"/>
                <a:ea typeface="幼圆" pitchFamily="49" charset="-122"/>
              </a:rPr>
              <a:t>哇！吓我一跳！</a:t>
            </a:r>
            <a:endParaRPr lang="zh-CN" altLang="en-US">
              <a:latin typeface="幼圆" pitchFamily="49" charset="-122"/>
              <a:ea typeface="幼圆" pitchFamily="49" charset="-122"/>
            </a:endParaRPr>
          </a:p>
        </p:txBody>
      </p:sp>
      <p:sp>
        <p:nvSpPr>
          <p:cNvPr id="167943" name="Text Box 7"/>
          <p:cNvSpPr txBox="1">
            <a:spLocks noChangeArrowheads="1"/>
          </p:cNvSpPr>
          <p:nvPr/>
        </p:nvSpPr>
        <p:spPr bwMode="auto">
          <a:xfrm>
            <a:off x="323850" y="2349500"/>
            <a:ext cx="3960813" cy="431800"/>
          </a:xfrm>
          <a:prstGeom prst="rect">
            <a:avLst/>
          </a:prstGeom>
          <a:solidFill>
            <a:srgbClr val="993300"/>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作业时不避让客户</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7941"/>
                                        </p:tgtEl>
                                        <p:attrNameLst>
                                          <p:attrName>style.visibility</p:attrName>
                                        </p:attrNameLst>
                                      </p:cBhvr>
                                      <p:to>
                                        <p:strVal val="visible"/>
                                      </p:to>
                                    </p:set>
                                    <p:animEffect transition="in" filter="wipe(down)">
                                      <p:cBhvr>
                                        <p:cTn id="7" dur="500"/>
                                        <p:tgtEl>
                                          <p:spTgt spid="16794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67942"/>
                                        </p:tgtEl>
                                        <p:attrNameLst>
                                          <p:attrName>style.visibility</p:attrName>
                                        </p:attrNameLst>
                                      </p:cBhvr>
                                      <p:to>
                                        <p:strVal val="visible"/>
                                      </p:to>
                                    </p:set>
                                    <p:animEffect transition="in" filter="wipe(down)">
                                      <p:cBhvr>
                                        <p:cTn id="10" dur="500"/>
                                        <p:tgtEl>
                                          <p:spTgt spid="16794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79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p:bldP spid="167942" grpId="0" animBg="1"/>
      <p:bldP spid="167943"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91" name="Picture 27" descr="cyw01">
            <a:hlinkClick r:id="rId3"/>
          </p:cNvPr>
          <p:cNvPicPr>
            <a:picLocks noChangeAspect="1" noChangeArrowheads="1"/>
          </p:cNvPicPr>
          <p:nvPr/>
        </p:nvPicPr>
        <p:blipFill>
          <a:blip r:embed="rId4"/>
          <a:srcRect/>
          <a:stretch>
            <a:fillRect/>
          </a:stretch>
        </p:blipFill>
        <p:spPr bwMode="auto">
          <a:xfrm>
            <a:off x="6889784" y="1965345"/>
            <a:ext cx="1892300" cy="1801813"/>
          </a:xfrm>
          <a:prstGeom prst="rect">
            <a:avLst/>
          </a:prstGeom>
          <a:noFill/>
          <a:ln w="9525">
            <a:noFill/>
            <a:miter lim="800000"/>
            <a:headEnd/>
            <a:tailEnd/>
          </a:ln>
        </p:spPr>
      </p:pic>
      <p:sp>
        <p:nvSpPr>
          <p:cNvPr id="46092" name="Rectangle 30"/>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sp>
        <p:nvSpPr>
          <p:cNvPr id="46095" name="Line 36"/>
          <p:cNvSpPr>
            <a:spLocks noChangeShapeType="1"/>
          </p:cNvSpPr>
          <p:nvPr/>
        </p:nvSpPr>
        <p:spPr bwMode="auto">
          <a:xfrm flipH="1">
            <a:off x="5407059" y="3910033"/>
            <a:ext cx="3529012" cy="0"/>
          </a:xfrm>
          <a:prstGeom prst="line">
            <a:avLst/>
          </a:prstGeom>
          <a:noFill/>
          <a:ln w="9525">
            <a:solidFill>
              <a:schemeClr val="tx1"/>
            </a:solidFill>
            <a:round/>
            <a:headEnd/>
            <a:tailEnd/>
          </a:ln>
        </p:spPr>
        <p:txBody>
          <a:bodyPr/>
          <a:lstStyle/>
          <a:p>
            <a:endParaRPr lang="zh-CN" altLang="en-US"/>
          </a:p>
        </p:txBody>
      </p:sp>
      <p:grpSp>
        <p:nvGrpSpPr>
          <p:cNvPr id="2" name="Group 47"/>
          <p:cNvGrpSpPr>
            <a:grpSpLocks/>
          </p:cNvGrpSpPr>
          <p:nvPr/>
        </p:nvGrpSpPr>
        <p:grpSpPr bwMode="auto">
          <a:xfrm>
            <a:off x="3132138" y="2276475"/>
            <a:ext cx="3095625" cy="1077913"/>
            <a:chOff x="1773" y="1425"/>
            <a:chExt cx="1950" cy="679"/>
          </a:xfrm>
        </p:grpSpPr>
        <p:sp>
          <p:nvSpPr>
            <p:cNvPr id="46098" name="AutoShape 43"/>
            <p:cNvSpPr>
              <a:spLocks noChangeArrowheads="1"/>
            </p:cNvSpPr>
            <p:nvPr/>
          </p:nvSpPr>
          <p:spPr bwMode="auto">
            <a:xfrm>
              <a:off x="1773" y="1425"/>
              <a:ext cx="1912" cy="679"/>
            </a:xfrm>
            <a:prstGeom prst="star16">
              <a:avLst>
                <a:gd name="adj" fmla="val 37500"/>
              </a:avLst>
            </a:prstGeom>
            <a:solidFill>
              <a:srgbClr val="FF0000"/>
            </a:solidFill>
            <a:ln w="9525" algn="ctr">
              <a:solidFill>
                <a:schemeClr val="tx1"/>
              </a:solidFill>
              <a:miter lim="800000"/>
              <a:headEnd/>
              <a:tailEnd/>
            </a:ln>
          </p:spPr>
          <p:txBody>
            <a:bodyPr wrap="none" anchor="ctr"/>
            <a:lstStyle/>
            <a:p>
              <a:endParaRPr lang="zh-CN" altLang="en-US"/>
            </a:p>
          </p:txBody>
        </p:sp>
        <p:sp>
          <p:nvSpPr>
            <p:cNvPr id="46099" name="Text Box 44"/>
            <p:cNvSpPr txBox="1">
              <a:spLocks noChangeArrowheads="1"/>
            </p:cNvSpPr>
            <p:nvPr/>
          </p:nvSpPr>
          <p:spPr bwMode="auto">
            <a:xfrm>
              <a:off x="1954" y="1561"/>
              <a:ext cx="1769" cy="327"/>
            </a:xfrm>
            <a:prstGeom prst="rect">
              <a:avLst/>
            </a:prstGeom>
            <a:noFill/>
            <a:ln w="9525" algn="ctr">
              <a:noFill/>
              <a:miter lim="800000"/>
              <a:headEnd/>
              <a:tailEnd/>
            </a:ln>
          </p:spPr>
          <p:txBody>
            <a:bodyPr>
              <a:spAutoFit/>
            </a:bodyPr>
            <a:lstStyle/>
            <a:p>
              <a:r>
                <a:rPr lang="zh-CN" altLang="en-US" sz="2800" b="1">
                  <a:solidFill>
                    <a:schemeClr val="bg1"/>
                  </a:solidFill>
                  <a:ea typeface="幼圆" pitchFamily="49" charset="-122"/>
                </a:rPr>
                <a:t>轰隆隆隆！</a:t>
              </a:r>
            </a:p>
          </p:txBody>
        </p:sp>
      </p:grpSp>
      <p:pic>
        <p:nvPicPr>
          <p:cNvPr id="46107" name="Picture 27"/>
          <p:cNvPicPr>
            <a:picLocks noChangeAspect="1" noChangeArrowheads="1"/>
          </p:cNvPicPr>
          <p:nvPr/>
        </p:nvPicPr>
        <p:blipFill>
          <a:blip r:embed="rId5"/>
          <a:srcRect/>
          <a:stretch>
            <a:fillRect/>
          </a:stretch>
        </p:blipFill>
        <p:spPr bwMode="auto">
          <a:xfrm>
            <a:off x="2786050" y="1428736"/>
            <a:ext cx="3326835" cy="3643338"/>
          </a:xfrm>
          <a:prstGeom prst="rect">
            <a:avLst/>
          </a:prstGeom>
          <a:noFill/>
          <a:ln w="9525" cap="flat" cmpd="sng" algn="ctr">
            <a:noFill/>
            <a:prstDash val="solid"/>
            <a:miter lim="800000"/>
            <a:headEnd/>
            <a:tailEnd/>
          </a:ln>
          <a:effectLst/>
        </p:spPr>
      </p:pic>
      <p:pic>
        <p:nvPicPr>
          <p:cNvPr id="46106" name="Picture 26"/>
          <p:cNvPicPr>
            <a:picLocks noChangeAspect="1" noChangeArrowheads="1"/>
          </p:cNvPicPr>
          <p:nvPr/>
        </p:nvPicPr>
        <p:blipFill>
          <a:blip r:embed="rId6"/>
          <a:srcRect/>
          <a:stretch>
            <a:fillRect/>
          </a:stretch>
        </p:blipFill>
        <p:spPr bwMode="auto">
          <a:xfrm>
            <a:off x="214282" y="3286124"/>
            <a:ext cx="2857520" cy="3286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6083" name="Rectangle 35"/>
          <p:cNvSpPr>
            <a:spLocks noChangeArrowheads="1"/>
          </p:cNvSpPr>
          <p:nvPr/>
        </p:nvSpPr>
        <p:spPr bwMode="auto">
          <a:xfrm>
            <a:off x="5426109" y="1678008"/>
            <a:ext cx="3562350" cy="4608512"/>
          </a:xfrm>
          <a:prstGeom prst="rect">
            <a:avLst/>
          </a:prstGeom>
          <a:solidFill>
            <a:schemeClr val="bg1"/>
          </a:solidFill>
          <a:ln w="9525">
            <a:solidFill>
              <a:schemeClr val="tx1"/>
            </a:solidFill>
            <a:miter lim="800000"/>
            <a:headEnd/>
            <a:tailEnd/>
          </a:ln>
        </p:spPr>
        <p:txBody>
          <a:bodyPr wrap="none" anchor="ctr"/>
          <a:lstStyle/>
          <a:p>
            <a:endParaRPr lang="zh-CN" altLang="en-US"/>
          </a:p>
        </p:txBody>
      </p:sp>
      <p:sp>
        <p:nvSpPr>
          <p:cNvPr id="46085" name="Rectangle 9"/>
          <p:cNvSpPr>
            <a:spLocks noChangeArrowheads="1"/>
          </p:cNvSpPr>
          <p:nvPr/>
        </p:nvSpPr>
        <p:spPr bwMode="auto">
          <a:xfrm>
            <a:off x="6097621" y="454045"/>
            <a:ext cx="431800" cy="865188"/>
          </a:xfrm>
          <a:prstGeom prst="rect">
            <a:avLst/>
          </a:prstGeom>
          <a:noFill/>
          <a:ln w="9525">
            <a:solidFill>
              <a:schemeClr val="tx1"/>
            </a:solidFill>
            <a:miter lim="800000"/>
            <a:headEnd/>
            <a:tailEnd/>
          </a:ln>
        </p:spPr>
        <p:txBody>
          <a:bodyPr wrap="none" anchor="ctr"/>
          <a:lstStyle/>
          <a:p>
            <a:endParaRPr lang="zh-CN" altLang="en-US"/>
          </a:p>
        </p:txBody>
      </p:sp>
      <p:pic>
        <p:nvPicPr>
          <p:cNvPr id="46086" name="Picture 3" descr="20080426092121278"/>
          <p:cNvPicPr>
            <a:picLocks noChangeAspect="1" noChangeArrowheads="1"/>
          </p:cNvPicPr>
          <p:nvPr/>
        </p:nvPicPr>
        <p:blipFill>
          <a:blip r:embed="rId7">
            <a:lum bright="18000" contrast="24000"/>
          </a:blip>
          <a:srcRect/>
          <a:stretch>
            <a:fillRect/>
          </a:stretch>
        </p:blipFill>
        <p:spPr bwMode="auto">
          <a:xfrm>
            <a:off x="6899309" y="4200545"/>
            <a:ext cx="1879600" cy="1879600"/>
          </a:xfrm>
          <a:prstGeom prst="rect">
            <a:avLst/>
          </a:prstGeom>
          <a:noFill/>
          <a:ln w="9525">
            <a:noFill/>
            <a:miter lim="800000"/>
            <a:headEnd/>
            <a:tailEnd/>
          </a:ln>
        </p:spPr>
      </p:pic>
      <p:sp>
        <p:nvSpPr>
          <p:cNvPr id="46087" name="AutoShape 5"/>
          <p:cNvSpPr>
            <a:spLocks noChangeArrowheads="1"/>
          </p:cNvSpPr>
          <p:nvPr/>
        </p:nvSpPr>
        <p:spPr bwMode="auto">
          <a:xfrm>
            <a:off x="5397534" y="669945"/>
            <a:ext cx="3608387" cy="1008063"/>
          </a:xfrm>
          <a:prstGeom prst="triangle">
            <a:avLst>
              <a:gd name="adj" fmla="val 50000"/>
            </a:avLst>
          </a:prstGeom>
          <a:solidFill>
            <a:schemeClr val="bg1"/>
          </a:solidFill>
          <a:ln w="9525">
            <a:solidFill>
              <a:schemeClr val="tx1"/>
            </a:solidFill>
            <a:miter lim="800000"/>
            <a:headEnd/>
            <a:tailEnd/>
          </a:ln>
        </p:spPr>
        <p:txBody>
          <a:bodyPr wrap="none" anchor="ctr"/>
          <a:lstStyle/>
          <a:p>
            <a:endParaRPr lang="zh-CN" altLang="en-US"/>
          </a:p>
        </p:txBody>
      </p:sp>
      <p:sp>
        <p:nvSpPr>
          <p:cNvPr id="46088" name="Rectangle 19"/>
          <p:cNvSpPr>
            <a:spLocks noChangeArrowheads="1"/>
          </p:cNvSpPr>
          <p:nvPr/>
        </p:nvSpPr>
        <p:spPr bwMode="auto">
          <a:xfrm>
            <a:off x="5642009" y="4494233"/>
            <a:ext cx="576262" cy="1584325"/>
          </a:xfrm>
          <a:prstGeom prst="rect">
            <a:avLst/>
          </a:prstGeom>
          <a:noFill/>
          <a:ln w="9525">
            <a:solidFill>
              <a:schemeClr val="tx1"/>
            </a:solidFill>
            <a:miter lim="800000"/>
            <a:headEnd/>
            <a:tailEnd/>
          </a:ln>
        </p:spPr>
        <p:txBody>
          <a:bodyPr wrap="none" anchor="ctr"/>
          <a:lstStyle/>
          <a:p>
            <a:endParaRPr lang="zh-CN" altLang="en-US"/>
          </a:p>
        </p:txBody>
      </p:sp>
      <p:sp>
        <p:nvSpPr>
          <p:cNvPr id="46089" name="Oval 20"/>
          <p:cNvSpPr>
            <a:spLocks noChangeArrowheads="1"/>
          </p:cNvSpPr>
          <p:nvPr/>
        </p:nvSpPr>
        <p:spPr bwMode="auto">
          <a:xfrm>
            <a:off x="6056346" y="5286395"/>
            <a:ext cx="71438" cy="71438"/>
          </a:xfrm>
          <a:prstGeom prst="ellipse">
            <a:avLst/>
          </a:prstGeom>
          <a:solidFill>
            <a:schemeClr val="accent1"/>
          </a:solidFill>
          <a:ln w="9525">
            <a:solidFill>
              <a:schemeClr val="tx1"/>
            </a:solidFill>
            <a:round/>
            <a:headEnd/>
            <a:tailEnd/>
          </a:ln>
        </p:spPr>
        <p:txBody>
          <a:bodyPr wrap="none" anchor="ctr"/>
          <a:lstStyle/>
          <a:p>
            <a:endParaRPr lang="zh-CN" altLang="en-US"/>
          </a:p>
        </p:txBody>
      </p:sp>
      <p:grpSp>
        <p:nvGrpSpPr>
          <p:cNvPr id="3" name="Group 28"/>
          <p:cNvGrpSpPr>
            <a:grpSpLocks/>
          </p:cNvGrpSpPr>
          <p:nvPr/>
        </p:nvGrpSpPr>
        <p:grpSpPr bwMode="auto">
          <a:xfrm>
            <a:off x="5592796" y="1965345"/>
            <a:ext cx="647700" cy="792163"/>
            <a:chOff x="3202" y="1843"/>
            <a:chExt cx="408" cy="499"/>
          </a:xfrm>
        </p:grpSpPr>
        <p:sp>
          <p:nvSpPr>
            <p:cNvPr id="46102" name="Rectangle 6"/>
            <p:cNvSpPr>
              <a:spLocks noChangeArrowheads="1"/>
            </p:cNvSpPr>
            <p:nvPr/>
          </p:nvSpPr>
          <p:spPr bwMode="auto">
            <a:xfrm>
              <a:off x="3202" y="1843"/>
              <a:ext cx="408" cy="499"/>
            </a:xfrm>
            <a:prstGeom prst="rect">
              <a:avLst/>
            </a:prstGeom>
            <a:noFill/>
            <a:ln w="9525">
              <a:solidFill>
                <a:schemeClr val="tx1"/>
              </a:solidFill>
              <a:miter lim="800000"/>
              <a:headEnd/>
              <a:tailEnd/>
            </a:ln>
          </p:spPr>
          <p:txBody>
            <a:bodyPr wrap="none" anchor="ctr"/>
            <a:lstStyle/>
            <a:p>
              <a:endParaRPr lang="zh-CN" altLang="en-US"/>
            </a:p>
          </p:txBody>
        </p:sp>
        <p:sp>
          <p:nvSpPr>
            <p:cNvPr id="46103" name="Line 23"/>
            <p:cNvSpPr>
              <a:spLocks noChangeShapeType="1"/>
            </p:cNvSpPr>
            <p:nvPr/>
          </p:nvSpPr>
          <p:spPr bwMode="auto">
            <a:xfrm>
              <a:off x="3405" y="1843"/>
              <a:ext cx="0" cy="499"/>
            </a:xfrm>
            <a:prstGeom prst="line">
              <a:avLst/>
            </a:prstGeom>
            <a:noFill/>
            <a:ln w="9525">
              <a:solidFill>
                <a:schemeClr val="tx1"/>
              </a:solidFill>
              <a:round/>
              <a:headEnd/>
              <a:tailEnd/>
            </a:ln>
          </p:spPr>
          <p:txBody>
            <a:bodyPr/>
            <a:lstStyle/>
            <a:p>
              <a:endParaRPr lang="zh-CN" altLang="en-US"/>
            </a:p>
          </p:txBody>
        </p:sp>
        <p:sp>
          <p:nvSpPr>
            <p:cNvPr id="46104" name="Rectangle 24"/>
            <p:cNvSpPr>
              <a:spLocks noChangeArrowheads="1"/>
            </p:cNvSpPr>
            <p:nvPr/>
          </p:nvSpPr>
          <p:spPr bwMode="auto">
            <a:xfrm>
              <a:off x="3429" y="2070"/>
              <a:ext cx="23" cy="136"/>
            </a:xfrm>
            <a:prstGeom prst="rect">
              <a:avLst/>
            </a:prstGeom>
            <a:noFill/>
            <a:ln w="9525">
              <a:solidFill>
                <a:schemeClr val="tx1"/>
              </a:solidFill>
              <a:miter lim="800000"/>
              <a:headEnd/>
              <a:tailEnd/>
            </a:ln>
          </p:spPr>
          <p:txBody>
            <a:bodyPr wrap="none" anchor="ctr"/>
            <a:lstStyle/>
            <a:p>
              <a:endParaRPr lang="zh-CN" altLang="en-US"/>
            </a:p>
          </p:txBody>
        </p:sp>
        <p:sp>
          <p:nvSpPr>
            <p:cNvPr id="46105" name="Rectangle 25"/>
            <p:cNvSpPr>
              <a:spLocks noChangeArrowheads="1"/>
            </p:cNvSpPr>
            <p:nvPr/>
          </p:nvSpPr>
          <p:spPr bwMode="auto">
            <a:xfrm>
              <a:off x="3348" y="2070"/>
              <a:ext cx="23" cy="136"/>
            </a:xfrm>
            <a:prstGeom prst="rect">
              <a:avLst/>
            </a:prstGeom>
            <a:noFill/>
            <a:ln w="9525">
              <a:solidFill>
                <a:schemeClr val="tx1"/>
              </a:solidFill>
              <a:miter lim="800000"/>
              <a:headEnd/>
              <a:tailEnd/>
            </a:ln>
          </p:spPr>
          <p:txBody>
            <a:bodyPr wrap="none" anchor="ctr"/>
            <a:lstStyle/>
            <a:p>
              <a:endParaRPr lang="zh-CN" altLang="en-US"/>
            </a:p>
          </p:txBody>
        </p:sp>
      </p:grpSp>
      <p:grpSp>
        <p:nvGrpSpPr>
          <p:cNvPr id="4" name="Group 45"/>
          <p:cNvGrpSpPr>
            <a:grpSpLocks/>
          </p:cNvGrpSpPr>
          <p:nvPr/>
        </p:nvGrpSpPr>
        <p:grpSpPr bwMode="auto">
          <a:xfrm>
            <a:off x="0" y="785794"/>
            <a:ext cx="3168650" cy="1295400"/>
            <a:chOff x="839" y="1026"/>
            <a:chExt cx="1996" cy="816"/>
          </a:xfrm>
        </p:grpSpPr>
        <p:sp>
          <p:nvSpPr>
            <p:cNvPr id="46100" name="AutoShape 42"/>
            <p:cNvSpPr>
              <a:spLocks noChangeArrowheads="1"/>
            </p:cNvSpPr>
            <p:nvPr/>
          </p:nvSpPr>
          <p:spPr bwMode="auto">
            <a:xfrm>
              <a:off x="839" y="1026"/>
              <a:ext cx="1950" cy="816"/>
            </a:xfrm>
            <a:prstGeom prst="star16">
              <a:avLst>
                <a:gd name="adj" fmla="val 37500"/>
              </a:avLst>
            </a:prstGeom>
            <a:solidFill>
              <a:srgbClr val="FF0000"/>
            </a:solidFill>
            <a:ln w="9525" algn="ctr">
              <a:solidFill>
                <a:schemeClr val="tx1"/>
              </a:solidFill>
              <a:miter lim="800000"/>
              <a:headEnd/>
              <a:tailEnd/>
            </a:ln>
          </p:spPr>
          <p:txBody>
            <a:bodyPr wrap="none" anchor="ctr"/>
            <a:lstStyle/>
            <a:p>
              <a:endParaRPr lang="zh-CN" altLang="en-US"/>
            </a:p>
          </p:txBody>
        </p:sp>
        <p:sp>
          <p:nvSpPr>
            <p:cNvPr id="46101" name="Text Box 10"/>
            <p:cNvSpPr txBox="1">
              <a:spLocks noChangeArrowheads="1"/>
            </p:cNvSpPr>
            <p:nvPr/>
          </p:nvSpPr>
          <p:spPr bwMode="auto">
            <a:xfrm>
              <a:off x="1066" y="1253"/>
              <a:ext cx="1769" cy="327"/>
            </a:xfrm>
            <a:prstGeom prst="rect">
              <a:avLst/>
            </a:prstGeom>
            <a:noFill/>
            <a:ln w="9525" algn="ctr">
              <a:noFill/>
              <a:miter lim="800000"/>
              <a:headEnd/>
              <a:tailEnd/>
            </a:ln>
          </p:spPr>
          <p:txBody>
            <a:bodyPr>
              <a:spAutoFit/>
            </a:bodyPr>
            <a:lstStyle/>
            <a:p>
              <a:r>
                <a:rPr lang="zh-CN" altLang="en-US" sz="2800" b="1">
                  <a:solidFill>
                    <a:schemeClr val="bg1"/>
                  </a:solidFill>
                  <a:ea typeface="幼圆" pitchFamily="49" charset="-122"/>
                </a:rPr>
                <a:t>突突突突！</a:t>
              </a: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142976" y="2484775"/>
            <a:ext cx="6769100" cy="1015663"/>
          </a:xfrm>
          <a:prstGeom prst="rect">
            <a:avLst/>
          </a:prstGeom>
          <a:noFill/>
          <a:ln w="9525">
            <a:noFill/>
            <a:miter lim="800000"/>
            <a:headEnd/>
            <a:tailEnd/>
          </a:ln>
        </p:spPr>
        <p:txBody>
          <a:bodyPr>
            <a:spAutoFit/>
          </a:bodyPr>
          <a:lstStyle/>
          <a:p>
            <a:pPr algn="ctr">
              <a:spcBef>
                <a:spcPct val="50000"/>
              </a:spcBef>
            </a:pPr>
            <a:r>
              <a:rPr lang="zh-CN" altLang="en-US" sz="6000" dirty="0" smtClean="0">
                <a:solidFill>
                  <a:srgbClr val="CC0000"/>
                </a:solidFill>
                <a:latin typeface="华文琥珀" pitchFamily="2" charset="-122"/>
                <a:ea typeface="华文琥珀" pitchFamily="2" charset="-122"/>
              </a:rPr>
              <a:t>客服</a:t>
            </a:r>
            <a:endParaRPr lang="zh-CN" altLang="en-US" sz="6000" dirty="0">
              <a:solidFill>
                <a:srgbClr val="CC0000"/>
              </a:solidFill>
              <a:latin typeface="华文琥珀" pitchFamily="2" charset="-122"/>
              <a:ea typeface="华文琥珀" pitchFamily="2" charset="-122"/>
            </a:endParaRPr>
          </a:p>
        </p:txBody>
      </p:sp>
      <p:sp>
        <p:nvSpPr>
          <p:cNvPr id="3" name="TextBox 2"/>
          <p:cNvSpPr txBox="1"/>
          <p:nvPr/>
        </p:nvSpPr>
        <p:spPr>
          <a:xfrm>
            <a:off x="500034" y="928670"/>
            <a:ext cx="4000528" cy="646331"/>
          </a:xfrm>
          <a:prstGeom prst="rect">
            <a:avLst/>
          </a:prstGeom>
          <a:noFill/>
        </p:spPr>
        <p:txBody>
          <a:bodyPr wrap="square" rtlCol="0">
            <a:spAutoFit/>
          </a:bodyPr>
          <a:lstStyle/>
          <a:p>
            <a:r>
              <a:rPr lang="en-US" altLang="zh-CN" sz="3600" dirty="0" smtClean="0">
                <a:solidFill>
                  <a:srgbClr val="CC0000"/>
                </a:solidFill>
                <a:latin typeface="华文琥珀" pitchFamily="2" charset="-122"/>
                <a:ea typeface="华文琥珀" pitchFamily="2" charset="-122"/>
              </a:rPr>
              <a:t>BI</a:t>
            </a:r>
            <a:r>
              <a:rPr lang="zh-CN" altLang="en-US" sz="3600" dirty="0" smtClean="0">
                <a:solidFill>
                  <a:srgbClr val="CC0000"/>
                </a:solidFill>
                <a:latin typeface="华文琥珀" pitchFamily="2" charset="-122"/>
                <a:ea typeface="华文琥珀" pitchFamily="2" charset="-122"/>
              </a:rPr>
              <a:t>行为规范之</a:t>
            </a:r>
            <a:r>
              <a:rPr lang="en-US" altLang="zh-CN" sz="3600" dirty="0" smtClean="0">
                <a:solidFill>
                  <a:srgbClr val="CC0000"/>
                </a:solidFill>
                <a:latin typeface="华文琥珀" pitchFamily="2" charset="-122"/>
                <a:ea typeface="华文琥珀" pitchFamily="2" charset="-122"/>
              </a:rPr>
              <a:t>——</a:t>
            </a:r>
            <a:endParaRPr lang="zh-CN" altLang="en-US" sz="36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3200">
                <a:solidFill>
                  <a:srgbClr val="FF0000"/>
                </a:solidFill>
                <a:latin typeface="华文琥珀" pitchFamily="2" charset="-122"/>
                <a:ea typeface="华文琥珀" pitchFamily="2" charset="-122"/>
              </a:rPr>
              <a:t>工作中的一些错误行为</a:t>
            </a:r>
          </a:p>
        </p:txBody>
      </p:sp>
      <p:pic>
        <p:nvPicPr>
          <p:cNvPr id="48136" name="Picture 8"/>
          <p:cNvPicPr>
            <a:picLocks noChangeAspect="1" noChangeArrowheads="1"/>
          </p:cNvPicPr>
          <p:nvPr/>
        </p:nvPicPr>
        <p:blipFill>
          <a:blip r:embed="rId3"/>
          <a:srcRect/>
          <a:stretch>
            <a:fillRect/>
          </a:stretch>
        </p:blipFill>
        <p:spPr bwMode="auto">
          <a:xfrm>
            <a:off x="1000100" y="2643182"/>
            <a:ext cx="2756791" cy="3709987"/>
          </a:xfrm>
          <a:prstGeom prst="rect">
            <a:avLst/>
          </a:prstGeom>
          <a:ln>
            <a:noFill/>
          </a:ln>
          <a:effectLst>
            <a:outerShdw blurRad="292100" dist="139700" dir="2700000" algn="tl" rotWithShape="0">
              <a:srgbClr val="333333">
                <a:alpha val="65000"/>
              </a:srgbClr>
            </a:outerShdw>
          </a:effectLst>
        </p:spPr>
      </p:pic>
      <p:sp>
        <p:nvSpPr>
          <p:cNvPr id="48133" name="AutoShape 5"/>
          <p:cNvSpPr>
            <a:spLocks noChangeArrowheads="1"/>
          </p:cNvSpPr>
          <p:nvPr/>
        </p:nvSpPr>
        <p:spPr bwMode="auto">
          <a:xfrm>
            <a:off x="571472" y="1357298"/>
            <a:ext cx="3382962" cy="1296988"/>
          </a:xfrm>
          <a:prstGeom prst="cloudCallout">
            <a:avLst>
              <a:gd name="adj1" fmla="val -26676"/>
              <a:gd name="adj2" fmla="val 105324"/>
            </a:avLst>
          </a:prstGeom>
          <a:solidFill>
            <a:schemeClr val="accent1"/>
          </a:solidFill>
          <a:ln w="9525">
            <a:solidFill>
              <a:schemeClr val="tx1"/>
            </a:solidFill>
            <a:round/>
            <a:headEnd/>
            <a:tailEnd/>
          </a:ln>
        </p:spPr>
        <p:txBody>
          <a:bodyPr/>
          <a:lstStyle/>
          <a:p>
            <a:r>
              <a:rPr lang="zh-CN" altLang="en-US" sz="2200" b="1" dirty="0" smtClean="0">
                <a:solidFill>
                  <a:srgbClr val="FF0000"/>
                </a:solidFill>
                <a:latin typeface="幼圆" pitchFamily="49" charset="-122"/>
                <a:ea typeface="幼圆" pitchFamily="49" charset="-122"/>
              </a:rPr>
              <a:t>给你们讲个笑话</a:t>
            </a:r>
            <a:r>
              <a:rPr lang="en-US" altLang="zh-CN" sz="2200" b="1" dirty="0" smtClean="0">
                <a:solidFill>
                  <a:srgbClr val="FF0000"/>
                </a:solidFill>
                <a:latin typeface="幼圆" pitchFamily="49" charset="-122"/>
                <a:ea typeface="幼圆" pitchFamily="49" charset="-122"/>
              </a:rPr>
              <a:t>,</a:t>
            </a:r>
            <a:r>
              <a:rPr lang="zh-CN" altLang="en-US" sz="2200" b="1" dirty="0" smtClean="0">
                <a:solidFill>
                  <a:srgbClr val="FF0000"/>
                </a:solidFill>
                <a:latin typeface="幼圆" pitchFamily="49" charset="-122"/>
                <a:ea typeface="幼圆" pitchFamily="49" charset="-122"/>
              </a:rPr>
              <a:t>超级逗？</a:t>
            </a:r>
            <a:endParaRPr lang="zh-CN" altLang="en-US" sz="2200" b="1" dirty="0">
              <a:solidFill>
                <a:srgbClr val="FF0000"/>
              </a:solidFill>
              <a:latin typeface="幼圆" pitchFamily="49" charset="-122"/>
              <a:ea typeface="幼圆" pitchFamily="49" charset="-122"/>
            </a:endParaRPr>
          </a:p>
        </p:txBody>
      </p:sp>
      <p:pic>
        <p:nvPicPr>
          <p:cNvPr id="48137" name="Picture 9"/>
          <p:cNvPicPr>
            <a:picLocks noChangeAspect="1" noChangeArrowheads="1"/>
          </p:cNvPicPr>
          <p:nvPr/>
        </p:nvPicPr>
        <p:blipFill>
          <a:blip r:embed="rId4"/>
          <a:srcRect/>
          <a:stretch>
            <a:fillRect/>
          </a:stretch>
        </p:blipFill>
        <p:spPr bwMode="auto">
          <a:xfrm>
            <a:off x="3929058" y="1142984"/>
            <a:ext cx="4770634" cy="3148020"/>
          </a:xfrm>
          <a:prstGeom prst="rect">
            <a:avLst/>
          </a:prstGeom>
          <a:ln>
            <a:noFill/>
          </a:ln>
          <a:effectLst>
            <a:outerShdw blurRad="292100" dist="139700" dir="2700000" algn="tl" rotWithShape="0">
              <a:srgbClr val="333333">
                <a:alpha val="65000"/>
              </a:srgbClr>
            </a:outerShdw>
          </a:effectLst>
        </p:spPr>
      </p:pic>
      <p:sp>
        <p:nvSpPr>
          <p:cNvPr id="48135" name="AutoShape 6"/>
          <p:cNvSpPr>
            <a:spLocks noChangeArrowheads="1"/>
          </p:cNvSpPr>
          <p:nvPr/>
        </p:nvSpPr>
        <p:spPr bwMode="auto">
          <a:xfrm>
            <a:off x="5435600" y="4508500"/>
            <a:ext cx="3457575" cy="1152525"/>
          </a:xfrm>
          <a:prstGeom prst="cloudCallout">
            <a:avLst>
              <a:gd name="adj1" fmla="val -4454"/>
              <a:gd name="adj2" fmla="val -104958"/>
            </a:avLst>
          </a:prstGeom>
          <a:solidFill>
            <a:schemeClr val="accent1"/>
          </a:solidFill>
          <a:ln w="9525">
            <a:solidFill>
              <a:schemeClr val="tx1"/>
            </a:solidFill>
            <a:round/>
            <a:headEnd/>
            <a:tailEnd/>
          </a:ln>
        </p:spPr>
        <p:txBody>
          <a:bodyPr/>
          <a:lstStyle/>
          <a:p>
            <a:r>
              <a:rPr lang="zh-CN" altLang="en-US" sz="2200" b="1" dirty="0">
                <a:solidFill>
                  <a:srgbClr val="FF0000"/>
                </a:solidFill>
                <a:latin typeface="幼圆" pitchFamily="49" charset="-122"/>
                <a:ea typeface="幼圆" pitchFamily="49" charset="-122"/>
              </a:rPr>
              <a:t>老张，</a:t>
            </a:r>
            <a:r>
              <a:rPr lang="zh-CN" altLang="en-US" sz="2200" b="1" dirty="0" smtClean="0">
                <a:solidFill>
                  <a:srgbClr val="FF0000"/>
                </a:solidFill>
                <a:latin typeface="幼圆" pitchFamily="49" charset="-122"/>
                <a:ea typeface="幼圆" pitchFamily="49" charset="-122"/>
              </a:rPr>
              <a:t>你家儿子毕业了吧！</a:t>
            </a:r>
            <a:endParaRPr lang="zh-CN" altLang="en-US" sz="2200" b="1" dirty="0">
              <a:solidFill>
                <a:srgbClr val="FF0000"/>
              </a:solidFill>
              <a:latin typeface="幼圆" pitchFamily="49" charset="-122"/>
              <a:ea typeface="幼圆" pitchFamily="49" charset="-122"/>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dirty="0">
                <a:solidFill>
                  <a:srgbClr val="FF0000"/>
                </a:solidFill>
                <a:ea typeface="华文琥珀" pitchFamily="2" charset="-122"/>
              </a:rPr>
              <a:t>——</a:t>
            </a:r>
            <a:r>
              <a:rPr lang="en-US" altLang="zh-CN" sz="3200" dirty="0">
                <a:solidFill>
                  <a:srgbClr val="FF0000"/>
                </a:solidFill>
                <a:latin typeface="华文琥珀" pitchFamily="2" charset="-122"/>
                <a:ea typeface="华文琥珀" pitchFamily="2" charset="-122"/>
              </a:rPr>
              <a:t> </a:t>
            </a:r>
            <a:r>
              <a:rPr lang="zh-CN" altLang="en-US" sz="3200" dirty="0">
                <a:solidFill>
                  <a:srgbClr val="FF0000"/>
                </a:solidFill>
                <a:latin typeface="华文琥珀" pitchFamily="2" charset="-122"/>
                <a:ea typeface="华文琥珀" pitchFamily="2" charset="-122"/>
              </a:rPr>
              <a:t>工作中的一些错误行为</a:t>
            </a:r>
          </a:p>
        </p:txBody>
      </p:sp>
      <p:sp>
        <p:nvSpPr>
          <p:cNvPr id="171015" name="Text Box 7"/>
          <p:cNvSpPr txBox="1">
            <a:spLocks noChangeArrowheads="1"/>
          </p:cNvSpPr>
          <p:nvPr/>
        </p:nvSpPr>
        <p:spPr bwMode="auto">
          <a:xfrm>
            <a:off x="1428728" y="5572140"/>
            <a:ext cx="6408738" cy="504825"/>
          </a:xfrm>
          <a:prstGeom prst="rect">
            <a:avLst/>
          </a:prstGeom>
          <a:solidFill>
            <a:srgbClr val="993300"/>
          </a:solidFill>
          <a:ln w="9525" algn="ctr">
            <a:noFill/>
            <a:miter lim="800000"/>
            <a:headEnd/>
            <a:tailEnd/>
          </a:ln>
        </p:spPr>
        <p:txBody>
          <a:bodyPr anchor="ctr"/>
          <a:lstStyle/>
          <a:p>
            <a:r>
              <a:rPr kumimoji="1" lang="zh-CN" altLang="en-US" sz="2400" b="1">
                <a:solidFill>
                  <a:schemeClr val="bg1"/>
                </a:solidFill>
                <a:latin typeface="幼圆" pitchFamily="49" charset="-122"/>
                <a:ea typeface="幼圆" pitchFamily="49" charset="-122"/>
              </a:rPr>
              <a:t>在小区内行走时三三两两，勾肩搭背</a:t>
            </a:r>
          </a:p>
        </p:txBody>
      </p:sp>
      <p:pic>
        <p:nvPicPr>
          <p:cNvPr id="49159" name="Picture 7"/>
          <p:cNvPicPr>
            <a:picLocks noChangeAspect="1" noChangeArrowheads="1"/>
          </p:cNvPicPr>
          <p:nvPr/>
        </p:nvPicPr>
        <p:blipFill>
          <a:blip r:embed="rId3"/>
          <a:srcRect/>
          <a:stretch>
            <a:fillRect/>
          </a:stretch>
        </p:blipFill>
        <p:spPr bwMode="auto">
          <a:xfrm>
            <a:off x="1500166" y="857232"/>
            <a:ext cx="6215106" cy="435806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10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ChangeArrowheads="1"/>
          </p:cNvSpPr>
          <p:nvPr/>
        </p:nvSpPr>
        <p:spPr bwMode="auto">
          <a:xfrm>
            <a:off x="468313" y="187325"/>
            <a:ext cx="5975350" cy="720725"/>
          </a:xfrm>
          <a:prstGeom prst="rect">
            <a:avLst/>
          </a:prstGeom>
          <a:noFill/>
          <a:ln w="9525">
            <a:noFill/>
            <a:miter lim="800000"/>
            <a:headEnd/>
            <a:tailEnd/>
          </a:ln>
        </p:spPr>
        <p:txBody>
          <a:bodyPr anchor="ctr"/>
          <a:lstStyle/>
          <a:p>
            <a:pPr algn="l"/>
            <a:r>
              <a:rPr lang="en-US" altLang="zh-CN" sz="3200">
                <a:solidFill>
                  <a:srgbClr val="FF0000"/>
                </a:solidFill>
                <a:ea typeface="华文琥珀" pitchFamily="2" charset="-122"/>
              </a:rPr>
              <a:t>——</a:t>
            </a:r>
            <a:r>
              <a:rPr lang="en-US" altLang="zh-CN" sz="3200">
                <a:solidFill>
                  <a:srgbClr val="FF0000"/>
                </a:solidFill>
                <a:latin typeface="华文琥珀" pitchFamily="2" charset="-122"/>
                <a:ea typeface="华文琥珀" pitchFamily="2" charset="-122"/>
              </a:rPr>
              <a:t> </a:t>
            </a:r>
            <a:r>
              <a:rPr lang="zh-CN" altLang="en-US" sz="4000">
                <a:solidFill>
                  <a:srgbClr val="FF0000"/>
                </a:solidFill>
                <a:latin typeface="华文琥珀" pitchFamily="2" charset="-122"/>
                <a:ea typeface="华文琥珀" pitchFamily="2" charset="-122"/>
              </a:rPr>
              <a:t>总结一下</a:t>
            </a:r>
          </a:p>
        </p:txBody>
      </p:sp>
      <p:sp>
        <p:nvSpPr>
          <p:cNvPr id="51204" name="Rectangle 3"/>
          <p:cNvSpPr>
            <a:spLocks noChangeArrowheads="1"/>
          </p:cNvSpPr>
          <p:nvPr/>
        </p:nvSpPr>
        <p:spPr bwMode="auto">
          <a:xfrm>
            <a:off x="323850" y="1844675"/>
            <a:ext cx="8496300" cy="2835275"/>
          </a:xfrm>
          <a:prstGeom prst="rect">
            <a:avLst/>
          </a:prstGeom>
          <a:noFill/>
          <a:ln w="9525" algn="ctr">
            <a:noFill/>
            <a:miter lim="800000"/>
            <a:headEnd/>
            <a:tailEnd/>
          </a:ln>
        </p:spPr>
        <p:txBody>
          <a:bodyPr>
            <a:spAutoFit/>
          </a:bodyPr>
          <a:lstStyle/>
          <a:p>
            <a:r>
              <a:rPr lang="zh-CN" altLang="en-US" sz="4000">
                <a:solidFill>
                  <a:srgbClr val="CC0000"/>
                </a:solidFill>
                <a:latin typeface="华文琥珀" pitchFamily="2" charset="-122"/>
                <a:ea typeface="华文琥珀" pitchFamily="2" charset="-122"/>
              </a:rPr>
              <a:t>工具摆放要整齐，不可随意把门倚。</a:t>
            </a:r>
          </a:p>
          <a:p>
            <a:r>
              <a:rPr lang="zh-CN" altLang="en-US" sz="4000">
                <a:solidFill>
                  <a:srgbClr val="CC0000"/>
                </a:solidFill>
                <a:latin typeface="华文琥珀" pitchFamily="2" charset="-122"/>
                <a:ea typeface="华文琥珀" pitchFamily="2" charset="-122"/>
              </a:rPr>
              <a:t>个人举止要注意，工作行为不扰民。</a:t>
            </a:r>
          </a:p>
          <a:p>
            <a:pPr>
              <a:spcBef>
                <a:spcPct val="50000"/>
              </a:spcBef>
            </a:pPr>
            <a:r>
              <a:rPr lang="zh-CN" altLang="en-US" sz="4000">
                <a:solidFill>
                  <a:srgbClr val="CC0000"/>
                </a:solidFill>
                <a:latin typeface="华文琥珀" pitchFamily="2" charset="-122"/>
                <a:ea typeface="华文琥珀" pitchFamily="2" charset="-122"/>
              </a:rPr>
              <a:t>客户沟通有礼貌，文明用语要牢记。</a:t>
            </a:r>
          </a:p>
          <a:p>
            <a:r>
              <a:rPr lang="zh-CN" altLang="en-US" sz="4000">
                <a:solidFill>
                  <a:srgbClr val="CC0000"/>
                </a:solidFill>
                <a:latin typeface="华文琥珀" pitchFamily="2" charset="-122"/>
                <a:ea typeface="华文琥珀" pitchFamily="2" charset="-122"/>
              </a:rPr>
              <a:t>小区环境共维护，赢得客户赞扬声。</a:t>
            </a:r>
          </a:p>
        </p:txBody>
      </p:sp>
      <p:pic>
        <p:nvPicPr>
          <p:cNvPr id="51205" name="Picture 4" descr="smile"/>
          <p:cNvPicPr>
            <a:picLocks noChangeAspect="1" noChangeArrowheads="1"/>
          </p:cNvPicPr>
          <p:nvPr/>
        </p:nvPicPr>
        <p:blipFill>
          <a:blip r:embed="rId2"/>
          <a:srcRect/>
          <a:stretch>
            <a:fillRect/>
          </a:stretch>
        </p:blipFill>
        <p:spPr bwMode="auto">
          <a:xfrm rot="-1572231">
            <a:off x="3851275" y="260350"/>
            <a:ext cx="661988" cy="650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67544" y="116632"/>
            <a:ext cx="5975350" cy="720725"/>
          </a:xfrm>
          <a:prstGeom prst="rect">
            <a:avLst/>
          </a:prstGeom>
          <a:noFill/>
          <a:ln w="9525">
            <a:noFill/>
            <a:miter lim="800000"/>
            <a:headEnd/>
            <a:tailEnd/>
          </a:ln>
        </p:spPr>
        <p:txBody>
          <a:bodyPr anchor="ctr"/>
          <a:lstStyle/>
          <a:p>
            <a:pPr algn="l"/>
            <a:r>
              <a:rPr lang="en-US" altLang="zh-CN" sz="3200" dirty="0">
                <a:solidFill>
                  <a:srgbClr val="FF0000"/>
                </a:solidFill>
                <a:ea typeface="华文琥珀" pitchFamily="2" charset="-122"/>
              </a:rPr>
              <a:t>——</a:t>
            </a:r>
            <a:r>
              <a:rPr lang="en-US" altLang="zh-CN" sz="3200" dirty="0">
                <a:solidFill>
                  <a:srgbClr val="FF0000"/>
                </a:solidFill>
                <a:latin typeface="华文琥珀" pitchFamily="2" charset="-122"/>
                <a:ea typeface="华文琥珀" pitchFamily="2" charset="-122"/>
              </a:rPr>
              <a:t> </a:t>
            </a:r>
            <a:r>
              <a:rPr lang="zh-CN" altLang="en-US" sz="3200" dirty="0" smtClean="0">
                <a:solidFill>
                  <a:srgbClr val="FF0000"/>
                </a:solidFill>
                <a:latin typeface="华文琥珀" pitchFamily="2" charset="-122"/>
                <a:ea typeface="华文琥珀" pitchFamily="2" charset="-122"/>
              </a:rPr>
              <a:t>你的服务用语专业吗</a:t>
            </a:r>
            <a:endParaRPr lang="zh-CN" altLang="en-US" sz="3200" dirty="0">
              <a:solidFill>
                <a:srgbClr val="FF0000"/>
              </a:solidFill>
              <a:latin typeface="华文琥珀" pitchFamily="2" charset="-122"/>
              <a:ea typeface="华文琥珀" pitchFamily="2" charset="-122"/>
            </a:endParaRPr>
          </a:p>
        </p:txBody>
      </p:sp>
      <p:sp>
        <p:nvSpPr>
          <p:cNvPr id="4" name="矩形 3"/>
          <p:cNvSpPr/>
          <p:nvPr/>
        </p:nvSpPr>
        <p:spPr>
          <a:xfrm>
            <a:off x="503079" y="837357"/>
            <a:ext cx="4572000" cy="369332"/>
          </a:xfrm>
          <a:prstGeom prst="rect">
            <a:avLst/>
          </a:prstGeom>
        </p:spPr>
        <p:txBody>
          <a:bodyPr>
            <a:spAutoFit/>
          </a:bodyPr>
          <a:lstStyle/>
          <a:p>
            <a:pPr algn="just">
              <a:spcAft>
                <a:spcPts val="0"/>
              </a:spcAft>
            </a:pPr>
            <a:r>
              <a:rPr lang="zh-CN" altLang="zh-CN" b="1" kern="100" dirty="0">
                <a:latin typeface="等线" panose="02010600030101010101" pitchFamily="2" charset="-122"/>
                <a:ea typeface="等线" panose="02010600030101010101" pitchFamily="2" charset="-122"/>
                <a:cs typeface="Times New Roman" panose="02020603050405020304" pitchFamily="18" charset="0"/>
              </a:rPr>
              <a:t>物业不能对客户说的</a:t>
            </a:r>
            <a:r>
              <a:rPr lang="en-US" altLang="zh-CN" b="1" kern="100" dirty="0">
                <a:latin typeface="等线" panose="02010600030101010101" pitchFamily="2" charset="-122"/>
                <a:ea typeface="等线" panose="02010600030101010101" pitchFamily="2" charset="-122"/>
                <a:cs typeface="Times New Roman" panose="02020603050405020304" pitchFamily="18" charset="0"/>
              </a:rPr>
              <a:t>21</a:t>
            </a:r>
            <a:r>
              <a:rPr lang="zh-CN" altLang="zh-CN" b="1" kern="100" dirty="0">
                <a:latin typeface="等线" panose="02010600030101010101" pitchFamily="2" charset="-122"/>
                <a:ea typeface="等线" panose="02010600030101010101" pitchFamily="2" charset="-122"/>
                <a:cs typeface="Times New Roman" panose="02020603050405020304" pitchFamily="18" charset="0"/>
              </a:rPr>
              <a:t>句话</a:t>
            </a:r>
            <a:r>
              <a:rPr lang="zh-CN" altLang="zh-CN" b="1" kern="100" dirty="0" smtClean="0">
                <a:latin typeface="等线" panose="02010600030101010101" pitchFamily="2" charset="-122"/>
                <a:ea typeface="等线" panose="02010600030101010101" pitchFamily="2" charset="-122"/>
                <a:cs typeface="Times New Roman" panose="02020603050405020304" pitchFamily="18" charset="0"/>
              </a:rPr>
              <a:t>！</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5" name="矩形 4"/>
          <p:cNvSpPr/>
          <p:nvPr/>
        </p:nvSpPr>
        <p:spPr>
          <a:xfrm>
            <a:off x="498468" y="1206689"/>
            <a:ext cx="8645531" cy="5355312"/>
          </a:xfrm>
          <a:prstGeom prst="rect">
            <a:avLst/>
          </a:prstGeom>
        </p:spPr>
        <p:txBody>
          <a:bodyPr wrap="square">
            <a:spAutoFit/>
          </a:bodyPr>
          <a:lstStyle/>
          <a:p>
            <a:r>
              <a:rPr lang="en-US" altLang="zh-CN" dirty="0">
                <a:latin typeface="宋体" panose="02010600030101010101" pitchFamily="2" charset="-122"/>
                <a:cs typeface="宋体" panose="02010600030101010101" pitchFamily="2" charset="-122"/>
              </a:rPr>
              <a:t> </a:t>
            </a:r>
            <a:r>
              <a:rPr lang="en-US" altLang="zh-CN" dirty="0" smtClean="0">
                <a:latin typeface="宋体" panose="02010600030101010101" pitchFamily="2" charset="-122"/>
                <a:cs typeface="宋体" panose="02010600030101010101" pitchFamily="2" charset="-122"/>
              </a:rPr>
              <a:t>01</a:t>
            </a:r>
            <a:r>
              <a:rPr lang="zh-CN" altLang="zh-CN" dirty="0" smtClean="0">
                <a:latin typeface="宋体" panose="02010600030101010101" pitchFamily="2" charset="-122"/>
                <a:cs typeface="宋体" panose="02010600030101010101" pitchFamily="2" charset="-122"/>
              </a:rPr>
              <a:t>不能</a:t>
            </a:r>
            <a:r>
              <a:rPr lang="zh-CN" altLang="zh-CN" dirty="0">
                <a:latin typeface="宋体" panose="02010600030101010101" pitchFamily="2" charset="-122"/>
                <a:cs typeface="宋体" panose="02010600030101010101" pitchFamily="2" charset="-122"/>
              </a:rPr>
              <a:t>说的话</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这是公司的规定</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这是我们部门的规定</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我们领导的规定。</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solidFill>
                  <a:srgbClr val="FF0033"/>
                </a:solidFill>
                <a:latin typeface="宋体" panose="02010600030101010101" pitchFamily="2" charset="-122"/>
                <a:cs typeface="宋体" panose="02010600030101010101" pitchFamily="2" charset="-122"/>
              </a:rPr>
              <a:t>客户会认为</a:t>
            </a:r>
            <a:r>
              <a:rPr lang="en-US" altLang="zh-CN" dirty="0">
                <a:solidFill>
                  <a:srgbClr val="FF0033"/>
                </a:solidFill>
                <a:latin typeface="宋体" panose="02010600030101010101" pitchFamily="2" charset="-122"/>
                <a:cs typeface="宋体" panose="02010600030101010101" pitchFamily="2" charset="-122"/>
              </a:rPr>
              <a:t>——</a:t>
            </a:r>
            <a:r>
              <a:rPr lang="zh-CN" altLang="zh-CN" dirty="0">
                <a:solidFill>
                  <a:srgbClr val="FF0033"/>
                </a:solidFill>
                <a:latin typeface="宋体" panose="02010600030101010101" pitchFamily="2" charset="-122"/>
                <a:cs typeface="宋体" panose="02010600030101010101" pitchFamily="2" charset="-122"/>
              </a:rPr>
              <a:t>有没有搞错，你们的规定关我什么事，谁才是小区的主人？</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建议的回答</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这也是根据小区大多数业主的要求所制定的，关于您的意见</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建议我会向上反映，（或您的意见我们会认真考虑并向业主委员会进行反映）。</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en-US" altLang="zh-CN" dirty="0" smtClean="0">
                <a:latin typeface="宋体" panose="02010600030101010101" pitchFamily="2" charset="-122"/>
                <a:cs typeface="宋体" panose="02010600030101010101" pitchFamily="2" charset="-122"/>
              </a:rPr>
              <a:t>02</a:t>
            </a:r>
            <a:r>
              <a:rPr lang="zh-CN" altLang="en-US" dirty="0">
                <a:latin typeface="宋体" panose="02010600030101010101" pitchFamily="2" charset="-122"/>
                <a:cs typeface="宋体" panose="02010600030101010101" pitchFamily="2" charset="-122"/>
              </a:rPr>
              <a:t>、</a:t>
            </a:r>
            <a:r>
              <a:rPr lang="zh-CN" altLang="zh-CN" dirty="0" smtClean="0">
                <a:latin typeface="宋体" panose="02010600030101010101" pitchFamily="2" charset="-122"/>
                <a:cs typeface="宋体" panose="02010600030101010101" pitchFamily="2" charset="-122"/>
              </a:rPr>
              <a:t>不能</a:t>
            </a:r>
            <a:r>
              <a:rPr lang="zh-CN" altLang="zh-CN" dirty="0">
                <a:latin typeface="宋体" panose="02010600030101010101" pitchFamily="2" charset="-122"/>
                <a:cs typeface="宋体" panose="02010600030101010101" pitchFamily="2" charset="-122"/>
              </a:rPr>
              <a:t>说的话</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我们公司规定的收费标准就是这么多。</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solidFill>
                  <a:srgbClr val="FF0033"/>
                </a:solidFill>
                <a:latin typeface="宋体" panose="02010600030101010101" pitchFamily="2" charset="-122"/>
                <a:cs typeface="宋体" panose="02010600030101010101" pitchFamily="2" charset="-122"/>
              </a:rPr>
              <a:t>客户会认为</a:t>
            </a:r>
            <a:r>
              <a:rPr lang="en-US" altLang="zh-CN" dirty="0">
                <a:solidFill>
                  <a:srgbClr val="FF0033"/>
                </a:solidFill>
                <a:latin typeface="宋体" panose="02010600030101010101" pitchFamily="2" charset="-122"/>
                <a:cs typeface="宋体" panose="02010600030101010101" pitchFamily="2" charset="-122"/>
              </a:rPr>
              <a:t>——</a:t>
            </a:r>
            <a:r>
              <a:rPr lang="zh-CN" altLang="zh-CN" dirty="0">
                <a:solidFill>
                  <a:srgbClr val="FF0033"/>
                </a:solidFill>
                <a:latin typeface="宋体" panose="02010600030101010101" pitchFamily="2" charset="-122"/>
                <a:cs typeface="宋体" panose="02010600030101010101" pitchFamily="2" charset="-122"/>
              </a:rPr>
              <a:t>你们公司的规定很了不起吗？</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建议的回答</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我们的收费标准是在获得业主委员会的同意（或根据合同约定）并报物价局审批后才执行的，感谢您的理解。</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en-US" altLang="zh-CN" dirty="0" smtClean="0">
                <a:latin typeface="宋体" panose="02010600030101010101" pitchFamily="2" charset="-122"/>
                <a:cs typeface="宋体" panose="02010600030101010101" pitchFamily="2" charset="-122"/>
              </a:rPr>
              <a:t>03</a:t>
            </a:r>
            <a:r>
              <a:rPr lang="zh-CN" altLang="en-US" dirty="0" smtClean="0">
                <a:latin typeface="宋体" panose="02010600030101010101" pitchFamily="2" charset="-122"/>
                <a:cs typeface="宋体" panose="02010600030101010101" pitchFamily="2" charset="-122"/>
              </a:rPr>
              <a:t>、</a:t>
            </a:r>
            <a:r>
              <a:rPr lang="zh-CN" altLang="zh-CN" dirty="0" smtClean="0">
                <a:latin typeface="宋体" panose="02010600030101010101" pitchFamily="2" charset="-122"/>
                <a:cs typeface="宋体" panose="02010600030101010101" pitchFamily="2" charset="-122"/>
              </a:rPr>
              <a:t>不能</a:t>
            </a:r>
            <a:r>
              <a:rPr lang="zh-CN" altLang="zh-CN" dirty="0">
                <a:latin typeface="宋体" panose="02010600030101010101" pitchFamily="2" charset="-122"/>
                <a:cs typeface="宋体" panose="02010600030101010101" pitchFamily="2" charset="-122"/>
              </a:rPr>
              <a:t>说的话</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你叫什么名字？你有什么事？</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solidFill>
                  <a:srgbClr val="FF0033"/>
                </a:solidFill>
                <a:latin typeface="宋体" panose="02010600030101010101" pitchFamily="2" charset="-122"/>
                <a:cs typeface="宋体" panose="02010600030101010101" pitchFamily="2" charset="-122"/>
              </a:rPr>
              <a:t>客户会认为</a:t>
            </a:r>
            <a:r>
              <a:rPr lang="en-US" altLang="zh-CN" dirty="0">
                <a:solidFill>
                  <a:srgbClr val="FF0033"/>
                </a:solidFill>
                <a:latin typeface="宋体" panose="02010600030101010101" pitchFamily="2" charset="-122"/>
                <a:cs typeface="宋体" panose="02010600030101010101" pitchFamily="2" charset="-122"/>
              </a:rPr>
              <a:t>——</a:t>
            </a:r>
            <a:r>
              <a:rPr lang="zh-CN" altLang="zh-CN" dirty="0">
                <a:solidFill>
                  <a:srgbClr val="FF0033"/>
                </a:solidFill>
                <a:latin typeface="宋体" panose="02010600030101010101" pitchFamily="2" charset="-122"/>
                <a:cs typeface="宋体" panose="02010600030101010101" pitchFamily="2" charset="-122"/>
              </a:rPr>
              <a:t>这里是衙门吗，你们是公安局还是国安局？</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建议的回答</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请问怎么称呼您？请问我能帮您做些什么？</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en-US" altLang="zh-CN" dirty="0" smtClean="0">
                <a:latin typeface="宋体" panose="02010600030101010101" pitchFamily="2" charset="-122"/>
                <a:cs typeface="宋体" panose="02010600030101010101" pitchFamily="2" charset="-122"/>
              </a:rPr>
              <a:t>04</a:t>
            </a:r>
            <a:r>
              <a:rPr lang="zh-CN" altLang="en-US" dirty="0" smtClean="0">
                <a:latin typeface="宋体" panose="02010600030101010101" pitchFamily="2" charset="-122"/>
                <a:cs typeface="宋体" panose="02010600030101010101" pitchFamily="2" charset="-122"/>
              </a:rPr>
              <a:t>、</a:t>
            </a:r>
            <a:r>
              <a:rPr lang="zh-CN" altLang="zh-CN" dirty="0" smtClean="0">
                <a:latin typeface="宋体" panose="02010600030101010101" pitchFamily="2" charset="-122"/>
                <a:cs typeface="宋体" panose="02010600030101010101" pitchFamily="2" charset="-122"/>
              </a:rPr>
              <a:t>不能</a:t>
            </a:r>
            <a:r>
              <a:rPr lang="zh-CN" altLang="zh-CN" dirty="0">
                <a:latin typeface="宋体" panose="02010600030101010101" pitchFamily="2" charset="-122"/>
                <a:cs typeface="宋体" panose="02010600030101010101" pitchFamily="2" charset="-122"/>
              </a:rPr>
              <a:t>说的话</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这你都不知道吗？</a:t>
            </a:r>
            <a:r>
              <a:rPr lang="en-US" altLang="zh-CN" dirty="0">
                <a:latin typeface="宋体" panose="02010600030101010101" pitchFamily="2" charset="-122"/>
                <a:cs typeface="宋体" panose="02010600030101010101" pitchFamily="2" charset="-122"/>
              </a:rPr>
              <a:t>/ </a:t>
            </a:r>
            <a:r>
              <a:rPr lang="zh-CN" altLang="zh-CN" dirty="0">
                <a:latin typeface="宋体" panose="02010600030101010101" pitchFamily="2" charset="-122"/>
                <a:cs typeface="宋体" panose="02010600030101010101" pitchFamily="2" charset="-122"/>
              </a:rPr>
              <a:t>你不了解情况</a:t>
            </a:r>
            <a:r>
              <a:rPr lang="en-US" altLang="zh-CN" dirty="0">
                <a:latin typeface="宋体" panose="02010600030101010101" pitchFamily="2" charset="-122"/>
                <a:cs typeface="宋体" panose="02010600030101010101" pitchFamily="2" charset="-122"/>
              </a:rPr>
              <a:t> / </a:t>
            </a:r>
            <a:r>
              <a:rPr lang="zh-CN" altLang="zh-CN" dirty="0">
                <a:latin typeface="宋体" panose="02010600030101010101" pitchFamily="2" charset="-122"/>
                <a:cs typeface="宋体" panose="02010600030101010101" pitchFamily="2" charset="-122"/>
              </a:rPr>
              <a:t>你不懂。</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solidFill>
                  <a:srgbClr val="FF0033"/>
                </a:solidFill>
                <a:latin typeface="宋体" panose="02010600030101010101" pitchFamily="2" charset="-122"/>
                <a:cs typeface="宋体" panose="02010600030101010101" pitchFamily="2" charset="-122"/>
              </a:rPr>
              <a:t>客户会认为</a:t>
            </a:r>
            <a:r>
              <a:rPr lang="en-US" altLang="zh-CN" dirty="0">
                <a:solidFill>
                  <a:srgbClr val="FF0033"/>
                </a:solidFill>
                <a:latin typeface="宋体" panose="02010600030101010101" pitchFamily="2" charset="-122"/>
                <a:cs typeface="宋体" panose="02010600030101010101" pitchFamily="2" charset="-122"/>
              </a:rPr>
              <a:t>——</a:t>
            </a:r>
            <a:r>
              <a:rPr lang="zh-CN" altLang="zh-CN" dirty="0">
                <a:solidFill>
                  <a:srgbClr val="FF0033"/>
                </a:solidFill>
                <a:latin typeface="宋体" panose="02010600030101010101" pitchFamily="2" charset="-122"/>
                <a:cs typeface="宋体" panose="02010600030101010101" pitchFamily="2" charset="-122"/>
              </a:rPr>
              <a:t>废话，我要都懂了还请你们干什么？</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建议的回答</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对不起我没说清楚，请允许我再解释一遍。</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en-US" altLang="zh-CN" dirty="0" smtClean="0">
                <a:latin typeface="宋体" panose="02010600030101010101" pitchFamily="2" charset="-122"/>
                <a:cs typeface="宋体" panose="02010600030101010101" pitchFamily="2" charset="-122"/>
              </a:rPr>
              <a:t>05</a:t>
            </a:r>
            <a:r>
              <a:rPr lang="zh-CN" altLang="en-US" dirty="0" smtClean="0">
                <a:latin typeface="宋体" panose="02010600030101010101" pitchFamily="2" charset="-122"/>
                <a:cs typeface="宋体" panose="02010600030101010101" pitchFamily="2" charset="-122"/>
              </a:rPr>
              <a:t>、</a:t>
            </a:r>
            <a:r>
              <a:rPr lang="zh-CN" altLang="zh-CN" dirty="0" smtClean="0">
                <a:latin typeface="宋体" panose="02010600030101010101" pitchFamily="2" charset="-122"/>
                <a:cs typeface="宋体" panose="02010600030101010101" pitchFamily="2" charset="-122"/>
              </a:rPr>
              <a:t>不能</a:t>
            </a:r>
            <a:r>
              <a:rPr lang="zh-CN" altLang="zh-CN" dirty="0">
                <a:latin typeface="宋体" panose="02010600030101010101" pitchFamily="2" charset="-122"/>
                <a:cs typeface="宋体" panose="02010600030101010101" pitchFamily="2" charset="-122"/>
              </a:rPr>
              <a:t>说的话</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对不起，这件事情我不清楚（不知道），请问别人或</a:t>
            </a:r>
            <a:r>
              <a:rPr lang="en-US" altLang="zh-CN" dirty="0">
                <a:latin typeface="宋体" panose="02010600030101010101" pitchFamily="2" charset="-122"/>
                <a:cs typeface="宋体" panose="02010600030101010101" pitchFamily="2" charset="-122"/>
              </a:rPr>
              <a:t>XX</a:t>
            </a:r>
            <a:r>
              <a:rPr lang="zh-CN" altLang="zh-CN" dirty="0">
                <a:latin typeface="宋体" panose="02010600030101010101" pitchFamily="2" charset="-122"/>
                <a:cs typeface="宋体" panose="02010600030101010101" pitchFamily="2" charset="-122"/>
              </a:rPr>
              <a:t>。</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solidFill>
                  <a:srgbClr val="FF0033"/>
                </a:solidFill>
                <a:latin typeface="宋体" panose="02010600030101010101" pitchFamily="2" charset="-122"/>
                <a:cs typeface="宋体" panose="02010600030101010101" pitchFamily="2" charset="-122"/>
              </a:rPr>
              <a:t>客户会认为</a:t>
            </a:r>
            <a:r>
              <a:rPr lang="en-US" altLang="zh-CN" dirty="0">
                <a:solidFill>
                  <a:srgbClr val="FF0033"/>
                </a:solidFill>
                <a:latin typeface="宋体" panose="02010600030101010101" pitchFamily="2" charset="-122"/>
                <a:cs typeface="宋体" panose="02010600030101010101" pitchFamily="2" charset="-122"/>
              </a:rPr>
              <a:t>——</a:t>
            </a:r>
            <a:r>
              <a:rPr lang="zh-CN" altLang="zh-CN" dirty="0">
                <a:solidFill>
                  <a:srgbClr val="FF0033"/>
                </a:solidFill>
                <a:latin typeface="宋体" panose="02010600030101010101" pitchFamily="2" charset="-122"/>
                <a:cs typeface="宋体" panose="02010600030101010101" pitchFamily="2" charset="-122"/>
              </a:rPr>
              <a:t>既然什么都不知道，那我付钱请你们有什么用？</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建议的回答</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我非常希望能够帮助你，不过这件事情我不是很清楚，我帮您了解一下好吗（你看这样可以吗）？</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或</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如果不介意的话，让我了解后再告诉您好吗？</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endParaRPr lang="zh-CN" altLang="en-US" dirty="0"/>
          </a:p>
        </p:txBody>
      </p:sp>
    </p:spTree>
    <p:extLst>
      <p:ext uri="{BB962C8B-B14F-4D97-AF65-F5344CB8AC3E}">
        <p14:creationId xmlns:p14="http://schemas.microsoft.com/office/powerpoint/2010/main" val="42154758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67544" y="116632"/>
            <a:ext cx="5975350" cy="720725"/>
          </a:xfrm>
          <a:prstGeom prst="rect">
            <a:avLst/>
          </a:prstGeom>
          <a:noFill/>
          <a:ln w="9525">
            <a:noFill/>
            <a:miter lim="800000"/>
            <a:headEnd/>
            <a:tailEnd/>
          </a:ln>
        </p:spPr>
        <p:txBody>
          <a:bodyPr anchor="ctr"/>
          <a:lstStyle/>
          <a:p>
            <a:pPr algn="l"/>
            <a:r>
              <a:rPr lang="en-US" altLang="zh-CN" sz="3200" dirty="0">
                <a:solidFill>
                  <a:srgbClr val="FF0000"/>
                </a:solidFill>
                <a:ea typeface="华文琥珀" pitchFamily="2" charset="-122"/>
              </a:rPr>
              <a:t>——</a:t>
            </a:r>
            <a:r>
              <a:rPr lang="en-US" altLang="zh-CN" sz="3200" dirty="0">
                <a:solidFill>
                  <a:srgbClr val="FF0000"/>
                </a:solidFill>
                <a:latin typeface="华文琥珀" pitchFamily="2" charset="-122"/>
                <a:ea typeface="华文琥珀" pitchFamily="2" charset="-122"/>
              </a:rPr>
              <a:t> </a:t>
            </a:r>
            <a:r>
              <a:rPr lang="zh-CN" altLang="en-US" sz="3200" dirty="0" smtClean="0">
                <a:solidFill>
                  <a:srgbClr val="FF0000"/>
                </a:solidFill>
                <a:latin typeface="华文琥珀" pitchFamily="2" charset="-122"/>
                <a:ea typeface="华文琥珀" pitchFamily="2" charset="-122"/>
              </a:rPr>
              <a:t>你的服务用语专业吗</a:t>
            </a:r>
            <a:endParaRPr lang="zh-CN" altLang="en-US" sz="3200" dirty="0">
              <a:solidFill>
                <a:srgbClr val="FF0000"/>
              </a:solidFill>
              <a:latin typeface="华文琥珀" pitchFamily="2" charset="-122"/>
              <a:ea typeface="华文琥珀" pitchFamily="2" charset="-122"/>
            </a:endParaRPr>
          </a:p>
        </p:txBody>
      </p:sp>
      <p:sp>
        <p:nvSpPr>
          <p:cNvPr id="2" name="矩形 1"/>
          <p:cNvSpPr/>
          <p:nvPr/>
        </p:nvSpPr>
        <p:spPr>
          <a:xfrm>
            <a:off x="323528" y="765639"/>
            <a:ext cx="8568952" cy="5355312"/>
          </a:xfrm>
          <a:prstGeom prst="rect">
            <a:avLst/>
          </a:prstGeom>
        </p:spPr>
        <p:txBody>
          <a:bodyPr wrap="square">
            <a:spAutoFit/>
          </a:bodyPr>
          <a:lstStyle/>
          <a:p>
            <a:r>
              <a:rPr lang="en-US" altLang="zh-CN" dirty="0" smtClean="0">
                <a:latin typeface="宋体" panose="02010600030101010101" pitchFamily="2" charset="-122"/>
                <a:cs typeface="宋体" panose="02010600030101010101" pitchFamily="2" charset="-122"/>
              </a:rPr>
              <a:t>06</a:t>
            </a:r>
            <a:r>
              <a:rPr lang="zh-CN" altLang="en-US" dirty="0" smtClean="0">
                <a:latin typeface="宋体" panose="02010600030101010101" pitchFamily="2" charset="-122"/>
                <a:cs typeface="宋体" panose="02010600030101010101" pitchFamily="2" charset="-122"/>
              </a:rPr>
              <a:t>、</a:t>
            </a:r>
            <a:r>
              <a:rPr lang="zh-CN" altLang="zh-CN" dirty="0" smtClean="0">
                <a:latin typeface="宋体" panose="02010600030101010101" pitchFamily="2" charset="-122"/>
                <a:cs typeface="宋体" panose="02010600030101010101" pitchFamily="2" charset="-122"/>
              </a:rPr>
              <a:t>不能</a:t>
            </a:r>
            <a:r>
              <a:rPr lang="zh-CN" altLang="zh-CN" dirty="0">
                <a:latin typeface="宋体" panose="02010600030101010101" pitchFamily="2" charset="-122"/>
                <a:cs typeface="宋体" panose="02010600030101010101" pitchFamily="2" charset="-122"/>
              </a:rPr>
              <a:t>说的话</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这是</a:t>
            </a:r>
            <a:r>
              <a:rPr lang="en-US" altLang="zh-CN" dirty="0">
                <a:latin typeface="宋体" panose="02010600030101010101" pitchFamily="2" charset="-122"/>
                <a:cs typeface="宋体" panose="02010600030101010101" pitchFamily="2" charset="-122"/>
              </a:rPr>
              <a:t>XX</a:t>
            </a:r>
            <a:r>
              <a:rPr lang="zh-CN" altLang="zh-CN" dirty="0">
                <a:latin typeface="宋体" panose="02010600030101010101" pitchFamily="2" charset="-122"/>
                <a:cs typeface="宋体" panose="02010600030101010101" pitchFamily="2" charset="-122"/>
              </a:rPr>
              <a:t>部门</a:t>
            </a:r>
            <a:r>
              <a:rPr lang="en-US" altLang="zh-CN" dirty="0">
                <a:latin typeface="宋体" panose="02010600030101010101" pitchFamily="2" charset="-122"/>
                <a:cs typeface="宋体" panose="02010600030101010101" pitchFamily="2" charset="-122"/>
              </a:rPr>
              <a:t> /  XX</a:t>
            </a:r>
            <a:r>
              <a:rPr lang="zh-CN" altLang="zh-CN" dirty="0">
                <a:latin typeface="宋体" panose="02010600030101010101" pitchFamily="2" charset="-122"/>
                <a:cs typeface="宋体" panose="02010600030101010101" pitchFamily="2" charset="-122"/>
              </a:rPr>
              <a:t>人负责的， 不归我们管，我们也没有办法。</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solidFill>
                  <a:srgbClr val="FF0033"/>
                </a:solidFill>
                <a:latin typeface="宋体" panose="02010600030101010101" pitchFamily="2" charset="-122"/>
                <a:cs typeface="宋体" panose="02010600030101010101" pitchFamily="2" charset="-122"/>
              </a:rPr>
              <a:t>客户会认为</a:t>
            </a:r>
            <a:r>
              <a:rPr lang="en-US" altLang="zh-CN" dirty="0">
                <a:solidFill>
                  <a:srgbClr val="FF0033"/>
                </a:solidFill>
                <a:latin typeface="宋体" panose="02010600030101010101" pitchFamily="2" charset="-122"/>
                <a:cs typeface="宋体" panose="02010600030101010101" pitchFamily="2" charset="-122"/>
              </a:rPr>
              <a:t>——</a:t>
            </a:r>
            <a:r>
              <a:rPr lang="zh-CN" altLang="zh-CN" dirty="0">
                <a:solidFill>
                  <a:srgbClr val="FF0033"/>
                </a:solidFill>
                <a:latin typeface="宋体" panose="02010600030101010101" pitchFamily="2" charset="-122"/>
                <a:cs typeface="宋体" panose="02010600030101010101" pitchFamily="2" charset="-122"/>
              </a:rPr>
              <a:t>我来找你们是寻求帮助的，现在你的意思是我搞错了，还是你们在推托责任，把我当皮球踢来踢去？</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建议的回答</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我非常希望能够帮助你，不过这件事情有专门的公司（人）负责这件事情，我可以给你一个电话，或者 我帮你打一个电话，跟他们联络，让他们帮你解决，你看好吗？（你看这样可以吗？）</a:t>
            </a:r>
            <a:r>
              <a:rPr lang="en-US" altLang="zh-CN" dirty="0">
                <a:latin typeface="宋体" panose="02010600030101010101" pitchFamily="2" charset="-122"/>
                <a:cs typeface="宋体" panose="02010600030101010101" pitchFamily="2" charset="-122"/>
              </a:rPr>
              <a:t>”/ </a:t>
            </a:r>
            <a:r>
              <a:rPr lang="zh-CN" altLang="zh-CN" dirty="0">
                <a:latin typeface="宋体" panose="02010600030101010101" pitchFamily="2" charset="-122"/>
                <a:cs typeface="宋体" panose="02010600030101010101" pitchFamily="2" charset="-122"/>
              </a:rPr>
              <a:t>这件事有专人负责，我帮您转过去。</a:t>
            </a:r>
          </a:p>
          <a:p>
            <a:r>
              <a:rPr lang="zh-CN" altLang="zh-CN" dirty="0">
                <a:latin typeface="宋体" panose="02010600030101010101" pitchFamily="2" charset="-122"/>
                <a:cs typeface="宋体" panose="02010600030101010101" pitchFamily="2" charset="-122"/>
              </a:rPr>
              <a:t>备注：该回答仅适用于外部事务，不适用于包括地产返修问题在内的记录和处理，对于涉及到内部的所有事务都应认真记录并按相关内部流程转达并进行跟进和反馈。</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en-US" altLang="zh-CN" dirty="0" smtClean="0">
                <a:latin typeface="宋体" panose="02010600030101010101" pitchFamily="2" charset="-122"/>
                <a:cs typeface="宋体" panose="02010600030101010101" pitchFamily="2" charset="-122"/>
              </a:rPr>
              <a:t>07</a:t>
            </a:r>
            <a:r>
              <a:rPr lang="zh-CN" altLang="en-US" dirty="0" smtClean="0">
                <a:latin typeface="宋体" panose="02010600030101010101" pitchFamily="2" charset="-122"/>
                <a:cs typeface="宋体" panose="02010600030101010101" pitchFamily="2" charset="-122"/>
              </a:rPr>
              <a:t>、</a:t>
            </a:r>
            <a:r>
              <a:rPr lang="zh-CN" altLang="zh-CN" dirty="0" smtClean="0">
                <a:latin typeface="宋体" panose="02010600030101010101" pitchFamily="2" charset="-122"/>
                <a:cs typeface="宋体" panose="02010600030101010101" pitchFamily="2" charset="-122"/>
              </a:rPr>
              <a:t>不能</a:t>
            </a:r>
            <a:r>
              <a:rPr lang="zh-CN" altLang="zh-CN" dirty="0">
                <a:latin typeface="宋体" panose="02010600030101010101" pitchFamily="2" charset="-122"/>
                <a:cs typeface="宋体" panose="02010600030101010101" pitchFamily="2" charset="-122"/>
              </a:rPr>
              <a:t>说的话</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这是政府的事（邻居的个人行为），我们也没有办法。</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solidFill>
                  <a:srgbClr val="FF0033"/>
                </a:solidFill>
                <a:latin typeface="宋体" panose="02010600030101010101" pitchFamily="2" charset="-122"/>
                <a:cs typeface="宋体" panose="02010600030101010101" pitchFamily="2" charset="-122"/>
              </a:rPr>
              <a:t>客户会认为</a:t>
            </a:r>
            <a:r>
              <a:rPr lang="en-US" altLang="zh-CN" dirty="0">
                <a:solidFill>
                  <a:srgbClr val="FF0033"/>
                </a:solidFill>
                <a:latin typeface="宋体" panose="02010600030101010101" pitchFamily="2" charset="-122"/>
                <a:cs typeface="宋体" panose="02010600030101010101" pitchFamily="2" charset="-122"/>
              </a:rPr>
              <a:t>——</a:t>
            </a:r>
            <a:r>
              <a:rPr lang="zh-CN" altLang="zh-CN" dirty="0">
                <a:solidFill>
                  <a:srgbClr val="FF0033"/>
                </a:solidFill>
                <a:latin typeface="宋体" panose="02010600030101010101" pitchFamily="2" charset="-122"/>
                <a:cs typeface="宋体" panose="02010600030101010101" pitchFamily="2" charset="-122"/>
              </a:rPr>
              <a:t>我也知道这是政府的事（邻居的行为），我不是傻瓜，不需要你来告诉我，找你们是希望你们帮忙，我要是自己有办法就不找你了。</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建议的回答</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让我们想想有什么好的办法没有，我会尽最大的努力去协调。</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en-US" altLang="zh-CN" dirty="0" smtClean="0">
                <a:latin typeface="宋体" panose="02010600030101010101" pitchFamily="2" charset="-122"/>
                <a:cs typeface="宋体" panose="02010600030101010101" pitchFamily="2" charset="-122"/>
              </a:rPr>
              <a:t>08</a:t>
            </a:r>
            <a:r>
              <a:rPr lang="zh-CN" altLang="en-US" dirty="0" smtClean="0">
                <a:latin typeface="宋体" panose="02010600030101010101" pitchFamily="2" charset="-122"/>
                <a:cs typeface="宋体" panose="02010600030101010101" pitchFamily="2" charset="-122"/>
              </a:rPr>
              <a:t>、</a:t>
            </a:r>
            <a:r>
              <a:rPr lang="zh-CN" altLang="zh-CN" dirty="0" smtClean="0">
                <a:latin typeface="宋体" panose="02010600030101010101" pitchFamily="2" charset="-122"/>
                <a:cs typeface="宋体" panose="02010600030101010101" pitchFamily="2" charset="-122"/>
              </a:rPr>
              <a:t>不能</a:t>
            </a:r>
            <a:r>
              <a:rPr lang="zh-CN" altLang="zh-CN" dirty="0">
                <a:latin typeface="宋体" panose="02010600030101010101" pitchFamily="2" charset="-122"/>
                <a:cs typeface="宋体" panose="02010600030101010101" pitchFamily="2" charset="-122"/>
              </a:rPr>
              <a:t>说的话</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这项服务我们不能为你提供</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或</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这项服务我们不会做，做不了</a:t>
            </a:r>
            <a:r>
              <a:rPr lang="en-US" altLang="zh-CN" dirty="0">
                <a:latin typeface="宋体" panose="02010600030101010101" pitchFamily="2" charset="-122"/>
                <a:cs typeface="宋体" panose="02010600030101010101" pitchFamily="2" charset="-122"/>
              </a:rPr>
              <a:t>”</a:t>
            </a:r>
            <a:br>
              <a:rPr lang="en-US" altLang="zh-CN" dirty="0">
                <a:latin typeface="宋体" panose="02010600030101010101" pitchFamily="2" charset="-122"/>
                <a:cs typeface="宋体" panose="02010600030101010101" pitchFamily="2" charset="-122"/>
              </a:rPr>
            </a:br>
            <a:r>
              <a:rPr lang="zh-CN" altLang="zh-CN" dirty="0">
                <a:solidFill>
                  <a:srgbClr val="FF0033"/>
                </a:solidFill>
                <a:latin typeface="宋体" panose="02010600030101010101" pitchFamily="2" charset="-122"/>
                <a:cs typeface="宋体" panose="02010600030101010101" pitchFamily="2" charset="-122"/>
              </a:rPr>
              <a:t>客户会认为</a:t>
            </a:r>
            <a:r>
              <a:rPr lang="en-US" altLang="zh-CN" dirty="0">
                <a:solidFill>
                  <a:srgbClr val="FF0033"/>
                </a:solidFill>
                <a:latin typeface="宋体" panose="02010600030101010101" pitchFamily="2" charset="-122"/>
                <a:cs typeface="宋体" panose="02010600030101010101" pitchFamily="2" charset="-122"/>
              </a:rPr>
              <a:t>——</a:t>
            </a:r>
            <a:r>
              <a:rPr lang="zh-CN" altLang="zh-CN" dirty="0">
                <a:solidFill>
                  <a:srgbClr val="FF0033"/>
                </a:solidFill>
                <a:latin typeface="宋体" panose="02010600030101010101" pitchFamily="2" charset="-122"/>
                <a:cs typeface="宋体" panose="02010600030101010101" pitchFamily="2" charset="-122"/>
              </a:rPr>
              <a:t>你们是真的不会做还是不想帮忙？看来以后有什么事是指望不上你们了。</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建议的回答</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这项服务有专门的公司负责，我们目前不能提供，我可以给你一个电话，或者我帮你打一个电话，跟他们联络，让他们帮你解决，你看好吗（你看这样可以吗）？</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或</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关于这项服务的有关信息，我帮你了解一下可以吗</a:t>
            </a:r>
            <a:r>
              <a:rPr lang="zh-CN" altLang="zh-CN" dirty="0" smtClean="0">
                <a:latin typeface="宋体" panose="02010600030101010101" pitchFamily="2" charset="-122"/>
                <a:cs typeface="宋体" panose="02010600030101010101" pitchFamily="2" charset="-122"/>
              </a:rPr>
              <a:t>？</a:t>
            </a:r>
            <a:endParaRPr lang="zh-CN" altLang="en-US" dirty="0"/>
          </a:p>
        </p:txBody>
      </p:sp>
    </p:spTree>
    <p:extLst>
      <p:ext uri="{BB962C8B-B14F-4D97-AF65-F5344CB8AC3E}">
        <p14:creationId xmlns:p14="http://schemas.microsoft.com/office/powerpoint/2010/main" val="267337325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67544" y="116632"/>
            <a:ext cx="5975350" cy="720725"/>
          </a:xfrm>
          <a:prstGeom prst="rect">
            <a:avLst/>
          </a:prstGeom>
          <a:noFill/>
          <a:ln w="9525">
            <a:noFill/>
            <a:miter lim="800000"/>
            <a:headEnd/>
            <a:tailEnd/>
          </a:ln>
        </p:spPr>
        <p:txBody>
          <a:bodyPr anchor="ctr"/>
          <a:lstStyle/>
          <a:p>
            <a:pPr algn="l"/>
            <a:r>
              <a:rPr lang="en-US" altLang="zh-CN" sz="3200" dirty="0">
                <a:solidFill>
                  <a:srgbClr val="FF0000"/>
                </a:solidFill>
                <a:ea typeface="华文琥珀" pitchFamily="2" charset="-122"/>
              </a:rPr>
              <a:t>——</a:t>
            </a:r>
            <a:r>
              <a:rPr lang="en-US" altLang="zh-CN" sz="3200" dirty="0">
                <a:solidFill>
                  <a:srgbClr val="FF0000"/>
                </a:solidFill>
                <a:latin typeface="华文琥珀" pitchFamily="2" charset="-122"/>
                <a:ea typeface="华文琥珀" pitchFamily="2" charset="-122"/>
              </a:rPr>
              <a:t> </a:t>
            </a:r>
            <a:r>
              <a:rPr lang="zh-CN" altLang="en-US" sz="3200" dirty="0" smtClean="0">
                <a:solidFill>
                  <a:srgbClr val="FF0000"/>
                </a:solidFill>
                <a:latin typeface="华文琥珀" pitchFamily="2" charset="-122"/>
                <a:ea typeface="华文琥珀" pitchFamily="2" charset="-122"/>
              </a:rPr>
              <a:t>你的服务用语专业吗</a:t>
            </a:r>
            <a:endParaRPr lang="zh-CN" altLang="en-US" sz="3200" dirty="0">
              <a:solidFill>
                <a:srgbClr val="FF0000"/>
              </a:solidFill>
              <a:latin typeface="华文琥珀" pitchFamily="2" charset="-122"/>
              <a:ea typeface="华文琥珀" pitchFamily="2" charset="-122"/>
            </a:endParaRPr>
          </a:p>
        </p:txBody>
      </p:sp>
      <p:sp>
        <p:nvSpPr>
          <p:cNvPr id="4" name="矩形 3"/>
          <p:cNvSpPr/>
          <p:nvPr/>
        </p:nvSpPr>
        <p:spPr>
          <a:xfrm>
            <a:off x="491248" y="837357"/>
            <a:ext cx="8401232" cy="5509200"/>
          </a:xfrm>
          <a:prstGeom prst="rect">
            <a:avLst/>
          </a:prstGeom>
        </p:spPr>
        <p:txBody>
          <a:bodyPr wrap="square">
            <a:spAutoFit/>
          </a:bodyPr>
          <a:lstStyle/>
          <a:p>
            <a:r>
              <a:rPr lang="en-US" altLang="zh-CN" dirty="0">
                <a:latin typeface="宋体" panose="02010600030101010101" pitchFamily="2" charset="-122"/>
                <a:cs typeface="宋体" panose="02010600030101010101" pitchFamily="2" charset="-122"/>
              </a:rPr>
              <a:t>09.        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不能说的话</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对不起，</a:t>
            </a:r>
            <a:r>
              <a:rPr lang="en-US" altLang="zh-CN" dirty="0">
                <a:solidFill>
                  <a:srgbClr val="FF0033"/>
                </a:solidFill>
                <a:latin typeface="宋体" panose="02010600030101010101" pitchFamily="2" charset="-122"/>
                <a:cs typeface="宋体" panose="02010600030101010101" pitchFamily="2" charset="-122"/>
              </a:rPr>
              <a:t>XX</a:t>
            </a:r>
            <a:r>
              <a:rPr lang="zh-CN" altLang="zh-CN" dirty="0">
                <a:latin typeface="宋体" panose="02010600030101010101" pitchFamily="2" charset="-122"/>
                <a:cs typeface="宋体" panose="02010600030101010101" pitchFamily="2" charset="-122"/>
              </a:rPr>
              <a:t>不在，请改日再来。</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solidFill>
                  <a:srgbClr val="FF0033"/>
                </a:solidFill>
                <a:latin typeface="宋体" panose="02010600030101010101" pitchFamily="2" charset="-122"/>
                <a:cs typeface="宋体" panose="02010600030101010101" pitchFamily="2" charset="-122"/>
              </a:rPr>
              <a:t>客户会认为</a:t>
            </a:r>
            <a:r>
              <a:rPr lang="en-US" altLang="zh-CN" dirty="0">
                <a:solidFill>
                  <a:srgbClr val="FF0033"/>
                </a:solidFill>
                <a:latin typeface="宋体" panose="02010600030101010101" pitchFamily="2" charset="-122"/>
                <a:cs typeface="宋体" panose="02010600030101010101" pitchFamily="2" charset="-122"/>
              </a:rPr>
              <a:t>——</a:t>
            </a:r>
            <a:r>
              <a:rPr lang="zh-CN" altLang="zh-CN" dirty="0">
                <a:solidFill>
                  <a:srgbClr val="FF0033"/>
                </a:solidFill>
                <a:latin typeface="宋体" panose="02010600030101010101" pitchFamily="2" charset="-122"/>
                <a:cs typeface="宋体" panose="02010600030101010101" pitchFamily="2" charset="-122"/>
              </a:rPr>
              <a:t>失望，白跑了一趟。</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建议的回答</a:t>
            </a:r>
            <a:r>
              <a:rPr lang="en-US" altLang="zh-CN" dirty="0">
                <a:latin typeface="宋体" panose="02010600030101010101" pitchFamily="2" charset="-122"/>
                <a:cs typeface="宋体" panose="02010600030101010101" pitchFamily="2" charset="-122"/>
              </a:rPr>
              <a:t>——XX</a:t>
            </a:r>
            <a:r>
              <a:rPr lang="zh-CN" altLang="zh-CN" dirty="0">
                <a:latin typeface="宋体" panose="02010600030101010101" pitchFamily="2" charset="-122"/>
                <a:cs typeface="宋体" panose="02010600030101010101" pitchFamily="2" charset="-122"/>
              </a:rPr>
              <a:t>今天临时外出，请问需要我帮你转告吗？</a:t>
            </a:r>
            <a:r>
              <a:rPr lang="en-US" altLang="zh-CN" dirty="0">
                <a:latin typeface="宋体" panose="02010600030101010101" pitchFamily="2" charset="-122"/>
                <a:cs typeface="宋体" panose="02010600030101010101" pitchFamily="2" charset="-122"/>
              </a:rPr>
              <a:t>/ </a:t>
            </a:r>
            <a:r>
              <a:rPr lang="zh-CN" altLang="zh-CN" dirty="0">
                <a:latin typeface="宋体" panose="02010600030101010101" pitchFamily="2" charset="-122"/>
                <a:cs typeface="宋体" panose="02010600030101010101" pitchFamily="2" charset="-122"/>
              </a:rPr>
              <a:t>请问需要我帮你预约吗？</a:t>
            </a:r>
            <a:r>
              <a:rPr lang="en-US" altLang="zh-CN" dirty="0">
                <a:latin typeface="宋体" panose="02010600030101010101" pitchFamily="2" charset="-122"/>
                <a:cs typeface="宋体" panose="02010600030101010101" pitchFamily="2" charset="-122"/>
              </a:rPr>
              <a:t>/ </a:t>
            </a:r>
            <a:r>
              <a:rPr lang="zh-CN" altLang="zh-CN" dirty="0">
                <a:latin typeface="宋体" panose="02010600030101010101" pitchFamily="2" charset="-122"/>
                <a:cs typeface="宋体" panose="02010600030101010101" pitchFamily="2" charset="-122"/>
              </a:rPr>
              <a:t>请问我可以帮你做些什么？</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en-US" altLang="zh-CN" dirty="0">
                <a:latin typeface="宋体" panose="02010600030101010101" pitchFamily="2" charset="-122"/>
                <a:cs typeface="宋体" panose="02010600030101010101" pitchFamily="2" charset="-122"/>
              </a:rPr>
              <a:t>10.  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不能说的话</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对不起，这件事要明天才能办理，请改日再来。</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solidFill>
                  <a:srgbClr val="FF0033"/>
                </a:solidFill>
                <a:latin typeface="宋体" panose="02010600030101010101" pitchFamily="2" charset="-122"/>
                <a:cs typeface="宋体" panose="02010600030101010101" pitchFamily="2" charset="-122"/>
              </a:rPr>
              <a:t>客户会认为</a:t>
            </a:r>
            <a:r>
              <a:rPr lang="en-US" altLang="zh-CN" dirty="0">
                <a:solidFill>
                  <a:srgbClr val="FF0033"/>
                </a:solidFill>
                <a:latin typeface="宋体" panose="02010600030101010101" pitchFamily="2" charset="-122"/>
                <a:cs typeface="宋体" panose="02010600030101010101" pitchFamily="2" charset="-122"/>
              </a:rPr>
              <a:t>——</a:t>
            </a:r>
            <a:r>
              <a:rPr lang="zh-CN" altLang="zh-CN" dirty="0">
                <a:solidFill>
                  <a:srgbClr val="FF0033"/>
                </a:solidFill>
                <a:latin typeface="宋体" panose="02010600030101010101" pitchFamily="2" charset="-122"/>
                <a:cs typeface="宋体" panose="02010600030101010101" pitchFamily="2" charset="-122"/>
              </a:rPr>
              <a:t>为什么今天不能办理，我来一趟容易吗。</a:t>
            </a:r>
            <a:r>
              <a:rPr lang="en-US" altLang="zh-CN" dirty="0">
                <a:latin typeface="宋体" panose="02010600030101010101" pitchFamily="2" charset="-122"/>
                <a:cs typeface="宋体" panose="02010600030101010101" pitchFamily="2" charset="-122"/>
              </a:rPr>
              <a:t>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建议的回答</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非常抱歉，因为</a:t>
            </a:r>
            <a:r>
              <a:rPr lang="en-US" altLang="zh-CN" dirty="0">
                <a:latin typeface="宋体" panose="02010600030101010101" pitchFamily="2" charset="-122"/>
                <a:cs typeface="宋体" panose="02010600030101010101" pitchFamily="2" charset="-122"/>
              </a:rPr>
              <a:t>XX</a:t>
            </a:r>
            <a:r>
              <a:rPr lang="zh-CN" altLang="zh-CN" dirty="0">
                <a:latin typeface="宋体" panose="02010600030101010101" pitchFamily="2" charset="-122"/>
                <a:cs typeface="宋体" panose="02010600030101010101" pitchFamily="2" charset="-122"/>
              </a:rPr>
              <a:t>原因，这件事情要</a:t>
            </a:r>
            <a:r>
              <a:rPr lang="en-US" altLang="zh-CN" dirty="0">
                <a:latin typeface="宋体" panose="02010600030101010101" pitchFamily="2" charset="-122"/>
                <a:cs typeface="宋体" panose="02010600030101010101" pitchFamily="2" charset="-122"/>
              </a:rPr>
              <a:t>XX</a:t>
            </a:r>
            <a:r>
              <a:rPr lang="zh-CN" altLang="zh-CN" dirty="0">
                <a:latin typeface="宋体" panose="02010600030101010101" pitchFamily="2" charset="-122"/>
                <a:cs typeface="宋体" panose="02010600030101010101" pitchFamily="2" charset="-122"/>
              </a:rPr>
              <a:t>天才能办理，您看哪天方便（有空），我们预约一个时间好吗？</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en-US" altLang="zh-CN" dirty="0">
                <a:latin typeface="宋体" panose="02010600030101010101" pitchFamily="2" charset="-122"/>
                <a:cs typeface="宋体" panose="02010600030101010101" pitchFamily="2" charset="-122"/>
              </a:rPr>
              <a:t>11.  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不能说的话</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对不起，我们已经下班了（现在是吃饭时间），请明天再来（请上班后再来）。</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solidFill>
                  <a:srgbClr val="FF0033"/>
                </a:solidFill>
                <a:latin typeface="宋体" panose="02010600030101010101" pitchFamily="2" charset="-122"/>
                <a:cs typeface="宋体" panose="02010600030101010101" pitchFamily="2" charset="-122"/>
              </a:rPr>
              <a:t>客户会认为</a:t>
            </a:r>
            <a:r>
              <a:rPr lang="en-US" altLang="zh-CN" dirty="0">
                <a:solidFill>
                  <a:srgbClr val="FF0033"/>
                </a:solidFill>
                <a:latin typeface="宋体" panose="02010600030101010101" pitchFamily="2" charset="-122"/>
                <a:cs typeface="宋体" panose="02010600030101010101" pitchFamily="2" charset="-122"/>
              </a:rPr>
              <a:t>——</a:t>
            </a:r>
            <a:r>
              <a:rPr lang="zh-CN" altLang="zh-CN" dirty="0">
                <a:solidFill>
                  <a:srgbClr val="FF0033"/>
                </a:solidFill>
                <a:latin typeface="宋体" panose="02010600030101010101" pitchFamily="2" charset="-122"/>
                <a:cs typeface="宋体" panose="02010600030101010101" pitchFamily="2" charset="-122"/>
              </a:rPr>
              <a:t>你们是政府部门吗？下班（吃饭）就一分钟都不能耽误？</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建议的回答</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您好，请问有什么能够帮到您。</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如果不能处理：</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您好，相关人员已经下班了（吃饭去了），如果不是紧急事情，能不能明天（待会儿）办理？如果需要在现在办理，请稍等一会儿，让我帮您联系一下有关工作人员好吗？</a:t>
            </a:r>
          </a:p>
          <a:p>
            <a:r>
              <a:rPr lang="zh-CN" altLang="zh-CN" sz="1400" dirty="0">
                <a:ea typeface="等线" panose="02010600030101010101" pitchFamily="2" charset="-122"/>
                <a:cs typeface="Times New Roman" panose="02020603050405020304" pitchFamily="18" charset="0"/>
              </a:rPr>
              <a:t>备注：本回答仅适用于非紧急情况下的应答，不适用于紧急维修等突发性事件的处理，对于该类紧急事件仍需按照集团统一的要求立即安排处理及解决。</a:t>
            </a:r>
            <a:endParaRPr lang="zh-CN" altLang="en-US" dirty="0"/>
          </a:p>
        </p:txBody>
      </p:sp>
    </p:spTree>
    <p:extLst>
      <p:ext uri="{BB962C8B-B14F-4D97-AF65-F5344CB8AC3E}">
        <p14:creationId xmlns:p14="http://schemas.microsoft.com/office/powerpoint/2010/main" val="2846876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67544" y="116632"/>
            <a:ext cx="5975350" cy="720725"/>
          </a:xfrm>
          <a:prstGeom prst="rect">
            <a:avLst/>
          </a:prstGeom>
          <a:noFill/>
          <a:ln w="9525">
            <a:noFill/>
            <a:miter lim="800000"/>
            <a:headEnd/>
            <a:tailEnd/>
          </a:ln>
        </p:spPr>
        <p:txBody>
          <a:bodyPr anchor="ctr"/>
          <a:lstStyle/>
          <a:p>
            <a:pPr algn="l"/>
            <a:r>
              <a:rPr lang="en-US" altLang="zh-CN" sz="3200" dirty="0">
                <a:solidFill>
                  <a:srgbClr val="FF0000"/>
                </a:solidFill>
                <a:ea typeface="华文琥珀" pitchFamily="2" charset="-122"/>
              </a:rPr>
              <a:t>——</a:t>
            </a:r>
            <a:r>
              <a:rPr lang="en-US" altLang="zh-CN" sz="3200" dirty="0">
                <a:solidFill>
                  <a:srgbClr val="FF0000"/>
                </a:solidFill>
                <a:latin typeface="华文琥珀" pitchFamily="2" charset="-122"/>
                <a:ea typeface="华文琥珀" pitchFamily="2" charset="-122"/>
              </a:rPr>
              <a:t> </a:t>
            </a:r>
            <a:r>
              <a:rPr lang="zh-CN" altLang="en-US" sz="3200" dirty="0" smtClean="0">
                <a:solidFill>
                  <a:srgbClr val="FF0000"/>
                </a:solidFill>
                <a:latin typeface="华文琥珀" pitchFamily="2" charset="-122"/>
                <a:ea typeface="华文琥珀" pitchFamily="2" charset="-122"/>
              </a:rPr>
              <a:t>你的服务用语专业吗</a:t>
            </a:r>
            <a:endParaRPr lang="zh-CN" altLang="en-US" sz="3200" dirty="0">
              <a:solidFill>
                <a:srgbClr val="FF0000"/>
              </a:solidFill>
              <a:latin typeface="华文琥珀" pitchFamily="2" charset="-122"/>
              <a:ea typeface="华文琥珀" pitchFamily="2" charset="-122"/>
            </a:endParaRPr>
          </a:p>
        </p:txBody>
      </p:sp>
      <p:sp>
        <p:nvSpPr>
          <p:cNvPr id="2" name="矩形 1"/>
          <p:cNvSpPr/>
          <p:nvPr/>
        </p:nvSpPr>
        <p:spPr>
          <a:xfrm>
            <a:off x="467544" y="854809"/>
            <a:ext cx="8496944" cy="5632311"/>
          </a:xfrm>
          <a:prstGeom prst="rect">
            <a:avLst/>
          </a:prstGeom>
        </p:spPr>
        <p:txBody>
          <a:bodyPr wrap="square">
            <a:spAutoFit/>
          </a:bodyPr>
          <a:lstStyle/>
          <a:p>
            <a:r>
              <a:rPr lang="en-US" altLang="zh-CN" dirty="0" smtClean="0">
                <a:latin typeface="等线" panose="02010600030101010101" pitchFamily="2" charset="-122"/>
                <a:cs typeface="Times New Roman" panose="02020603050405020304" pitchFamily="18" charset="0"/>
              </a:rPr>
              <a:t>12</a:t>
            </a:r>
            <a:r>
              <a:rPr lang="zh-CN" altLang="en-US" dirty="0" smtClean="0">
                <a:latin typeface="等线" panose="02010600030101010101" pitchFamily="2" charset="-122"/>
                <a:cs typeface="Times New Roman" panose="02020603050405020304" pitchFamily="18" charset="0"/>
              </a:rPr>
              <a:t>、</a:t>
            </a:r>
            <a:r>
              <a:rPr lang="zh-CN" altLang="zh-CN" dirty="0" smtClean="0">
                <a:ea typeface="等线" panose="02010600030101010101" pitchFamily="2" charset="-122"/>
                <a:cs typeface="Times New Roman" panose="02020603050405020304" pitchFamily="18" charset="0"/>
              </a:rPr>
              <a:t>不能</a:t>
            </a:r>
            <a:r>
              <a:rPr lang="zh-CN" altLang="zh-CN" dirty="0">
                <a:ea typeface="等线" panose="02010600030101010101" pitchFamily="2" charset="-122"/>
                <a:cs typeface="Times New Roman" panose="02020603050405020304" pitchFamily="18" charset="0"/>
              </a:rPr>
              <a:t>说的话</a:t>
            </a:r>
            <a:r>
              <a:rPr lang="en-US" altLang="zh-CN" dirty="0">
                <a:ea typeface="等线" panose="02010600030101010101" pitchFamily="2" charset="-122"/>
                <a:cs typeface="Times New Roman" panose="02020603050405020304" pitchFamily="18" charset="0"/>
              </a:rPr>
              <a:t>——</a:t>
            </a:r>
            <a:r>
              <a:rPr lang="zh-CN" altLang="zh-CN" dirty="0">
                <a:ea typeface="等线" panose="02010600030101010101" pitchFamily="2" charset="-122"/>
                <a:cs typeface="Times New Roman" panose="02020603050405020304" pitchFamily="18" charset="0"/>
              </a:rPr>
              <a:t>对不起，押金今天已经退完了，请改日再来。</a:t>
            </a:r>
            <a:r>
              <a:rPr lang="en-US" altLang="zh-CN" dirty="0">
                <a:ea typeface="等线" panose="02010600030101010101" pitchFamily="2" charset="-122"/>
                <a:cs typeface="Times New Roman" panose="02020603050405020304" pitchFamily="18" charset="0"/>
              </a:rPr>
              <a:t/>
            </a:r>
            <a:br>
              <a:rPr lang="en-US" altLang="zh-CN" dirty="0">
                <a:ea typeface="等线" panose="02010600030101010101" pitchFamily="2" charset="-122"/>
                <a:cs typeface="Times New Roman" panose="02020603050405020304" pitchFamily="18" charset="0"/>
              </a:rPr>
            </a:br>
            <a:r>
              <a:rPr lang="zh-CN" altLang="zh-CN" dirty="0">
                <a:solidFill>
                  <a:srgbClr val="FF0033"/>
                </a:solidFill>
                <a:ea typeface="等线" panose="02010600030101010101" pitchFamily="2" charset="-122"/>
                <a:cs typeface="Times New Roman" panose="02020603050405020304" pitchFamily="18" charset="0"/>
              </a:rPr>
              <a:t>客户会认为</a:t>
            </a:r>
            <a:r>
              <a:rPr lang="en-US" altLang="zh-CN" dirty="0">
                <a:solidFill>
                  <a:srgbClr val="FF0033"/>
                </a:solidFill>
                <a:ea typeface="等线" panose="02010600030101010101" pitchFamily="2" charset="-122"/>
                <a:cs typeface="Times New Roman" panose="02020603050405020304" pitchFamily="18" charset="0"/>
              </a:rPr>
              <a:t>——</a:t>
            </a:r>
            <a:r>
              <a:rPr lang="zh-CN" altLang="zh-CN" dirty="0">
                <a:solidFill>
                  <a:srgbClr val="FF0033"/>
                </a:solidFill>
                <a:ea typeface="等线" panose="02010600030101010101" pitchFamily="2" charset="-122"/>
                <a:cs typeface="Times New Roman" panose="02020603050405020304" pitchFamily="18" charset="0"/>
              </a:rPr>
              <a:t>因为你们自己的原因，害得我白跑了一趟。现在让我改日来，改日来就能保证我不会又白跑一趟？</a:t>
            </a:r>
            <a:r>
              <a:rPr lang="en-US" altLang="zh-CN" dirty="0">
                <a:ea typeface="等线" panose="02010600030101010101" pitchFamily="2" charset="-122"/>
                <a:cs typeface="Times New Roman" panose="02020603050405020304" pitchFamily="18" charset="0"/>
              </a:rPr>
              <a:t/>
            </a:r>
            <a:br>
              <a:rPr lang="en-US" altLang="zh-CN" dirty="0">
                <a:ea typeface="等线" panose="02010600030101010101" pitchFamily="2" charset="-122"/>
                <a:cs typeface="Times New Roman" panose="02020603050405020304" pitchFamily="18" charset="0"/>
              </a:rPr>
            </a:br>
            <a:r>
              <a:rPr lang="zh-CN" altLang="zh-CN" dirty="0">
                <a:ea typeface="等线" panose="02010600030101010101" pitchFamily="2" charset="-122"/>
                <a:cs typeface="Times New Roman" panose="02020603050405020304" pitchFamily="18" charset="0"/>
              </a:rPr>
              <a:t>建议的回答</a:t>
            </a:r>
            <a:r>
              <a:rPr lang="en-US" altLang="zh-CN" dirty="0">
                <a:ea typeface="等线" panose="02010600030101010101" pitchFamily="2" charset="-122"/>
                <a:cs typeface="Times New Roman" panose="02020603050405020304" pitchFamily="18" charset="0"/>
              </a:rPr>
              <a:t>——</a:t>
            </a:r>
            <a:r>
              <a:rPr lang="zh-CN" altLang="zh-CN" dirty="0">
                <a:ea typeface="等线" panose="02010600030101010101" pitchFamily="2" charset="-122"/>
                <a:cs typeface="Times New Roman" panose="02020603050405020304" pitchFamily="18" charset="0"/>
              </a:rPr>
              <a:t>由于今天退押金的人太多，超出了我们预先准备的数额，请问您最近几天哪天方便（有空），我们预约一下好吗？或 我们改日给您送来好吗？</a:t>
            </a:r>
            <a:r>
              <a:rPr lang="en-US" altLang="zh-CN" dirty="0">
                <a:ea typeface="等线" panose="02010600030101010101" pitchFamily="2" charset="-122"/>
                <a:cs typeface="Times New Roman" panose="02020603050405020304" pitchFamily="18" charset="0"/>
              </a:rPr>
              <a:t/>
            </a:r>
            <a:br>
              <a:rPr lang="en-US" altLang="zh-CN" dirty="0">
                <a:ea typeface="等线" panose="02010600030101010101" pitchFamily="2" charset="-122"/>
                <a:cs typeface="Times New Roman" panose="02020603050405020304" pitchFamily="18" charset="0"/>
              </a:rPr>
            </a:br>
            <a:r>
              <a:rPr lang="en-US" altLang="zh-CN" dirty="0" smtClean="0">
                <a:ea typeface="等线" panose="02010600030101010101" pitchFamily="2" charset="-122"/>
                <a:cs typeface="Times New Roman" panose="02020603050405020304" pitchFamily="18" charset="0"/>
              </a:rPr>
              <a:t>13</a:t>
            </a:r>
            <a:r>
              <a:rPr lang="zh-CN" altLang="en-US" dirty="0" smtClean="0">
                <a:ea typeface="等线" panose="02010600030101010101" pitchFamily="2" charset="-122"/>
                <a:cs typeface="Times New Roman" panose="02020603050405020304" pitchFamily="18" charset="0"/>
              </a:rPr>
              <a:t>、</a:t>
            </a:r>
            <a:r>
              <a:rPr lang="zh-CN" altLang="zh-CN" dirty="0" smtClean="0">
                <a:ea typeface="等线" panose="02010600030101010101" pitchFamily="2" charset="-122"/>
                <a:cs typeface="Times New Roman" panose="02020603050405020304" pitchFamily="18" charset="0"/>
              </a:rPr>
              <a:t>不能</a:t>
            </a:r>
            <a:r>
              <a:rPr lang="zh-CN" altLang="zh-CN" dirty="0">
                <a:ea typeface="等线" panose="02010600030101010101" pitchFamily="2" charset="-122"/>
                <a:cs typeface="Times New Roman" panose="02020603050405020304" pitchFamily="18" charset="0"/>
              </a:rPr>
              <a:t>说的话</a:t>
            </a:r>
            <a:r>
              <a:rPr lang="en-US" altLang="zh-CN" dirty="0">
                <a:ea typeface="等线" panose="02010600030101010101" pitchFamily="2" charset="-122"/>
                <a:cs typeface="Times New Roman" panose="02020603050405020304" pitchFamily="18" charset="0"/>
              </a:rPr>
              <a:t>——</a:t>
            </a:r>
            <a:r>
              <a:rPr lang="zh-CN" altLang="zh-CN" dirty="0">
                <a:ea typeface="等线" panose="02010600030101010101" pitchFamily="2" charset="-122"/>
                <a:cs typeface="Times New Roman" panose="02020603050405020304" pitchFamily="18" charset="0"/>
              </a:rPr>
              <a:t>非常抱歉，因为最近实在太忙了，所以耽误了这件事的处理。</a:t>
            </a:r>
            <a:r>
              <a:rPr lang="en-US" altLang="zh-CN" dirty="0">
                <a:ea typeface="等线" panose="02010600030101010101" pitchFamily="2" charset="-122"/>
                <a:cs typeface="Times New Roman" panose="02020603050405020304" pitchFamily="18" charset="0"/>
              </a:rPr>
              <a:t> / </a:t>
            </a:r>
            <a:r>
              <a:rPr lang="zh-CN" altLang="zh-CN" dirty="0">
                <a:ea typeface="等线" panose="02010600030101010101" pitchFamily="2" charset="-122"/>
                <a:cs typeface="Times New Roman" panose="02020603050405020304" pitchFamily="18" charset="0"/>
              </a:rPr>
              <a:t>很抱歉没有及时回复你的电话，但我实在是太忙了。</a:t>
            </a:r>
            <a:r>
              <a:rPr lang="en-US" altLang="zh-CN" dirty="0">
                <a:ea typeface="等线" panose="02010600030101010101" pitchFamily="2" charset="-122"/>
                <a:cs typeface="Times New Roman" panose="02020603050405020304" pitchFamily="18" charset="0"/>
              </a:rPr>
              <a:t/>
            </a:r>
            <a:br>
              <a:rPr lang="en-US" altLang="zh-CN" dirty="0">
                <a:ea typeface="等线" panose="02010600030101010101" pitchFamily="2" charset="-122"/>
                <a:cs typeface="Times New Roman" panose="02020603050405020304" pitchFamily="18" charset="0"/>
              </a:rPr>
            </a:br>
            <a:r>
              <a:rPr lang="zh-CN" altLang="zh-CN" dirty="0">
                <a:solidFill>
                  <a:srgbClr val="FF0033"/>
                </a:solidFill>
                <a:ea typeface="等线" panose="02010600030101010101" pitchFamily="2" charset="-122"/>
                <a:cs typeface="Times New Roman" panose="02020603050405020304" pitchFamily="18" charset="0"/>
              </a:rPr>
              <a:t>客户会认为</a:t>
            </a:r>
            <a:r>
              <a:rPr lang="en-US" altLang="zh-CN" dirty="0">
                <a:solidFill>
                  <a:srgbClr val="FF0033"/>
                </a:solidFill>
                <a:ea typeface="等线" panose="02010600030101010101" pitchFamily="2" charset="-122"/>
                <a:cs typeface="Times New Roman" panose="02020603050405020304" pitchFamily="18" charset="0"/>
              </a:rPr>
              <a:t>——</a:t>
            </a:r>
            <a:r>
              <a:rPr lang="zh-CN" altLang="zh-CN" dirty="0">
                <a:solidFill>
                  <a:srgbClr val="FF0033"/>
                </a:solidFill>
                <a:ea typeface="等线" panose="02010600030101010101" pitchFamily="2" charset="-122"/>
                <a:cs typeface="Times New Roman" panose="02020603050405020304" pitchFamily="18" charset="0"/>
              </a:rPr>
              <a:t>你很忙是你的事，但这不应该成为耽误我的事情的理由。</a:t>
            </a:r>
            <a:r>
              <a:rPr lang="en-US" altLang="zh-CN" dirty="0">
                <a:ea typeface="等线" panose="02010600030101010101" pitchFamily="2" charset="-122"/>
                <a:cs typeface="Times New Roman" panose="02020603050405020304" pitchFamily="18" charset="0"/>
              </a:rPr>
              <a:t/>
            </a:r>
            <a:br>
              <a:rPr lang="en-US" altLang="zh-CN" dirty="0">
                <a:ea typeface="等线" panose="02010600030101010101" pitchFamily="2" charset="-122"/>
                <a:cs typeface="Times New Roman" panose="02020603050405020304" pitchFamily="18" charset="0"/>
              </a:rPr>
            </a:br>
            <a:r>
              <a:rPr lang="zh-CN" altLang="zh-CN" dirty="0">
                <a:ea typeface="等线" panose="02010600030101010101" pitchFamily="2" charset="-122"/>
                <a:cs typeface="Times New Roman" panose="02020603050405020304" pitchFamily="18" charset="0"/>
              </a:rPr>
              <a:t>建议的回答</a:t>
            </a:r>
            <a:r>
              <a:rPr lang="en-US" altLang="zh-CN" dirty="0">
                <a:ea typeface="等线" panose="02010600030101010101" pitchFamily="2" charset="-122"/>
                <a:cs typeface="Times New Roman" panose="02020603050405020304" pitchFamily="18" charset="0"/>
              </a:rPr>
              <a:t>——</a:t>
            </a:r>
            <a:r>
              <a:rPr lang="zh-CN" altLang="zh-CN" dirty="0">
                <a:ea typeface="等线" panose="02010600030101010101" pitchFamily="2" charset="-122"/>
                <a:cs typeface="Times New Roman" panose="02020603050405020304" pitchFamily="18" charset="0"/>
              </a:rPr>
              <a:t>对不起，我应该早点处理的（尽早回您电话的），我马上就去看有什么办法能解决你的问题，我会尽最大的努力。</a:t>
            </a:r>
            <a:r>
              <a:rPr lang="en-US" altLang="zh-CN" dirty="0">
                <a:ea typeface="等线" panose="02010600030101010101" pitchFamily="2" charset="-122"/>
                <a:cs typeface="Times New Roman" panose="02020603050405020304" pitchFamily="18" charset="0"/>
              </a:rPr>
              <a:t/>
            </a:r>
            <a:br>
              <a:rPr lang="en-US" altLang="zh-CN" dirty="0">
                <a:ea typeface="等线" panose="02010600030101010101" pitchFamily="2" charset="-122"/>
                <a:cs typeface="Times New Roman" panose="02020603050405020304" pitchFamily="18" charset="0"/>
              </a:rPr>
            </a:br>
            <a:r>
              <a:rPr lang="en-US" altLang="zh-CN" dirty="0" smtClean="0">
                <a:ea typeface="等线" panose="02010600030101010101" pitchFamily="2" charset="-122"/>
                <a:cs typeface="Times New Roman" panose="02020603050405020304" pitchFamily="18" charset="0"/>
              </a:rPr>
              <a:t>14</a:t>
            </a:r>
            <a:r>
              <a:rPr lang="zh-CN" altLang="en-US" dirty="0" smtClean="0">
                <a:ea typeface="等线" panose="02010600030101010101" pitchFamily="2" charset="-122"/>
                <a:cs typeface="Times New Roman" panose="02020603050405020304" pitchFamily="18" charset="0"/>
              </a:rPr>
              <a:t>、</a:t>
            </a:r>
            <a:r>
              <a:rPr lang="zh-CN" altLang="zh-CN" dirty="0" smtClean="0">
                <a:ea typeface="等线" panose="02010600030101010101" pitchFamily="2" charset="-122"/>
                <a:cs typeface="Times New Roman" panose="02020603050405020304" pitchFamily="18" charset="0"/>
              </a:rPr>
              <a:t>不能</a:t>
            </a:r>
            <a:r>
              <a:rPr lang="zh-CN" altLang="zh-CN" dirty="0">
                <a:ea typeface="等线" panose="02010600030101010101" pitchFamily="2" charset="-122"/>
                <a:cs typeface="Times New Roman" panose="02020603050405020304" pitchFamily="18" charset="0"/>
              </a:rPr>
              <a:t>说的话</a:t>
            </a:r>
            <a:r>
              <a:rPr lang="en-US" altLang="zh-CN" dirty="0">
                <a:ea typeface="等线" panose="02010600030101010101" pitchFamily="2" charset="-122"/>
                <a:cs typeface="Times New Roman" panose="02020603050405020304" pitchFamily="18" charset="0"/>
              </a:rPr>
              <a:t>——</a:t>
            </a:r>
            <a:r>
              <a:rPr lang="zh-CN" altLang="zh-CN" dirty="0">
                <a:ea typeface="等线" panose="02010600030101010101" pitchFamily="2" charset="-122"/>
                <a:cs typeface="Times New Roman" panose="02020603050405020304" pitchFamily="18" charset="0"/>
              </a:rPr>
              <a:t>对不起，现在做家政（维修）没有人。</a:t>
            </a:r>
            <a:r>
              <a:rPr lang="en-US" altLang="zh-CN" dirty="0">
                <a:ea typeface="等线" panose="02010600030101010101" pitchFamily="2" charset="-122"/>
                <a:cs typeface="Times New Roman" panose="02020603050405020304" pitchFamily="18" charset="0"/>
              </a:rPr>
              <a:t/>
            </a:r>
            <a:br>
              <a:rPr lang="en-US" altLang="zh-CN" dirty="0">
                <a:ea typeface="等线" panose="02010600030101010101" pitchFamily="2" charset="-122"/>
                <a:cs typeface="Times New Roman" panose="02020603050405020304" pitchFamily="18" charset="0"/>
              </a:rPr>
            </a:br>
            <a:r>
              <a:rPr lang="zh-CN" altLang="zh-CN" dirty="0">
                <a:solidFill>
                  <a:srgbClr val="FF0033"/>
                </a:solidFill>
                <a:ea typeface="等线" panose="02010600030101010101" pitchFamily="2" charset="-122"/>
                <a:cs typeface="Times New Roman" panose="02020603050405020304" pitchFamily="18" charset="0"/>
              </a:rPr>
              <a:t>客户会认为</a:t>
            </a:r>
            <a:r>
              <a:rPr lang="en-US" altLang="zh-CN" dirty="0">
                <a:solidFill>
                  <a:srgbClr val="FF0033"/>
                </a:solidFill>
                <a:ea typeface="等线" panose="02010600030101010101" pitchFamily="2" charset="-122"/>
                <a:cs typeface="Times New Roman" panose="02020603050405020304" pitchFamily="18" charset="0"/>
              </a:rPr>
              <a:t>——</a:t>
            </a:r>
            <a:r>
              <a:rPr lang="zh-CN" altLang="zh-CN" dirty="0">
                <a:solidFill>
                  <a:srgbClr val="FF0033"/>
                </a:solidFill>
                <a:ea typeface="等线" panose="02010600030101010101" pitchFamily="2" charset="-122"/>
                <a:cs typeface="Times New Roman" panose="02020603050405020304" pitchFamily="18" charset="0"/>
              </a:rPr>
              <a:t>为什么没有人，你们就不能多招几个人吗，总是在我们需要的时候说没有人。</a:t>
            </a:r>
            <a:r>
              <a:rPr lang="en-US" altLang="zh-CN" dirty="0">
                <a:ea typeface="等线" panose="02010600030101010101" pitchFamily="2" charset="-122"/>
                <a:cs typeface="Times New Roman" panose="02020603050405020304" pitchFamily="18" charset="0"/>
              </a:rPr>
              <a:t/>
            </a:r>
            <a:br>
              <a:rPr lang="en-US" altLang="zh-CN" dirty="0">
                <a:ea typeface="等线" panose="02010600030101010101" pitchFamily="2" charset="-122"/>
                <a:cs typeface="Times New Roman" panose="02020603050405020304" pitchFamily="18" charset="0"/>
              </a:rPr>
            </a:br>
            <a:r>
              <a:rPr lang="zh-CN" altLang="zh-CN" dirty="0">
                <a:ea typeface="等线" panose="02010600030101010101" pitchFamily="2" charset="-122"/>
                <a:cs typeface="Times New Roman" panose="02020603050405020304" pitchFamily="18" charset="0"/>
              </a:rPr>
              <a:t>建议的回答</a:t>
            </a:r>
            <a:r>
              <a:rPr lang="en-US" altLang="zh-CN" dirty="0">
                <a:ea typeface="等线" panose="02010600030101010101" pitchFamily="2" charset="-122"/>
                <a:cs typeface="Times New Roman" panose="02020603050405020304" pitchFamily="18" charset="0"/>
              </a:rPr>
              <a:t>——</a:t>
            </a:r>
            <a:r>
              <a:rPr lang="zh-CN" altLang="zh-CN" dirty="0">
                <a:ea typeface="等线" panose="02010600030101010101" pitchFamily="2" charset="-122"/>
                <a:cs typeface="Times New Roman" panose="02020603050405020304" pitchFamily="18" charset="0"/>
              </a:rPr>
              <a:t>由于今天做家政（维修）的需求很高，现在暂时没有人，如果方便的话，能否和您另外预约个时间？</a:t>
            </a:r>
            <a:r>
              <a:rPr lang="en-US" altLang="zh-CN" dirty="0">
                <a:ea typeface="等线" panose="02010600030101010101" pitchFamily="2" charset="-122"/>
                <a:cs typeface="Times New Roman" panose="02020603050405020304" pitchFamily="18" charset="0"/>
              </a:rPr>
              <a:t>/ </a:t>
            </a:r>
            <a:r>
              <a:rPr lang="zh-CN" altLang="zh-CN" dirty="0">
                <a:ea typeface="等线" panose="02010600030101010101" pitchFamily="2" charset="-122"/>
                <a:cs typeface="Times New Roman" panose="02020603050405020304" pitchFamily="18" charset="0"/>
              </a:rPr>
              <a:t>您看什么时间您方便，我们到时候安排人员上门？</a:t>
            </a:r>
            <a:r>
              <a:rPr lang="en-US" altLang="zh-CN" dirty="0">
                <a:ea typeface="等线" panose="02010600030101010101" pitchFamily="2" charset="-122"/>
                <a:cs typeface="Times New Roman" panose="02020603050405020304" pitchFamily="18" charset="0"/>
              </a:rPr>
              <a:t>”</a:t>
            </a:r>
            <a:br>
              <a:rPr lang="en-US" altLang="zh-CN" dirty="0">
                <a:ea typeface="等线" panose="02010600030101010101" pitchFamily="2" charset="-122"/>
                <a:cs typeface="Times New Roman" panose="02020603050405020304" pitchFamily="18" charset="0"/>
              </a:rPr>
            </a:br>
            <a:r>
              <a:rPr lang="en-US" altLang="zh-CN" dirty="0" smtClean="0">
                <a:ea typeface="等线" panose="02010600030101010101" pitchFamily="2" charset="-122"/>
                <a:cs typeface="Times New Roman" panose="02020603050405020304" pitchFamily="18" charset="0"/>
              </a:rPr>
              <a:t>15</a:t>
            </a:r>
            <a:r>
              <a:rPr lang="zh-CN" altLang="en-US" dirty="0" smtClean="0">
                <a:ea typeface="等线" panose="02010600030101010101" pitchFamily="2" charset="-122"/>
                <a:cs typeface="Times New Roman" panose="02020603050405020304" pitchFamily="18" charset="0"/>
              </a:rPr>
              <a:t>、</a:t>
            </a:r>
            <a:r>
              <a:rPr lang="zh-CN" altLang="zh-CN" dirty="0" smtClean="0">
                <a:ea typeface="等线" panose="02010600030101010101" pitchFamily="2" charset="-122"/>
                <a:cs typeface="Times New Roman" panose="02020603050405020304" pitchFamily="18" charset="0"/>
              </a:rPr>
              <a:t>不能</a:t>
            </a:r>
            <a:r>
              <a:rPr lang="zh-CN" altLang="zh-CN" dirty="0">
                <a:ea typeface="等线" panose="02010600030101010101" pitchFamily="2" charset="-122"/>
                <a:cs typeface="Times New Roman" panose="02020603050405020304" pitchFamily="18" charset="0"/>
              </a:rPr>
              <a:t>说的话</a:t>
            </a:r>
            <a:r>
              <a:rPr lang="en-US" altLang="zh-CN" dirty="0">
                <a:ea typeface="等线" panose="02010600030101010101" pitchFamily="2" charset="-122"/>
                <a:cs typeface="Times New Roman" panose="02020603050405020304" pitchFamily="18" charset="0"/>
              </a:rPr>
              <a:t>——</a:t>
            </a:r>
            <a:r>
              <a:rPr lang="zh-CN" altLang="zh-CN" dirty="0">
                <a:ea typeface="等线" panose="02010600030101010101" pitchFamily="2" charset="-122"/>
                <a:cs typeface="Times New Roman" panose="02020603050405020304" pitchFamily="18" charset="0"/>
              </a:rPr>
              <a:t>抱歉让你久等了</a:t>
            </a:r>
            <a:r>
              <a:rPr lang="en-US" altLang="zh-CN" dirty="0">
                <a:ea typeface="等线" panose="02010600030101010101" pitchFamily="2" charset="-122"/>
                <a:cs typeface="Times New Roman" panose="02020603050405020304" pitchFamily="18" charset="0"/>
              </a:rPr>
              <a:t/>
            </a:r>
            <a:br>
              <a:rPr lang="en-US" altLang="zh-CN" dirty="0">
                <a:ea typeface="等线" panose="02010600030101010101" pitchFamily="2" charset="-122"/>
                <a:cs typeface="Times New Roman" panose="02020603050405020304" pitchFamily="18" charset="0"/>
              </a:rPr>
            </a:br>
            <a:r>
              <a:rPr lang="zh-CN" altLang="zh-CN" dirty="0">
                <a:solidFill>
                  <a:srgbClr val="FF0033"/>
                </a:solidFill>
                <a:ea typeface="等线" panose="02010600030101010101" pitchFamily="2" charset="-122"/>
                <a:cs typeface="Times New Roman" panose="02020603050405020304" pitchFamily="18" charset="0"/>
              </a:rPr>
              <a:t>客户会认为</a:t>
            </a:r>
            <a:r>
              <a:rPr lang="en-US" altLang="zh-CN" dirty="0">
                <a:solidFill>
                  <a:srgbClr val="FF0033"/>
                </a:solidFill>
                <a:ea typeface="等线" panose="02010600030101010101" pitchFamily="2" charset="-122"/>
                <a:cs typeface="Times New Roman" panose="02020603050405020304" pitchFamily="18" charset="0"/>
              </a:rPr>
              <a:t>——</a:t>
            </a:r>
            <a:r>
              <a:rPr lang="zh-CN" altLang="zh-CN" dirty="0">
                <a:solidFill>
                  <a:srgbClr val="FF0033"/>
                </a:solidFill>
                <a:ea typeface="等线" panose="02010600030101010101" pitchFamily="2" charset="-122"/>
                <a:cs typeface="Times New Roman" panose="02020603050405020304" pitchFamily="18" charset="0"/>
              </a:rPr>
              <a:t>是的，我等了很久，我不愉快，但我听到的除了抱歉还是抱歉。</a:t>
            </a:r>
            <a:r>
              <a:rPr lang="en-US" altLang="zh-CN" dirty="0">
                <a:ea typeface="等线" panose="02010600030101010101" pitchFamily="2" charset="-122"/>
                <a:cs typeface="Times New Roman" panose="02020603050405020304" pitchFamily="18" charset="0"/>
              </a:rPr>
              <a:t/>
            </a:r>
            <a:br>
              <a:rPr lang="en-US" altLang="zh-CN" dirty="0">
                <a:ea typeface="等线" panose="02010600030101010101" pitchFamily="2" charset="-122"/>
                <a:cs typeface="Times New Roman" panose="02020603050405020304" pitchFamily="18" charset="0"/>
              </a:rPr>
            </a:br>
            <a:r>
              <a:rPr lang="zh-CN" altLang="zh-CN" dirty="0">
                <a:ea typeface="等线" panose="02010600030101010101" pitchFamily="2" charset="-122"/>
                <a:cs typeface="Times New Roman" panose="02020603050405020304" pitchFamily="18" charset="0"/>
              </a:rPr>
              <a:t>建议的回答</a:t>
            </a:r>
            <a:r>
              <a:rPr lang="en-US" altLang="zh-CN" dirty="0">
                <a:ea typeface="等线" panose="02010600030101010101" pitchFamily="2" charset="-122"/>
                <a:cs typeface="Times New Roman" panose="02020603050405020304" pitchFamily="18" charset="0"/>
              </a:rPr>
              <a:t>——</a:t>
            </a:r>
            <a:r>
              <a:rPr lang="zh-CN" altLang="zh-CN" dirty="0">
                <a:ea typeface="等线" panose="02010600030101010101" pitchFamily="2" charset="-122"/>
                <a:cs typeface="Times New Roman" panose="02020603050405020304" pitchFamily="18" charset="0"/>
              </a:rPr>
              <a:t>谢谢您的耐心等待。</a:t>
            </a:r>
            <a:r>
              <a:rPr lang="en-US" altLang="zh-CN" dirty="0">
                <a:ea typeface="等线" panose="02010600030101010101" pitchFamily="2" charset="-122"/>
                <a:cs typeface="Times New Roman" panose="02020603050405020304" pitchFamily="18" charset="0"/>
              </a:rPr>
              <a:t/>
            </a:r>
            <a:br>
              <a:rPr lang="en-US" altLang="zh-CN" dirty="0">
                <a:ea typeface="等线" panose="02010600030101010101" pitchFamily="2" charset="-122"/>
                <a:cs typeface="Times New Roman" panose="02020603050405020304" pitchFamily="18" charset="0"/>
              </a:rPr>
            </a:br>
            <a:endParaRPr lang="zh-CN" altLang="en-US" dirty="0"/>
          </a:p>
        </p:txBody>
      </p:sp>
    </p:spTree>
    <p:extLst>
      <p:ext uri="{BB962C8B-B14F-4D97-AF65-F5344CB8AC3E}">
        <p14:creationId xmlns:p14="http://schemas.microsoft.com/office/powerpoint/2010/main" val="13268060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67544" y="116632"/>
            <a:ext cx="5975350" cy="720725"/>
          </a:xfrm>
          <a:prstGeom prst="rect">
            <a:avLst/>
          </a:prstGeom>
          <a:noFill/>
          <a:ln w="9525">
            <a:noFill/>
            <a:miter lim="800000"/>
            <a:headEnd/>
            <a:tailEnd/>
          </a:ln>
        </p:spPr>
        <p:txBody>
          <a:bodyPr anchor="ctr"/>
          <a:lstStyle/>
          <a:p>
            <a:pPr algn="l"/>
            <a:r>
              <a:rPr lang="en-US" altLang="zh-CN" sz="3200" dirty="0">
                <a:solidFill>
                  <a:srgbClr val="FF0000"/>
                </a:solidFill>
                <a:ea typeface="华文琥珀" pitchFamily="2" charset="-122"/>
              </a:rPr>
              <a:t>——</a:t>
            </a:r>
            <a:r>
              <a:rPr lang="en-US" altLang="zh-CN" sz="3200" dirty="0">
                <a:solidFill>
                  <a:srgbClr val="FF0000"/>
                </a:solidFill>
                <a:latin typeface="华文琥珀" pitchFamily="2" charset="-122"/>
                <a:ea typeface="华文琥珀" pitchFamily="2" charset="-122"/>
              </a:rPr>
              <a:t> </a:t>
            </a:r>
            <a:r>
              <a:rPr lang="zh-CN" altLang="en-US" sz="3200" dirty="0" smtClean="0">
                <a:solidFill>
                  <a:srgbClr val="FF0000"/>
                </a:solidFill>
                <a:latin typeface="华文琥珀" pitchFamily="2" charset="-122"/>
                <a:ea typeface="华文琥珀" pitchFamily="2" charset="-122"/>
              </a:rPr>
              <a:t>你的服务用语专业吗</a:t>
            </a:r>
            <a:endParaRPr lang="zh-CN" altLang="en-US" sz="3200" dirty="0">
              <a:solidFill>
                <a:srgbClr val="FF0000"/>
              </a:solidFill>
              <a:latin typeface="华文琥珀" pitchFamily="2" charset="-122"/>
              <a:ea typeface="华文琥珀" pitchFamily="2" charset="-122"/>
            </a:endParaRPr>
          </a:p>
        </p:txBody>
      </p:sp>
      <p:sp>
        <p:nvSpPr>
          <p:cNvPr id="4" name="矩形 3"/>
          <p:cNvSpPr/>
          <p:nvPr/>
        </p:nvSpPr>
        <p:spPr>
          <a:xfrm>
            <a:off x="467544" y="809116"/>
            <a:ext cx="8716150" cy="5355312"/>
          </a:xfrm>
          <a:prstGeom prst="rect">
            <a:avLst/>
          </a:prstGeom>
        </p:spPr>
        <p:txBody>
          <a:bodyPr wrap="square">
            <a:spAutoFit/>
          </a:bodyPr>
          <a:lstStyle/>
          <a:p>
            <a:r>
              <a:rPr lang="en-US" altLang="zh-CN" dirty="0" smtClean="0">
                <a:latin typeface="宋体" panose="02010600030101010101" pitchFamily="2" charset="-122"/>
                <a:cs typeface="宋体" panose="02010600030101010101" pitchFamily="2" charset="-122"/>
              </a:rPr>
              <a:t>16</a:t>
            </a:r>
            <a:r>
              <a:rPr lang="zh-CN" altLang="en-US" dirty="0" smtClean="0">
                <a:latin typeface="宋体" panose="02010600030101010101" pitchFamily="2" charset="-122"/>
                <a:cs typeface="宋体" panose="02010600030101010101" pitchFamily="2" charset="-122"/>
              </a:rPr>
              <a:t>、</a:t>
            </a:r>
            <a:r>
              <a:rPr lang="zh-CN" altLang="zh-CN" dirty="0" smtClean="0">
                <a:latin typeface="宋体" panose="02010600030101010101" pitchFamily="2" charset="-122"/>
                <a:cs typeface="宋体" panose="02010600030101010101" pitchFamily="2" charset="-122"/>
              </a:rPr>
              <a:t>不能</a:t>
            </a:r>
            <a:r>
              <a:rPr lang="zh-CN" altLang="zh-CN" dirty="0">
                <a:latin typeface="宋体" panose="02010600030101010101" pitchFamily="2" charset="-122"/>
                <a:cs typeface="宋体" panose="02010600030101010101" pitchFamily="2" charset="-122"/>
              </a:rPr>
              <a:t>说的话</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如果要我们做这件事，你必须</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solidFill>
                  <a:srgbClr val="FF0033"/>
                </a:solidFill>
                <a:latin typeface="宋体" panose="02010600030101010101" pitchFamily="2" charset="-122"/>
                <a:cs typeface="宋体" panose="02010600030101010101" pitchFamily="2" charset="-122"/>
              </a:rPr>
              <a:t>客户会认为</a:t>
            </a:r>
            <a:r>
              <a:rPr lang="en-US" altLang="zh-CN" dirty="0">
                <a:solidFill>
                  <a:srgbClr val="FF0033"/>
                </a:solidFill>
                <a:latin typeface="宋体" panose="02010600030101010101" pitchFamily="2" charset="-122"/>
                <a:cs typeface="宋体" panose="02010600030101010101" pitchFamily="2" charset="-122"/>
              </a:rPr>
              <a:t>——</a:t>
            </a:r>
            <a:r>
              <a:rPr lang="zh-CN" altLang="zh-CN" dirty="0">
                <a:solidFill>
                  <a:srgbClr val="FF0033"/>
                </a:solidFill>
                <a:latin typeface="宋体" panose="02010600030101010101" pitchFamily="2" charset="-122"/>
                <a:cs typeface="宋体" panose="02010600030101010101" pitchFamily="2" charset="-122"/>
              </a:rPr>
              <a:t>难道我得求着你们做事？</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建议的回答</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我们很愿意帮助做这件事，首先我需要．．．．．．</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en-US" altLang="zh-CN" dirty="0" smtClean="0">
                <a:latin typeface="宋体" panose="02010600030101010101" pitchFamily="2" charset="-122"/>
                <a:cs typeface="宋体" panose="02010600030101010101" pitchFamily="2" charset="-122"/>
              </a:rPr>
              <a:t>17</a:t>
            </a:r>
            <a:r>
              <a:rPr lang="zh-CN" altLang="en-US" dirty="0" smtClean="0">
                <a:latin typeface="宋体" panose="02010600030101010101" pitchFamily="2" charset="-122"/>
                <a:cs typeface="宋体" panose="02010600030101010101" pitchFamily="2" charset="-122"/>
              </a:rPr>
              <a:t>、</a:t>
            </a:r>
            <a:r>
              <a:rPr lang="zh-CN" altLang="zh-CN" dirty="0" smtClean="0">
                <a:latin typeface="宋体" panose="02010600030101010101" pitchFamily="2" charset="-122"/>
                <a:cs typeface="宋体" panose="02010600030101010101" pitchFamily="2" charset="-122"/>
              </a:rPr>
              <a:t>不能</a:t>
            </a:r>
            <a:r>
              <a:rPr lang="zh-CN" altLang="zh-CN" dirty="0">
                <a:latin typeface="宋体" panose="02010600030101010101" pitchFamily="2" charset="-122"/>
                <a:cs typeface="宋体" panose="02010600030101010101" pitchFamily="2" charset="-122"/>
              </a:rPr>
              <a:t>说的话</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你错了，不是这样的。</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solidFill>
                  <a:srgbClr val="FF0033"/>
                </a:solidFill>
                <a:latin typeface="宋体" panose="02010600030101010101" pitchFamily="2" charset="-122"/>
                <a:cs typeface="宋体" panose="02010600030101010101" pitchFamily="2" charset="-122"/>
              </a:rPr>
              <a:t>客户会认为</a:t>
            </a:r>
            <a:r>
              <a:rPr lang="en-US" altLang="zh-CN" dirty="0">
                <a:solidFill>
                  <a:srgbClr val="FF0033"/>
                </a:solidFill>
                <a:latin typeface="宋体" panose="02010600030101010101" pitchFamily="2" charset="-122"/>
                <a:cs typeface="宋体" panose="02010600030101010101" pitchFamily="2" charset="-122"/>
              </a:rPr>
              <a:t>——</a:t>
            </a:r>
            <a:r>
              <a:rPr lang="zh-CN" altLang="zh-CN" dirty="0">
                <a:solidFill>
                  <a:srgbClr val="FF0033"/>
                </a:solidFill>
                <a:latin typeface="宋体" panose="02010600030101010101" pitchFamily="2" charset="-122"/>
                <a:cs typeface="宋体" panose="02010600030101010101" pitchFamily="2" charset="-122"/>
              </a:rPr>
              <a:t>也许我错了，但你凭什么教训我？</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建议的回答</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也许我说的不够清楚，我想这件事应该是</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en-US" altLang="zh-CN" dirty="0" smtClean="0">
                <a:latin typeface="宋体" panose="02010600030101010101" pitchFamily="2" charset="-122"/>
                <a:cs typeface="宋体" panose="02010600030101010101" pitchFamily="2" charset="-122"/>
              </a:rPr>
              <a:t>18</a:t>
            </a:r>
            <a:r>
              <a:rPr lang="zh-CN" altLang="en-US" dirty="0" smtClean="0">
                <a:latin typeface="宋体" panose="02010600030101010101" pitchFamily="2" charset="-122"/>
                <a:cs typeface="宋体" panose="02010600030101010101" pitchFamily="2" charset="-122"/>
              </a:rPr>
              <a:t>、</a:t>
            </a:r>
            <a:r>
              <a:rPr lang="zh-CN" altLang="zh-CN" dirty="0" smtClean="0">
                <a:latin typeface="宋体" panose="02010600030101010101" pitchFamily="2" charset="-122"/>
                <a:cs typeface="宋体" panose="02010600030101010101" pitchFamily="2" charset="-122"/>
              </a:rPr>
              <a:t>能</a:t>
            </a:r>
            <a:r>
              <a:rPr lang="zh-CN" altLang="zh-CN" dirty="0">
                <a:latin typeface="宋体" panose="02010600030101010101" pitchFamily="2" charset="-122"/>
                <a:cs typeface="宋体" panose="02010600030101010101" pitchFamily="2" charset="-122"/>
              </a:rPr>
              <a:t>说的话</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我不能给你</a:t>
            </a:r>
            <a:r>
              <a:rPr lang="en-US" altLang="zh-CN" dirty="0">
                <a:latin typeface="宋体" panose="02010600030101010101" pitchFamily="2" charset="-122"/>
                <a:cs typeface="宋体" panose="02010600030101010101" pitchFamily="2" charset="-122"/>
              </a:rPr>
              <a:t>XXX</a:t>
            </a:r>
            <a:r>
              <a:rPr lang="zh-CN" altLang="zh-CN" dirty="0">
                <a:latin typeface="宋体" panose="02010600030101010101" pitchFamily="2" charset="-122"/>
                <a:cs typeface="宋体" panose="02010600030101010101" pitchFamily="2" charset="-122"/>
              </a:rPr>
              <a:t>的手机号码</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solidFill>
                  <a:srgbClr val="FF0033"/>
                </a:solidFill>
                <a:latin typeface="宋体" panose="02010600030101010101" pitchFamily="2" charset="-122"/>
                <a:cs typeface="宋体" panose="02010600030101010101" pitchFamily="2" charset="-122"/>
              </a:rPr>
              <a:t>客户会认为</a:t>
            </a:r>
            <a:r>
              <a:rPr lang="en-US" altLang="zh-CN" dirty="0">
                <a:solidFill>
                  <a:srgbClr val="FF0033"/>
                </a:solidFill>
                <a:latin typeface="宋体" panose="02010600030101010101" pitchFamily="2" charset="-122"/>
                <a:cs typeface="宋体" panose="02010600030101010101" pitchFamily="2" charset="-122"/>
              </a:rPr>
              <a:t>——XX</a:t>
            </a:r>
            <a:r>
              <a:rPr lang="zh-CN" altLang="zh-CN" dirty="0">
                <a:solidFill>
                  <a:srgbClr val="FF0033"/>
                </a:solidFill>
                <a:latin typeface="宋体" panose="02010600030101010101" pitchFamily="2" charset="-122"/>
                <a:cs typeface="宋体" panose="02010600030101010101" pitchFamily="2" charset="-122"/>
              </a:rPr>
              <a:t>的手机号码国家机密吗？还是我看起来像是坏人，不敢让我知道？</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建议的回答</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您是否向他本人询问好一些。</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en-US" altLang="zh-CN" dirty="0" smtClean="0">
                <a:latin typeface="宋体" panose="02010600030101010101" pitchFamily="2" charset="-122"/>
                <a:cs typeface="宋体" panose="02010600030101010101" pitchFamily="2" charset="-122"/>
              </a:rPr>
              <a:t>19</a:t>
            </a:r>
            <a:r>
              <a:rPr lang="zh-CN" altLang="en-US" dirty="0" smtClean="0">
                <a:latin typeface="宋体" panose="02010600030101010101" pitchFamily="2" charset="-122"/>
                <a:cs typeface="宋体" panose="02010600030101010101" pitchFamily="2" charset="-122"/>
              </a:rPr>
              <a:t>、</a:t>
            </a:r>
            <a:r>
              <a:rPr lang="zh-CN" altLang="zh-CN" dirty="0" smtClean="0">
                <a:latin typeface="宋体" panose="02010600030101010101" pitchFamily="2" charset="-122"/>
                <a:cs typeface="宋体" panose="02010600030101010101" pitchFamily="2" charset="-122"/>
              </a:rPr>
              <a:t>不能</a:t>
            </a:r>
            <a:r>
              <a:rPr lang="zh-CN" altLang="zh-CN" dirty="0">
                <a:latin typeface="宋体" panose="02010600030101010101" pitchFamily="2" charset="-122"/>
                <a:cs typeface="宋体" panose="02010600030101010101" pitchFamily="2" charset="-122"/>
              </a:rPr>
              <a:t>说的话</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现在不是装修时间，请马上停止施工</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solidFill>
                  <a:srgbClr val="FF0033"/>
                </a:solidFill>
                <a:latin typeface="宋体" panose="02010600030101010101" pitchFamily="2" charset="-122"/>
                <a:cs typeface="宋体" panose="02010600030101010101" pitchFamily="2" charset="-122"/>
              </a:rPr>
              <a:t>客户会认为</a:t>
            </a:r>
            <a:r>
              <a:rPr lang="en-US" altLang="zh-CN" dirty="0">
                <a:solidFill>
                  <a:srgbClr val="FF0033"/>
                </a:solidFill>
                <a:latin typeface="宋体" panose="02010600030101010101" pitchFamily="2" charset="-122"/>
                <a:cs typeface="宋体" panose="02010600030101010101" pitchFamily="2" charset="-122"/>
              </a:rPr>
              <a:t>——</a:t>
            </a:r>
            <a:r>
              <a:rPr lang="zh-CN" altLang="zh-CN" dirty="0">
                <a:solidFill>
                  <a:srgbClr val="FF0033"/>
                </a:solidFill>
                <a:latin typeface="宋体" panose="02010600030101010101" pitchFamily="2" charset="-122"/>
                <a:cs typeface="宋体" panose="02010600030101010101" pitchFamily="2" charset="-122"/>
              </a:rPr>
              <a:t>你是谁呀，让停就停！</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建议的回答</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小区的装修时间是</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，现在您的邻居都还在休息（已经休息了），请暂停施工，谢谢您的配合！</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en-US" altLang="zh-CN" dirty="0" smtClean="0">
                <a:latin typeface="宋体" panose="02010600030101010101" pitchFamily="2" charset="-122"/>
                <a:cs typeface="宋体" panose="02010600030101010101" pitchFamily="2" charset="-122"/>
              </a:rPr>
              <a:t>20</a:t>
            </a:r>
            <a:r>
              <a:rPr lang="zh-CN" altLang="en-US" dirty="0" smtClean="0">
                <a:latin typeface="宋体" panose="02010600030101010101" pitchFamily="2" charset="-122"/>
                <a:cs typeface="宋体" panose="02010600030101010101" pitchFamily="2" charset="-122"/>
              </a:rPr>
              <a:t>、</a:t>
            </a:r>
            <a:r>
              <a:rPr lang="zh-CN" altLang="zh-CN" dirty="0" smtClean="0">
                <a:latin typeface="宋体" panose="02010600030101010101" pitchFamily="2" charset="-122"/>
                <a:cs typeface="宋体" panose="02010600030101010101" pitchFamily="2" charset="-122"/>
              </a:rPr>
              <a:t>不能</a:t>
            </a:r>
            <a:r>
              <a:rPr lang="zh-CN" altLang="zh-CN" dirty="0">
                <a:latin typeface="宋体" panose="02010600030101010101" pitchFamily="2" charset="-122"/>
                <a:cs typeface="宋体" panose="02010600030101010101" pitchFamily="2" charset="-122"/>
              </a:rPr>
              <a:t>说的话</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我们这里没有您要找的房号！</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solidFill>
                  <a:srgbClr val="FF0033"/>
                </a:solidFill>
                <a:latin typeface="宋体" panose="02010600030101010101" pitchFamily="2" charset="-122"/>
                <a:cs typeface="宋体" panose="02010600030101010101" pitchFamily="2" charset="-122"/>
              </a:rPr>
              <a:t>客户会认为</a:t>
            </a:r>
            <a:r>
              <a:rPr lang="en-US" altLang="zh-CN" dirty="0">
                <a:solidFill>
                  <a:srgbClr val="FF0033"/>
                </a:solidFill>
                <a:latin typeface="宋体" panose="02010600030101010101" pitchFamily="2" charset="-122"/>
                <a:cs typeface="宋体" panose="02010600030101010101" pitchFamily="2" charset="-122"/>
              </a:rPr>
              <a:t>——</a:t>
            </a:r>
            <a:r>
              <a:rPr lang="zh-CN" altLang="zh-CN" dirty="0">
                <a:solidFill>
                  <a:srgbClr val="FF0033"/>
                </a:solidFill>
                <a:latin typeface="宋体" panose="02010600030101010101" pitchFamily="2" charset="-122"/>
                <a:cs typeface="宋体" panose="02010600030101010101" pitchFamily="2" charset="-122"/>
              </a:rPr>
              <a:t>你们到底有没有认真查找，还是在敷衍我？</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建议的回答</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请再核对您要找小区名称和房号，我再为您进行联系，好吗？</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en-US" altLang="zh-CN" dirty="0" smtClean="0">
                <a:latin typeface="宋体" panose="02010600030101010101" pitchFamily="2" charset="-122"/>
                <a:cs typeface="宋体" panose="02010600030101010101" pitchFamily="2" charset="-122"/>
              </a:rPr>
              <a:t>21</a:t>
            </a:r>
            <a:r>
              <a:rPr lang="zh-CN" altLang="en-US" dirty="0" smtClean="0">
                <a:latin typeface="宋体" panose="02010600030101010101" pitchFamily="2" charset="-122"/>
                <a:cs typeface="宋体" panose="02010600030101010101" pitchFamily="2" charset="-122"/>
              </a:rPr>
              <a:t>、</a:t>
            </a:r>
            <a:r>
              <a:rPr lang="zh-CN" altLang="zh-CN" dirty="0" smtClean="0">
                <a:latin typeface="宋体" panose="02010600030101010101" pitchFamily="2" charset="-122"/>
                <a:cs typeface="宋体" panose="02010600030101010101" pitchFamily="2" charset="-122"/>
              </a:rPr>
              <a:t>不能</a:t>
            </a:r>
            <a:r>
              <a:rPr lang="zh-CN" altLang="zh-CN" dirty="0">
                <a:latin typeface="宋体" panose="02010600030101010101" pitchFamily="2" charset="-122"/>
                <a:cs typeface="宋体" panose="02010600030101010101" pitchFamily="2" charset="-122"/>
              </a:rPr>
              <a:t>说的话</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这里是消防通道，不能随便停车。</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solidFill>
                  <a:srgbClr val="FF0033"/>
                </a:solidFill>
                <a:latin typeface="宋体" panose="02010600030101010101" pitchFamily="2" charset="-122"/>
                <a:cs typeface="宋体" panose="02010600030101010101" pitchFamily="2" charset="-122"/>
              </a:rPr>
              <a:t>客户会认为</a:t>
            </a:r>
            <a:r>
              <a:rPr lang="en-US" altLang="zh-CN" dirty="0">
                <a:solidFill>
                  <a:srgbClr val="FF0033"/>
                </a:solidFill>
                <a:latin typeface="宋体" panose="02010600030101010101" pitchFamily="2" charset="-122"/>
                <a:cs typeface="宋体" panose="02010600030101010101" pitchFamily="2" charset="-122"/>
              </a:rPr>
              <a:t>——</a:t>
            </a:r>
            <a:r>
              <a:rPr lang="zh-CN" altLang="zh-CN" dirty="0">
                <a:solidFill>
                  <a:srgbClr val="FF0033"/>
                </a:solidFill>
                <a:latin typeface="宋体" panose="02010600030101010101" pitchFamily="2" charset="-122"/>
                <a:cs typeface="宋体" panose="02010600030101010101" pitchFamily="2" charset="-122"/>
              </a:rPr>
              <a:t>你是交警啊，说话这么冲！</a:t>
            </a:r>
            <a:r>
              <a:rPr lang="en-US" altLang="zh-CN" dirty="0">
                <a:latin typeface="宋体" panose="02010600030101010101" pitchFamily="2" charset="-122"/>
                <a:cs typeface="宋体" panose="02010600030101010101" pitchFamily="2" charset="-122"/>
              </a:rPr>
              <a:t/>
            </a:r>
            <a:br>
              <a:rPr lang="en-US" altLang="zh-CN" dirty="0">
                <a:latin typeface="宋体" panose="02010600030101010101" pitchFamily="2" charset="-122"/>
                <a:cs typeface="宋体" panose="02010600030101010101" pitchFamily="2" charset="-122"/>
              </a:rPr>
            </a:br>
            <a:r>
              <a:rPr lang="zh-CN" altLang="zh-CN" dirty="0">
                <a:latin typeface="宋体" panose="02010600030101010101" pitchFamily="2" charset="-122"/>
                <a:cs typeface="宋体" panose="02010600030101010101" pitchFamily="2" charset="-122"/>
              </a:rPr>
              <a:t>建议的回答</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离这里最近的停车位在</a:t>
            </a:r>
            <a:r>
              <a:rPr lang="en-US" altLang="zh-CN" dirty="0">
                <a:latin typeface="宋体" panose="02010600030101010101" pitchFamily="2" charset="-122"/>
                <a:cs typeface="宋体" panose="02010600030101010101" pitchFamily="2" charset="-122"/>
              </a:rPr>
              <a:t>……</a:t>
            </a:r>
            <a:r>
              <a:rPr lang="zh-CN" altLang="zh-CN" dirty="0">
                <a:latin typeface="宋体" panose="02010600030101010101" pitchFamily="2" charset="-122"/>
                <a:cs typeface="宋体" panose="02010600030101010101" pitchFamily="2" charset="-122"/>
              </a:rPr>
              <a:t>，请让我为您指引好吗？</a:t>
            </a:r>
          </a:p>
        </p:txBody>
      </p:sp>
    </p:spTree>
    <p:extLst>
      <p:ext uri="{BB962C8B-B14F-4D97-AF65-F5344CB8AC3E}">
        <p14:creationId xmlns:p14="http://schemas.microsoft.com/office/powerpoint/2010/main" val="276153257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357290" y="2500306"/>
            <a:ext cx="5975350" cy="720725"/>
          </a:xfrm>
          <a:prstGeom prst="rect">
            <a:avLst/>
          </a:prstGeom>
          <a:noFill/>
          <a:ln w="9525">
            <a:noFill/>
            <a:miter lim="800000"/>
            <a:headEnd/>
            <a:tailEnd/>
          </a:ln>
        </p:spPr>
        <p:txBody>
          <a:bodyPr anchor="ctr"/>
          <a:lstStyle/>
          <a:p>
            <a:pPr algn="ctr"/>
            <a:r>
              <a:rPr lang="zh-CN" altLang="en-US" sz="4000" smtClean="0">
                <a:solidFill>
                  <a:srgbClr val="FF0000"/>
                </a:solidFill>
                <a:latin typeface="华文琥珀" pitchFamily="2" charset="-122"/>
                <a:ea typeface="华文琥珀" pitchFamily="2" charset="-122"/>
              </a:rPr>
              <a:t>回顾</a:t>
            </a:r>
            <a:endParaRPr lang="zh-CN" altLang="en-US" sz="4000" dirty="0">
              <a:solidFill>
                <a:srgbClr val="FF0000"/>
              </a:solidFill>
              <a:latin typeface="华文琥珀" pitchFamily="2" charset="-122"/>
              <a:ea typeface="华文琥珀" pitchFamily="2" charset="-122"/>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p:cNvPicPr>
            <a:picLocks noChangeAspect="1" noChangeArrowheads="1"/>
          </p:cNvPicPr>
          <p:nvPr/>
        </p:nvPicPr>
        <p:blipFill>
          <a:blip r:embed="rId3"/>
          <a:srcRect/>
          <a:stretch>
            <a:fillRect/>
          </a:stretch>
        </p:blipFill>
        <p:spPr bwMode="auto">
          <a:xfrm>
            <a:off x="3428992" y="1000108"/>
            <a:ext cx="1714512" cy="2286016"/>
          </a:xfrm>
          <a:prstGeom prst="rect">
            <a:avLst/>
          </a:prstGeom>
          <a:ln>
            <a:noFill/>
          </a:ln>
          <a:effectLst>
            <a:outerShdw blurRad="292100" dist="139700" dir="2700000" algn="tl" rotWithShape="0">
              <a:srgbClr val="333333">
                <a:alpha val="65000"/>
              </a:srgbClr>
            </a:outerShdw>
          </a:effectLst>
        </p:spPr>
      </p:pic>
      <p:pic>
        <p:nvPicPr>
          <p:cNvPr id="12" name="Picture 8"/>
          <p:cNvPicPr>
            <a:picLocks noChangeAspect="1" noChangeArrowheads="1"/>
          </p:cNvPicPr>
          <p:nvPr/>
        </p:nvPicPr>
        <p:blipFill>
          <a:blip r:embed="rId4"/>
          <a:srcRect/>
          <a:stretch>
            <a:fillRect/>
          </a:stretch>
        </p:blipFill>
        <p:spPr bwMode="auto">
          <a:xfrm>
            <a:off x="7143768" y="1000108"/>
            <a:ext cx="1748243" cy="2357454"/>
          </a:xfrm>
          <a:prstGeom prst="rect">
            <a:avLst/>
          </a:prstGeom>
          <a:ln>
            <a:noFill/>
          </a:ln>
          <a:effectLst>
            <a:outerShdw blurRad="292100" dist="139700" dir="2700000" algn="tl" rotWithShape="0">
              <a:srgbClr val="333333">
                <a:alpha val="65000"/>
              </a:srgbClr>
            </a:outerShdw>
          </a:effectLst>
        </p:spPr>
      </p:pic>
      <p:pic>
        <p:nvPicPr>
          <p:cNvPr id="13" name="Picture 8"/>
          <p:cNvPicPr>
            <a:picLocks noChangeAspect="1" noChangeArrowheads="1"/>
          </p:cNvPicPr>
          <p:nvPr/>
        </p:nvPicPr>
        <p:blipFill>
          <a:blip r:embed="rId5"/>
          <a:srcRect/>
          <a:stretch>
            <a:fillRect/>
          </a:stretch>
        </p:blipFill>
        <p:spPr bwMode="auto">
          <a:xfrm>
            <a:off x="1857357" y="3786190"/>
            <a:ext cx="1643074" cy="2357454"/>
          </a:xfrm>
          <a:prstGeom prst="rect">
            <a:avLst/>
          </a:prstGeom>
          <a:ln>
            <a:noFill/>
          </a:ln>
          <a:effectLst>
            <a:outerShdw blurRad="292100" dist="139700" dir="2700000" algn="tl" rotWithShape="0">
              <a:srgbClr val="333333">
                <a:alpha val="65000"/>
              </a:srgbClr>
            </a:outerShdw>
          </a:effectLst>
        </p:spPr>
      </p:pic>
      <p:pic>
        <p:nvPicPr>
          <p:cNvPr id="14" name="Picture 7"/>
          <p:cNvPicPr>
            <a:picLocks noChangeAspect="1" noChangeArrowheads="1"/>
          </p:cNvPicPr>
          <p:nvPr/>
        </p:nvPicPr>
        <p:blipFill>
          <a:blip r:embed="rId6"/>
          <a:srcRect/>
          <a:stretch>
            <a:fillRect/>
          </a:stretch>
        </p:blipFill>
        <p:spPr bwMode="auto">
          <a:xfrm>
            <a:off x="5214942" y="1000108"/>
            <a:ext cx="1748130" cy="2286016"/>
          </a:xfrm>
          <a:prstGeom prst="rect">
            <a:avLst/>
          </a:prstGeom>
          <a:ln>
            <a:noFill/>
          </a:ln>
          <a:effectLst>
            <a:outerShdw blurRad="292100" dist="139700" dir="2700000" algn="tl" rotWithShape="0">
              <a:srgbClr val="333333">
                <a:alpha val="65000"/>
              </a:srgbClr>
            </a:outerShdw>
          </a:effectLst>
        </p:spPr>
      </p:pic>
      <p:pic>
        <p:nvPicPr>
          <p:cNvPr id="15" name="Picture 7"/>
          <p:cNvPicPr>
            <a:picLocks noChangeAspect="1" noChangeArrowheads="1"/>
          </p:cNvPicPr>
          <p:nvPr/>
        </p:nvPicPr>
        <p:blipFill>
          <a:blip r:embed="rId7"/>
          <a:srcRect/>
          <a:stretch>
            <a:fillRect/>
          </a:stretch>
        </p:blipFill>
        <p:spPr bwMode="auto">
          <a:xfrm>
            <a:off x="7143768" y="3714752"/>
            <a:ext cx="1785950" cy="2428891"/>
          </a:xfrm>
          <a:prstGeom prst="rect">
            <a:avLst/>
          </a:prstGeom>
          <a:ln>
            <a:noFill/>
          </a:ln>
          <a:effectLst>
            <a:outerShdw blurRad="292100" dist="139700" dir="2700000" algn="tl" rotWithShape="0">
              <a:srgbClr val="333333">
                <a:alpha val="65000"/>
              </a:srgbClr>
            </a:outerShdw>
          </a:effectLst>
        </p:spPr>
      </p:pic>
      <p:pic>
        <p:nvPicPr>
          <p:cNvPr id="16" name="Picture 9"/>
          <p:cNvPicPr>
            <a:picLocks noChangeAspect="1" noChangeArrowheads="1"/>
          </p:cNvPicPr>
          <p:nvPr/>
        </p:nvPicPr>
        <p:blipFill>
          <a:blip r:embed="rId8"/>
          <a:srcRect/>
          <a:stretch>
            <a:fillRect/>
          </a:stretch>
        </p:blipFill>
        <p:spPr bwMode="auto">
          <a:xfrm>
            <a:off x="5357818" y="3714752"/>
            <a:ext cx="1643074" cy="2389488"/>
          </a:xfrm>
          <a:prstGeom prst="rect">
            <a:avLst/>
          </a:prstGeom>
          <a:ln>
            <a:noFill/>
          </a:ln>
          <a:effectLst>
            <a:outerShdw blurRad="292100" dist="139700" dir="2700000" algn="tl" rotWithShape="0">
              <a:srgbClr val="333333">
                <a:alpha val="65000"/>
              </a:srgbClr>
            </a:outerShdw>
          </a:effectLst>
        </p:spPr>
      </p:pic>
      <p:pic>
        <p:nvPicPr>
          <p:cNvPr id="17" name="Picture 3"/>
          <p:cNvPicPr>
            <a:picLocks noChangeAspect="1" noChangeArrowheads="1"/>
          </p:cNvPicPr>
          <p:nvPr/>
        </p:nvPicPr>
        <p:blipFill>
          <a:blip r:embed="rId9"/>
          <a:srcRect/>
          <a:stretch>
            <a:fillRect/>
          </a:stretch>
        </p:blipFill>
        <p:spPr bwMode="auto">
          <a:xfrm>
            <a:off x="3643307" y="3786190"/>
            <a:ext cx="1571636" cy="2357454"/>
          </a:xfrm>
          <a:prstGeom prst="rect">
            <a:avLst/>
          </a:prstGeom>
          <a:ln>
            <a:noFill/>
          </a:ln>
          <a:effectLst>
            <a:outerShdw blurRad="292100" dist="139700" dir="2700000" algn="tl" rotWithShape="0">
              <a:srgbClr val="333333">
                <a:alpha val="65000"/>
              </a:srgbClr>
            </a:outerShdw>
          </a:effectLst>
        </p:spPr>
      </p:pic>
      <p:pic>
        <p:nvPicPr>
          <p:cNvPr id="18" name="Picture 7"/>
          <p:cNvPicPr>
            <a:picLocks noChangeAspect="1" noChangeArrowheads="1"/>
          </p:cNvPicPr>
          <p:nvPr/>
        </p:nvPicPr>
        <p:blipFill>
          <a:blip r:embed="rId10"/>
          <a:srcRect/>
          <a:stretch>
            <a:fillRect/>
          </a:stretch>
        </p:blipFill>
        <p:spPr bwMode="auto">
          <a:xfrm>
            <a:off x="285720" y="3786190"/>
            <a:ext cx="1500198" cy="2357454"/>
          </a:xfrm>
          <a:prstGeom prst="rect">
            <a:avLst/>
          </a:prstGeom>
          <a:ln>
            <a:noFill/>
          </a:ln>
          <a:effectLst>
            <a:outerShdw blurRad="292100" dist="139700" dir="2700000" algn="tl" rotWithShape="0">
              <a:srgbClr val="333333">
                <a:alpha val="65000"/>
              </a:srgbClr>
            </a:outerShdw>
          </a:effectLst>
        </p:spPr>
      </p:pic>
      <p:pic>
        <p:nvPicPr>
          <p:cNvPr id="19" name="Picture 9"/>
          <p:cNvPicPr>
            <a:picLocks noChangeAspect="1" noChangeArrowheads="1"/>
          </p:cNvPicPr>
          <p:nvPr/>
        </p:nvPicPr>
        <p:blipFill>
          <a:blip r:embed="rId11"/>
          <a:srcRect/>
          <a:stretch>
            <a:fillRect/>
          </a:stretch>
        </p:blipFill>
        <p:spPr bwMode="auto">
          <a:xfrm>
            <a:off x="285720" y="1000108"/>
            <a:ext cx="1428760" cy="2357454"/>
          </a:xfrm>
          <a:prstGeom prst="rect">
            <a:avLst/>
          </a:prstGeom>
          <a:ln>
            <a:noFill/>
          </a:ln>
          <a:effectLst>
            <a:outerShdw blurRad="292100" dist="139700" dir="2700000" algn="tl" rotWithShape="0">
              <a:srgbClr val="333333">
                <a:alpha val="65000"/>
              </a:srgbClr>
            </a:outerShdw>
          </a:effectLst>
        </p:spPr>
      </p:pic>
      <p:pic>
        <p:nvPicPr>
          <p:cNvPr id="20" name="Picture 7"/>
          <p:cNvPicPr>
            <a:picLocks noChangeAspect="1" noChangeArrowheads="1"/>
          </p:cNvPicPr>
          <p:nvPr/>
        </p:nvPicPr>
        <p:blipFill>
          <a:blip r:embed="rId12"/>
          <a:srcRect/>
          <a:stretch>
            <a:fillRect/>
          </a:stretch>
        </p:blipFill>
        <p:spPr bwMode="auto">
          <a:xfrm>
            <a:off x="1785918" y="1000108"/>
            <a:ext cx="1571636" cy="235745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默认设计模板">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4518</TotalTime>
  <Words>8189</Words>
  <Application>Microsoft Office PowerPoint</Application>
  <PresentationFormat>全屏显示(4:3)</PresentationFormat>
  <Paragraphs>895</Paragraphs>
  <Slides>102</Slides>
  <Notes>55</Notes>
  <HiddenSlides>0</HiddenSlides>
  <MMClips>0</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1</vt:i4>
      </vt:variant>
      <vt:variant>
        <vt:lpstr>幻灯片标题</vt:lpstr>
      </vt:variant>
      <vt:variant>
        <vt:i4>102</vt:i4>
      </vt:variant>
    </vt:vector>
  </HeadingPairs>
  <TitlesOfParts>
    <vt:vector size="121" baseType="lpstr">
      <vt:lpstr>Gulim</vt:lpstr>
      <vt:lpstr>GulimChe</vt:lpstr>
      <vt:lpstr>HY헤드라인M</vt:lpstr>
      <vt:lpstr>等线</vt:lpstr>
      <vt:lpstr>仿宋_GB2312</vt:lpstr>
      <vt:lpstr>华文彩云</vt:lpstr>
      <vt:lpstr>华文琥珀</vt:lpstr>
      <vt:lpstr>华文楷体</vt:lpstr>
      <vt:lpstr>隶书</vt:lpstr>
      <vt:lpstr>宋体</vt:lpstr>
      <vt:lpstr>微软雅黑</vt:lpstr>
      <vt:lpstr>幼圆</vt:lpstr>
      <vt:lpstr>Arial</vt:lpstr>
      <vt:lpstr>Calibri</vt:lpstr>
      <vt:lpstr>Marlett</vt:lpstr>
      <vt:lpstr>Times New Roman</vt:lpstr>
      <vt:lpstr>Wingdings</vt:lpstr>
      <vt:lpstr>默认设计模板</vt:lpstr>
      <vt:lpstr>CorelDRAW</vt:lpstr>
      <vt:lpstr>PowerPoint 演示文稿</vt:lpstr>
      <vt:lpstr>良好的行为礼仪给客户和自己都带来愉快的心情!</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仪容仪表标准</vt:lpstr>
      <vt:lpstr>仪容仪表标准</vt:lpstr>
      <vt:lpstr>仪容仪表标准</vt:lpstr>
      <vt:lpstr>仪容仪表标准</vt:lpstr>
      <vt:lpstr>仪容仪表标准</vt:lpstr>
      <vt:lpstr>仪容仪表标准</vt:lpstr>
      <vt:lpstr>仪容仪表标准</vt:lpstr>
      <vt:lpstr>仪容仪表标准</vt:lpstr>
      <vt:lpstr>仪容仪表标准</vt:lpstr>
      <vt:lpstr>客服人员BI行为规范 </vt:lpstr>
      <vt:lpstr>客服人员接待标准</vt:lpstr>
      <vt:lpstr>PowerPoint 演示文稿</vt:lpstr>
      <vt:lpstr>PowerPoint 演示文稿</vt:lpstr>
      <vt:lpstr>PowerPoint 演示文稿</vt:lpstr>
      <vt:lpstr>客服人员接待标准</vt:lpstr>
      <vt:lpstr>客服人员接待标准</vt:lpstr>
      <vt:lpstr>客服人员禁止行为</vt:lpstr>
      <vt:lpstr>PowerPoint 演示文稿</vt:lpstr>
      <vt:lpstr>工程人员BI行为规范 </vt:lpstr>
      <vt:lpstr>PowerPoint 演示文稿</vt:lpstr>
      <vt:lpstr>工程人员BI行为规范 </vt:lpstr>
      <vt:lpstr>工程人员入户维修</vt:lpstr>
      <vt:lpstr>PowerPoint 演示文稿</vt:lpstr>
      <vt:lpstr>PowerPoint 演示文稿</vt:lpstr>
      <vt:lpstr>PowerPoint 演示文稿</vt:lpstr>
      <vt:lpstr>PowerPoint 演示文稿</vt:lpstr>
      <vt:lpstr>工程人员警告行为</vt:lpstr>
      <vt:lpstr>工程员禁止行为</vt:lpstr>
      <vt:lpstr>PowerPoint 演示文稿</vt:lpstr>
      <vt:lpstr>PowerPoint 演示文稿</vt:lpstr>
      <vt:lpstr>PowerPoint 演示文稿</vt:lpstr>
      <vt:lpstr>PowerPoint 演示文稿</vt:lpstr>
      <vt:lpstr>PowerPoint 演示文稿</vt:lpstr>
      <vt:lpstr>保洁人员警告行为</vt:lpstr>
      <vt:lpstr>保洁人员禁止行为</vt:lpstr>
      <vt:lpstr>PowerPoint 演示文稿</vt:lpstr>
      <vt:lpstr>PowerPoint 演示文稿</vt:lpstr>
      <vt:lpstr>PowerPoint 演示文稿</vt:lpstr>
      <vt:lpstr>PowerPoint 演示文稿</vt:lpstr>
      <vt:lpstr>安全人员BI行为规范 </vt:lpstr>
      <vt:lpstr>PowerPoint 演示文稿</vt:lpstr>
      <vt:lpstr>安全人员警告行为</vt:lpstr>
      <vt:lpstr>安全人员禁止行为</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www.xunchi.com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风之客</dc:creator>
  <cp:lastModifiedBy>admin</cp:lastModifiedBy>
  <cp:revision>258</cp:revision>
  <dcterms:created xsi:type="dcterms:W3CDTF">2007-12-15T04:14:24Z</dcterms:created>
  <dcterms:modified xsi:type="dcterms:W3CDTF">2023-05-21T06:07:39Z</dcterms:modified>
</cp:coreProperties>
</file>