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8"/>
  </p:handoutMasterIdLst>
  <p:sldIdLst>
    <p:sldId id="739" r:id="rId3"/>
    <p:sldId id="744" r:id="rId5"/>
    <p:sldId id="1280" r:id="rId6"/>
    <p:sldId id="1554" r:id="rId7"/>
    <p:sldId id="1530" r:id="rId8"/>
    <p:sldId id="1281" r:id="rId9"/>
    <p:sldId id="1531" r:id="rId10"/>
    <p:sldId id="1532" r:id="rId11"/>
    <p:sldId id="1533" r:id="rId12"/>
    <p:sldId id="1534" r:id="rId13"/>
    <p:sldId id="1535" r:id="rId14"/>
    <p:sldId id="1282" r:id="rId15"/>
    <p:sldId id="1283" r:id="rId16"/>
    <p:sldId id="1536" r:id="rId17"/>
    <p:sldId id="1555" r:id="rId18"/>
    <p:sldId id="1284" r:id="rId19"/>
    <p:sldId id="1286" r:id="rId20"/>
    <p:sldId id="1556" r:id="rId21"/>
    <p:sldId id="1287" r:id="rId22"/>
    <p:sldId id="1557" r:id="rId23"/>
    <p:sldId id="1288" r:id="rId24"/>
    <p:sldId id="1290" r:id="rId25"/>
    <p:sldId id="1538" r:id="rId26"/>
    <p:sldId id="1291" r:id="rId27"/>
    <p:sldId id="1558" r:id="rId28"/>
    <p:sldId id="1292" r:id="rId29"/>
    <p:sldId id="1540" r:id="rId30"/>
    <p:sldId id="1559" r:id="rId31"/>
    <p:sldId id="1541" r:id="rId32"/>
    <p:sldId id="1560" r:id="rId33"/>
    <p:sldId id="1582" r:id="rId34"/>
    <p:sldId id="1583" r:id="rId35"/>
    <p:sldId id="1584" r:id="rId36"/>
    <p:sldId id="1279" r:id="rId37"/>
  </p:sldIdLst>
  <p:sldSz cx="12192000" cy="6858000"/>
  <p:notesSz cx="6858000" cy="9144000"/>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35" userDrawn="1">
          <p15:clr>
            <a:srgbClr val="A4A3A4"/>
          </p15:clr>
        </p15:guide>
        <p15:guide id="2" pos="376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65DA3"/>
    <a:srgbClr val="D7000F"/>
    <a:srgbClr val="375FA6"/>
    <a:srgbClr val="BFBFBF"/>
    <a:srgbClr val="D80010"/>
    <a:srgbClr val="375EA5"/>
    <a:srgbClr val="595959"/>
    <a:srgbClr val="7F7F7F"/>
    <a:srgbClr val="517FD5"/>
    <a:srgbClr val="F376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8045" autoAdjust="0"/>
    <p:restoredTop sz="93203" autoAdjust="0"/>
  </p:normalViewPr>
  <p:slideViewPr>
    <p:cSldViewPr snapToGrid="0">
      <p:cViewPr>
        <p:scale>
          <a:sx n="70" d="100"/>
          <a:sy n="70" d="100"/>
        </p:scale>
        <p:origin x="-1027" y="-312"/>
      </p:cViewPr>
      <p:guideLst>
        <p:guide orient="horz" pos="2235"/>
        <p:guide pos="376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2" Type="http://schemas.openxmlformats.org/officeDocument/2006/relationships/tags" Target="tags/tag1.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notesMaster" Target="notesMasters/notesMaster1.xml"/><Relationship Id="rId39" Type="http://schemas.openxmlformats.org/officeDocument/2006/relationships/presProps" Target="presProps.xml"/><Relationship Id="rId38" Type="http://schemas.openxmlformats.org/officeDocument/2006/relationships/handoutMaster" Target="handoutMasters/handoutMaster1.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69FFBF-7966-47ED-9A15-FBD3DCEC960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4FC517-FED1-49A6-B0FD-4EE1B4B8CEE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4FC517-FED1-49A6-B0FD-4EE1B4B8CEE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505CF8-7D8F-4638-84ED-39D2306509D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505CF8-7D8F-4638-84ED-39D2306509D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505CF8-7D8F-4638-84ED-39D2306509D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7" name="图片 6"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7" name="图片 6"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8" name="图片 7"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10" name="图片 9"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7" name="图片 6"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7" name="图片 6"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505CF8-7D8F-4638-84ED-39D2306509D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505CF8-7D8F-4638-84ED-39D2306509D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png"/><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59BBBE-D383-4A6F-BB22-A0828365C3E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505CF8-7D8F-4638-84ED-39D2306509DC}" type="slidenum">
              <a:rPr lang="zh-CN" altLang="en-US" smtClean="0"/>
            </a:fld>
            <a:endParaRPr lang="zh-CN" altLang="en-US"/>
          </a:p>
        </p:txBody>
      </p:sp>
      <p:pic>
        <p:nvPicPr>
          <p:cNvPr id="7" name="图片 6" descr="清大LOGO (2)"/>
          <p:cNvPicPr>
            <a:picLocks noChangeAspect="1"/>
          </p:cNvPicPr>
          <p:nvPr userDrawn="1"/>
        </p:nvPicPr>
        <p:blipFill>
          <a:blip r:embed="rId13"/>
          <a:stretch>
            <a:fillRect/>
          </a:stretch>
        </p:blipFill>
        <p:spPr>
          <a:xfrm>
            <a:off x="9876155" y="188990"/>
            <a:ext cx="1991072" cy="396003"/>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image" Target="../media/image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10.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7.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9.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20.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ChangeArrowheads="1"/>
          </p:cNvSpPr>
          <p:nvPr/>
        </p:nvSpPr>
        <p:spPr bwMode="auto">
          <a:xfrm>
            <a:off x="335" y="-8278"/>
            <a:ext cx="12191331" cy="6863974"/>
          </a:xfrm>
          <a:prstGeom prst="rect">
            <a:avLst/>
          </a:prstGeom>
          <a:blipFill dpi="0" rotWithShape="1">
            <a:blip r:embed="rId1"/>
            <a:srcRect/>
            <a:stretch>
              <a:fillRect/>
            </a:stretch>
          </a:blipFill>
          <a:ln>
            <a:noFill/>
          </a:ln>
        </p:spPr>
        <p:txBody>
          <a:bodyPr vert="horz" wrap="square" lIns="121913" tIns="60956" rIns="121913" bIns="60956" numCol="1" anchor="t" anchorCtr="0" compatLnSpc="1"/>
          <a:lstStyle/>
          <a:p>
            <a:endParaRPr lang="zh-CN" altLang="en-US" sz="1705"/>
          </a:p>
        </p:txBody>
      </p:sp>
      <p:sp>
        <p:nvSpPr>
          <p:cNvPr id="15" name="菱形 14"/>
          <p:cNvSpPr/>
          <p:nvPr/>
        </p:nvSpPr>
        <p:spPr>
          <a:xfrm>
            <a:off x="-4022554" y="-2797832"/>
            <a:ext cx="12169610" cy="12169610"/>
          </a:xfrm>
          <a:prstGeom prst="diamond">
            <a:avLst/>
          </a:prstGeom>
          <a:solidFill>
            <a:srgbClr val="D8001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4" name="矩形 259"/>
          <p:cNvSpPr>
            <a:spLocks noChangeArrowheads="1"/>
          </p:cNvSpPr>
          <p:nvPr/>
        </p:nvSpPr>
        <p:spPr bwMode="auto">
          <a:xfrm>
            <a:off x="905095" y="2731021"/>
            <a:ext cx="6484338" cy="699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4550" cap="all" dirty="0">
                <a:solidFill>
                  <a:schemeClr val="bg1"/>
                </a:solidFill>
                <a:latin typeface="Arial" panose="020B0604020202020204" pitchFamily="34" charset="0"/>
                <a:cs typeface="Arial" panose="020B0604020202020204" pitchFamily="34" charset="0"/>
              </a:rPr>
              <a:t>消防设施操作员基础知识</a:t>
            </a:r>
            <a:endParaRPr lang="zh-CN" altLang="en-US" sz="4550" cap="all" dirty="0">
              <a:solidFill>
                <a:schemeClr val="bg1"/>
              </a:solidFill>
              <a:latin typeface="Arial" panose="020B0604020202020204" pitchFamily="34" charset="0"/>
              <a:cs typeface="Arial" panose="020B0604020202020204" pitchFamily="34" charset="0"/>
            </a:endParaRPr>
          </a:p>
        </p:txBody>
      </p:sp>
      <p:sp>
        <p:nvSpPr>
          <p:cNvPr id="7" name="矩形 259"/>
          <p:cNvSpPr>
            <a:spLocks noChangeArrowheads="1"/>
          </p:cNvSpPr>
          <p:nvPr/>
        </p:nvSpPr>
        <p:spPr bwMode="auto">
          <a:xfrm>
            <a:off x="927194" y="3461147"/>
            <a:ext cx="6462239" cy="466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3035" cap="all" dirty="0">
                <a:solidFill>
                  <a:schemeClr val="bg1"/>
                </a:solidFill>
                <a:latin typeface="Arial" panose="020B0604020202020204" pitchFamily="34" charset="0"/>
                <a:cs typeface="Arial" panose="020B0604020202020204" pitchFamily="34" charset="0"/>
              </a:rPr>
              <a:t>清大东方消防学校</a:t>
            </a:r>
            <a:endParaRPr lang="zh-CN" altLang="en-US" sz="3035" cap="all" dirty="0">
              <a:solidFill>
                <a:schemeClr val="bg1"/>
              </a:solidFill>
              <a:latin typeface="Arial" panose="020B0604020202020204" pitchFamily="34" charset="0"/>
              <a:cs typeface="Arial" panose="020B0604020202020204" pitchFamily="34" charset="0"/>
            </a:endParaRPr>
          </a:p>
        </p:txBody>
      </p:sp>
      <p:sp>
        <p:nvSpPr>
          <p:cNvPr id="9" name="矩形 259"/>
          <p:cNvSpPr>
            <a:spLocks noChangeArrowheads="1"/>
          </p:cNvSpPr>
          <p:nvPr/>
        </p:nvSpPr>
        <p:spPr bwMode="auto">
          <a:xfrm>
            <a:off x="828822" y="4279063"/>
            <a:ext cx="2116385" cy="302390"/>
          </a:xfrm>
          <a:prstGeom prst="rect">
            <a:avLst/>
          </a:prstGeom>
          <a:noFill/>
          <a:ln w="9525">
            <a:noFill/>
            <a:miter lim="800000"/>
          </a:ln>
        </p:spPr>
        <p:txBody>
          <a:bodyPr wrap="square" lIns="34131" tIns="34131" rIns="34131" bIns="34131" anchor="ctr" anchorCtr="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1515" b="1" dirty="0">
                <a:solidFill>
                  <a:schemeClr val="bg1"/>
                </a:solidFill>
                <a:cs typeface="Arial" panose="020B0604020202020204" pitchFamily="34" charset="0"/>
              </a:rPr>
              <a:t>TRAINING COURSE</a:t>
            </a:r>
            <a:endParaRPr lang="en-US" altLang="zh-CN" sz="1515" b="1" dirty="0">
              <a:solidFill>
                <a:schemeClr val="bg1"/>
              </a:solidFill>
              <a:cs typeface="Arial" panose="020B0604020202020204" pitchFamily="34" charset="0"/>
            </a:endParaRPr>
          </a:p>
        </p:txBody>
      </p:sp>
      <p:sp>
        <p:nvSpPr>
          <p:cNvPr id="16" name="菱形 15"/>
          <p:cNvSpPr/>
          <p:nvPr/>
        </p:nvSpPr>
        <p:spPr>
          <a:xfrm>
            <a:off x="2871146" y="-7710264"/>
            <a:ext cx="9839586" cy="9839586"/>
          </a:xfrm>
          <a:prstGeom prst="diamond">
            <a:avLst/>
          </a:prstGeom>
          <a:solidFill>
            <a:schemeClr val="tx1">
              <a:lumMod val="75000"/>
              <a:lumOff val="25000"/>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17" name="菱形 16"/>
          <p:cNvSpPr/>
          <p:nvPr/>
        </p:nvSpPr>
        <p:spPr>
          <a:xfrm>
            <a:off x="8602566" y="2616201"/>
            <a:ext cx="9839586" cy="9839586"/>
          </a:xfrm>
          <a:prstGeom prst="diamond">
            <a:avLst/>
          </a:prstGeom>
          <a:solidFill>
            <a:srgbClr val="D8001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19" name="菱形 18"/>
          <p:cNvSpPr/>
          <p:nvPr/>
        </p:nvSpPr>
        <p:spPr>
          <a:xfrm>
            <a:off x="-1692530" y="5023603"/>
            <a:ext cx="9839586" cy="9839586"/>
          </a:xfrm>
          <a:prstGeom prst="diamond">
            <a:avLst/>
          </a:prstGeom>
          <a:solidFill>
            <a:schemeClr val="tx1">
              <a:lumMod val="75000"/>
              <a:lumOff val="25000"/>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13" name="矩形 259"/>
          <p:cNvSpPr>
            <a:spLocks noChangeArrowheads="1"/>
          </p:cNvSpPr>
          <p:nvPr/>
        </p:nvSpPr>
        <p:spPr bwMode="auto">
          <a:xfrm>
            <a:off x="927194" y="3926745"/>
            <a:ext cx="6462239" cy="17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1140" cap="all" dirty="0">
                <a:solidFill>
                  <a:schemeClr val="bg1"/>
                </a:solidFill>
                <a:latin typeface="Arial" panose="020B0604020202020204" pitchFamily="34" charset="0"/>
                <a:cs typeface="Arial" panose="020B0604020202020204" pitchFamily="34" charset="0"/>
              </a:rPr>
              <a:t>Qing Da Oriental Fire Training School</a:t>
            </a:r>
            <a:endParaRPr lang="en-US" altLang="zh-CN" sz="1140" cap="all" dirty="0">
              <a:solidFill>
                <a:schemeClr val="bg1"/>
              </a:solidFill>
              <a:latin typeface="Arial" panose="020B0604020202020204" pitchFamily="34" charset="0"/>
              <a:cs typeface="Arial" panose="020B0604020202020204" pitchFamily="34" charset="0"/>
            </a:endParaRPr>
          </a:p>
        </p:txBody>
      </p:sp>
      <p:sp>
        <p:nvSpPr>
          <p:cNvPr id="12" name="矩形 259"/>
          <p:cNvSpPr>
            <a:spLocks noChangeArrowheads="1"/>
          </p:cNvSpPr>
          <p:nvPr/>
        </p:nvSpPr>
        <p:spPr bwMode="auto">
          <a:xfrm>
            <a:off x="3508966" y="4280081"/>
            <a:ext cx="2116385" cy="300355"/>
          </a:xfrm>
          <a:prstGeom prst="rect">
            <a:avLst/>
          </a:prstGeom>
          <a:noFill/>
          <a:ln w="9525">
            <a:noFill/>
            <a:miter lim="800000"/>
          </a:ln>
        </p:spPr>
        <p:txBody>
          <a:bodyPr wrap="square" lIns="34131" tIns="34131" rIns="34131" bIns="34131" anchor="ctr" anchorCtr="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515" b="1" dirty="0">
                <a:solidFill>
                  <a:schemeClr val="bg1"/>
                </a:solidFill>
                <a:cs typeface="Arial" panose="020B0604020202020204" pitchFamily="34" charset="0"/>
              </a:rPr>
              <a:t>主讲  丁显孔</a:t>
            </a:r>
            <a:endParaRPr lang="zh-CN" altLang="en-US" sz="1515" b="1" dirty="0">
              <a:solidFill>
                <a:schemeClr val="bg1"/>
              </a:solidFill>
              <a:cs typeface="Arial" panose="020B0604020202020204" pitchFamily="34" charset="0"/>
            </a:endParaRPr>
          </a:p>
        </p:txBody>
      </p:sp>
      <p:sp>
        <p:nvSpPr>
          <p:cNvPr id="2" name="矩形 1"/>
          <p:cNvSpPr/>
          <p:nvPr/>
        </p:nvSpPr>
        <p:spPr>
          <a:xfrm>
            <a:off x="335" y="-8278"/>
            <a:ext cx="12191331" cy="6866278"/>
          </a:xfrm>
          <a:prstGeom prst="rect">
            <a:avLst/>
          </a:prstGeom>
          <a:noFill/>
          <a:ln w="1016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0-#ppt_w/2"/>
                                          </p:val>
                                        </p:tav>
                                        <p:tav tm="100000">
                                          <p:val>
                                            <p:strVal val="#ppt_x"/>
                                          </p:val>
                                        </p:tav>
                                      </p:tavLst>
                                    </p:anim>
                                    <p:anim calcmode="lin" valueType="num">
                                      <p:cBhvr additive="base">
                                        <p:cTn id="13" dur="500" fill="hold"/>
                                        <p:tgtEl>
                                          <p:spTgt spid="15"/>
                                        </p:tgtEl>
                                        <p:attrNameLst>
                                          <p:attrName>ppt_y</p:attrName>
                                        </p:attrNameLst>
                                      </p:cBhvr>
                                      <p:tavLst>
                                        <p:tav tm="0">
                                          <p:val>
                                            <p:strVal val="#ppt_y"/>
                                          </p:val>
                                        </p:tav>
                                        <p:tav tm="100000">
                                          <p:val>
                                            <p:strVal val="#ppt_y"/>
                                          </p:val>
                                        </p:tav>
                                      </p:tavLst>
                                    </p:anim>
                                  </p:childTnLst>
                                </p:cTn>
                              </p:par>
                              <p:par>
                                <p:cTn id="14" presetID="2" presetClass="entr" presetSubtype="1"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ppt_x"/>
                                          </p:val>
                                        </p:tav>
                                        <p:tav tm="100000">
                                          <p:val>
                                            <p:strVal val="#ppt_x"/>
                                          </p:val>
                                        </p:tav>
                                      </p:tavLst>
                                    </p:anim>
                                    <p:anim calcmode="lin" valueType="num">
                                      <p:cBhvr additive="base">
                                        <p:cTn id="17" dur="500" fill="hold"/>
                                        <p:tgtEl>
                                          <p:spTgt spid="16"/>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ppt_x"/>
                                          </p:val>
                                        </p:tav>
                                        <p:tav tm="100000">
                                          <p:val>
                                            <p:strVal val="#ppt_x"/>
                                          </p:val>
                                        </p:tav>
                                      </p:tavLst>
                                    </p:anim>
                                    <p:anim calcmode="lin" valueType="num">
                                      <p:cBhvr additive="base">
                                        <p:cTn id="21" dur="500" fill="hold"/>
                                        <p:tgtEl>
                                          <p:spTgt spid="17"/>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ppt_x"/>
                                          </p:val>
                                        </p:tav>
                                        <p:tav tm="100000">
                                          <p:val>
                                            <p:strVal val="#ppt_x"/>
                                          </p:val>
                                        </p:tav>
                                      </p:tavLst>
                                    </p:anim>
                                    <p:anim calcmode="lin" valueType="num">
                                      <p:cBhvr additive="base">
                                        <p:cTn id="25" dur="500" fill="hold"/>
                                        <p:tgtEl>
                                          <p:spTgt spid="19"/>
                                        </p:tgtEl>
                                        <p:attrNameLst>
                                          <p:attrName>ppt_y</p:attrName>
                                        </p:attrNameLst>
                                      </p:cBhvr>
                                      <p:tavLst>
                                        <p:tav tm="0">
                                          <p:val>
                                            <p:strVal val="1+#ppt_h/2"/>
                                          </p:val>
                                        </p:tav>
                                        <p:tav tm="100000">
                                          <p:val>
                                            <p:strVal val="#ppt_y"/>
                                          </p:val>
                                        </p:tav>
                                      </p:tavLst>
                                    </p:anim>
                                  </p:childTnLst>
                                </p:cTn>
                              </p:par>
                            </p:childTnLst>
                          </p:cTn>
                        </p:par>
                        <p:par>
                          <p:cTn id="26" fill="hold">
                            <p:stCondLst>
                              <p:cond delay="5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4"/>
                                        </p:tgtEl>
                                        <p:attrNameLst>
                                          <p:attrName>style.visibility</p:attrName>
                                        </p:attrNameLst>
                                      </p:cBhvr>
                                      <p:to>
                                        <p:strVal val="visible"/>
                                      </p:to>
                                    </p:set>
                                    <p:anim calcmode="lin" valueType="num">
                                      <p:cBhvr>
                                        <p:cTn id="29"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4"/>
                                        </p:tgtEl>
                                        <p:attrNameLst>
                                          <p:attrName>ppt_y</p:attrName>
                                        </p:attrNameLst>
                                      </p:cBhvr>
                                      <p:tavLst>
                                        <p:tav tm="0">
                                          <p:val>
                                            <p:strVal val="#ppt_y"/>
                                          </p:val>
                                        </p:tav>
                                        <p:tav tm="100000">
                                          <p:val>
                                            <p:strVal val="#ppt_y"/>
                                          </p:val>
                                        </p:tav>
                                      </p:tavLst>
                                    </p:anim>
                                    <p:anim calcmode="lin" valueType="num">
                                      <p:cBhvr>
                                        <p:cTn id="31"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4"/>
                                        </p:tgtEl>
                                      </p:cBhvr>
                                    </p:animEffect>
                                  </p:childTnLst>
                                </p:cTn>
                              </p:par>
                            </p:childTnLst>
                          </p:cTn>
                        </p:par>
                        <p:par>
                          <p:cTn id="34" fill="hold">
                            <p:stCondLst>
                              <p:cond delay="1500"/>
                            </p:stCondLst>
                            <p:childTnLst>
                              <p:par>
                                <p:cTn id="35" presetID="26" presetClass="emph" presetSubtype="0" fill="hold" grpId="1" nodeType="afterEffect">
                                  <p:stCondLst>
                                    <p:cond delay="0"/>
                                  </p:stCondLst>
                                  <p:iterate type="lt">
                                    <p:tmPct val="0"/>
                                  </p:iterate>
                                  <p:childTnLst>
                                    <p:animEffect transition="out" filter="fade">
                                      <p:cBhvr>
                                        <p:cTn id="36" dur="500" tmFilter="0, 0; .2, .5; .8, .5; 1, 0"/>
                                        <p:tgtEl>
                                          <p:spTgt spid="4"/>
                                        </p:tgtEl>
                                      </p:cBhvr>
                                    </p:animEffect>
                                    <p:animScale>
                                      <p:cBhvr>
                                        <p:cTn id="37" dur="250" autoRev="1" fill="hold"/>
                                        <p:tgtEl>
                                          <p:spTgt spid="4"/>
                                        </p:tgtEl>
                                      </p:cBhvr>
                                      <p:by x="105000" y="105000"/>
                                    </p:animScale>
                                  </p:childTnLst>
                                </p:cTn>
                              </p:par>
                            </p:childTnLst>
                          </p:cTn>
                        </p:par>
                        <p:par>
                          <p:cTn id="38" fill="hold">
                            <p:stCondLst>
                              <p:cond delay="20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7"/>
                                        </p:tgtEl>
                                        <p:attrNameLst>
                                          <p:attrName>ppt_y</p:attrName>
                                        </p:attrNameLst>
                                      </p:cBhvr>
                                      <p:tavLst>
                                        <p:tav tm="0">
                                          <p:val>
                                            <p:strVal val="#ppt_y"/>
                                          </p:val>
                                        </p:tav>
                                        <p:tav tm="100000">
                                          <p:val>
                                            <p:strVal val="#ppt_y"/>
                                          </p:val>
                                        </p:tav>
                                      </p:tavLst>
                                    </p:anim>
                                    <p:anim calcmode="lin" valueType="num">
                                      <p:cBhvr>
                                        <p:cTn id="4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7"/>
                                        </p:tgtEl>
                                      </p:cBhvr>
                                    </p:animEffect>
                                  </p:childTnLst>
                                </p:cTn>
                              </p:par>
                            </p:childTnLst>
                          </p:cTn>
                        </p:par>
                        <p:par>
                          <p:cTn id="46" fill="hold">
                            <p:stCondLst>
                              <p:cond delay="2849"/>
                            </p:stCondLst>
                            <p:childTnLst>
                              <p:par>
                                <p:cTn id="47" presetID="26" presetClass="emph" presetSubtype="0" fill="hold" grpId="1" nodeType="afterEffect">
                                  <p:stCondLst>
                                    <p:cond delay="0"/>
                                  </p:stCondLst>
                                  <p:iterate type="lt">
                                    <p:tmPct val="0"/>
                                  </p:iterate>
                                  <p:childTnLst>
                                    <p:animEffect transition="out" filter="fade">
                                      <p:cBhvr>
                                        <p:cTn id="48" dur="500" tmFilter="0, 0; .2, .5; .8, .5; 1, 0"/>
                                        <p:tgtEl>
                                          <p:spTgt spid="7"/>
                                        </p:tgtEl>
                                      </p:cBhvr>
                                    </p:animEffect>
                                    <p:animScale>
                                      <p:cBhvr>
                                        <p:cTn id="49" dur="250" autoRev="1" fill="hold"/>
                                        <p:tgtEl>
                                          <p:spTgt spid="7"/>
                                        </p:tgtEl>
                                      </p:cBhvr>
                                      <p:by x="105000" y="105000"/>
                                    </p:animScale>
                                  </p:childTnLst>
                                </p:cTn>
                              </p:par>
                            </p:childTnLst>
                          </p:cTn>
                        </p:par>
                        <p:par>
                          <p:cTn id="50" fill="hold">
                            <p:stCondLst>
                              <p:cond delay="3349"/>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13"/>
                                        </p:tgtEl>
                                        <p:attrNameLst>
                                          <p:attrName>style.visibility</p:attrName>
                                        </p:attrNameLst>
                                      </p:cBhvr>
                                      <p:to>
                                        <p:strVal val="visible"/>
                                      </p:to>
                                    </p:set>
                                    <p:anim calcmode="lin" valueType="num">
                                      <p:cBhvr>
                                        <p:cTn id="5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3"/>
                                        </p:tgtEl>
                                        <p:attrNameLst>
                                          <p:attrName>ppt_y</p:attrName>
                                        </p:attrNameLst>
                                      </p:cBhvr>
                                      <p:tavLst>
                                        <p:tav tm="0">
                                          <p:val>
                                            <p:strVal val="#ppt_y"/>
                                          </p:val>
                                        </p:tav>
                                        <p:tav tm="100000">
                                          <p:val>
                                            <p:strVal val="#ppt_y"/>
                                          </p:val>
                                        </p:tav>
                                      </p:tavLst>
                                    </p:anim>
                                    <p:anim calcmode="lin" valueType="num">
                                      <p:cBhvr>
                                        <p:cTn id="5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3"/>
                                        </p:tgtEl>
                                      </p:cBhvr>
                                    </p:animEffect>
                                  </p:childTnLst>
                                </p:cTn>
                              </p:par>
                            </p:childTnLst>
                          </p:cTn>
                        </p:par>
                        <p:par>
                          <p:cTn id="58" fill="hold">
                            <p:stCondLst>
                              <p:cond delay="5650"/>
                            </p:stCondLst>
                            <p:childTnLst>
                              <p:par>
                                <p:cTn id="59" presetID="26" presetClass="emph" presetSubtype="0" fill="hold" grpId="1" nodeType="afterEffect">
                                  <p:stCondLst>
                                    <p:cond delay="0"/>
                                  </p:stCondLst>
                                  <p:iterate type="lt">
                                    <p:tmPct val="0"/>
                                  </p:iterate>
                                  <p:childTnLst>
                                    <p:animEffect transition="out" filter="fade">
                                      <p:cBhvr>
                                        <p:cTn id="60" dur="500" tmFilter="0, 0; .2, .5; .8, .5; 1, 0"/>
                                        <p:tgtEl>
                                          <p:spTgt spid="13"/>
                                        </p:tgtEl>
                                      </p:cBhvr>
                                    </p:animEffect>
                                    <p:animScale>
                                      <p:cBhvr>
                                        <p:cTn id="61" dur="250" autoRev="1" fill="hold"/>
                                        <p:tgtEl>
                                          <p:spTgt spid="13"/>
                                        </p:tgtEl>
                                      </p:cBhvr>
                                      <p:by x="105000" y="105000"/>
                                    </p:animScale>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fade">
                                      <p:cBhvr>
                                        <p:cTn id="66" dur="500"/>
                                        <p:tgtEl>
                                          <p:spTgt spid="9"/>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fade">
                                      <p:cBhvr>
                                        <p:cTn id="7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5" grpId="0" bldLvl="0" animBg="1"/>
      <p:bldP spid="4" grpId="0"/>
      <p:bldP spid="4" grpId="1"/>
      <p:bldP spid="7" grpId="0"/>
      <p:bldP spid="7" grpId="1"/>
      <p:bldP spid="9" grpId="0"/>
      <p:bldP spid="16" grpId="0" bldLvl="0" animBg="1"/>
      <p:bldP spid="17" grpId="0" bldLvl="0" animBg="1"/>
      <p:bldP spid="19" grpId="0" bldLvl="0" animBg="1"/>
      <p:bldP spid="13" grpId="0"/>
      <p:bldP spid="13" grpId="1"/>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2028190"/>
            <a:ext cx="10793730" cy="325501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7085" y="2389505"/>
            <a:ext cx="10535920" cy="2491740"/>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（8）歌舞娱乐放映游艺场所。（9）净高大于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2</a:t>
            </a:r>
            <a:r>
              <a:rPr 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6m</a:t>
            </a:r>
            <a:r>
              <a:rPr sz="2600" dirty="0">
                <a:latin typeface="微软雅黑" panose="020B0503020204020204" pitchFamily="34" charset="-122"/>
                <a:ea typeface="微软雅黑" panose="020B0503020204020204" pitchFamily="34" charset="-122"/>
                <a:sym typeface="微软雅黑" panose="020B0503020204020204" pitchFamily="34" charset="-122"/>
              </a:rPr>
              <a:t>且可燃物较多的技术夹层，净高大于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0.8m</a:t>
            </a:r>
            <a:r>
              <a:rPr sz="2600" dirty="0">
                <a:latin typeface="微软雅黑" panose="020B0503020204020204" pitchFamily="34" charset="-122"/>
                <a:ea typeface="微软雅黑" panose="020B0503020204020204" pitchFamily="34" charset="-122"/>
                <a:sym typeface="微软雅黑" panose="020B0503020204020204" pitchFamily="34" charset="-122"/>
              </a:rPr>
              <a:t>且有可燃物的闷顶或吊顶内。（10）电子信息系统的主机房及其控制室、记录介质库，特殊贵重或火灾危险性大的机器、仪表、仪器设备室、贵重物品库房。</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二、火灾自动报警系统设置场所及部位</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723390"/>
            <a:ext cx="10793730" cy="406019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7085" y="2297430"/>
            <a:ext cx="10535920" cy="309181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（11）二类高层公共建筑内建筑面积大于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50</a:t>
            </a:r>
            <a:r>
              <a:rPr 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m</a:t>
            </a:r>
            <a:r>
              <a:rPr lang="en-US" sz="2600" baseline="30000" dirty="0">
                <a:solidFill>
                  <a:srgbClr val="FF0000"/>
                </a:solidFill>
                <a:uFillTx/>
                <a:latin typeface="微软雅黑" panose="020B0503020204020204" pitchFamily="34" charset="-122"/>
                <a:ea typeface="微软雅黑" panose="020B0503020204020204" pitchFamily="34"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的可燃物品库房和建筑面积大于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500</a:t>
            </a:r>
            <a:r>
              <a:rPr 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m</a:t>
            </a:r>
            <a:r>
              <a:rPr lang="en-US" sz="2600" baseline="30000" dirty="0">
                <a:solidFill>
                  <a:srgbClr val="FF0000"/>
                </a:solidFill>
                <a:uFillTx/>
                <a:latin typeface="微软雅黑" panose="020B0503020204020204" pitchFamily="34" charset="-122"/>
                <a:ea typeface="微软雅黑" panose="020B0503020204020204" pitchFamily="34"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的营业厅</a:t>
            </a:r>
            <a:r>
              <a:rPr lang="zh-CN" sz="2600" dirty="0">
                <a:latin typeface="微软雅黑" panose="020B0503020204020204" pitchFamily="34" charset="-122"/>
                <a:ea typeface="微软雅黑" panose="020B0503020204020204" pitchFamily="34" charset="-122"/>
                <a:sym typeface="微软雅黑" panose="020B0503020204020204" pitchFamily="34" charset="-122"/>
              </a:rPr>
              <a:t>。</a:t>
            </a:r>
            <a:r>
              <a:rPr sz="2600" dirty="0">
                <a:latin typeface="微软雅黑" panose="020B0503020204020204" pitchFamily="34" charset="-122"/>
                <a:ea typeface="微软雅黑" panose="020B0503020204020204" pitchFamily="34" charset="-122"/>
                <a:sym typeface="微软雅黑" panose="020B0503020204020204" pitchFamily="34" charset="-122"/>
              </a:rPr>
              <a:t>（12）其他一类高层公共建筑。（13）</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设置机械排烟、防烟系统，雨淋或预作用自动喷水灭火系统，固定消防水炮灭火系统，气体灭火系统等需与火灾自动报警系统联锁动作的场所或部位</a:t>
            </a:r>
            <a:r>
              <a:rPr sz="2600" dirty="0">
                <a:latin typeface="微软雅黑" panose="020B0503020204020204" pitchFamily="34" charset="-122"/>
                <a:ea typeface="微软雅黑" panose="020B0503020204020204" pitchFamily="34" charset="-122"/>
                <a:sym typeface="微软雅黑" panose="020B0503020204020204" pitchFamily="34" charset="-122"/>
              </a:rPr>
              <a:t>。</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二、火灾自动报警系统设置场所及部位</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973580"/>
            <a:ext cx="10793730" cy="386778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51840" y="2361565"/>
            <a:ext cx="10535920" cy="309181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火灾自动报警系统的基本形式有区域报警系统、集中报警系统和控制中心报警系统三种类型。</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1.区域报警系统</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1）区域报警系统的定义</a:t>
            </a:r>
            <a:r>
              <a:rPr lang="zh-CN" sz="2600" dirty="0">
                <a:latin typeface="微软雅黑" panose="020B0503020204020204" pitchFamily="34" charset="-122"/>
                <a:ea typeface="微软雅黑" panose="020B0503020204020204" pitchFamily="34" charset="-122"/>
                <a:sym typeface="微软雅黑" panose="020B0503020204020204" pitchFamily="34" charset="-122"/>
              </a:rPr>
              <a:t>：</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由区域火灾报警控制器和火灾探测器组成，功能简单的火灾自动报警系统称为区域报警系统</a:t>
            </a:r>
            <a:r>
              <a:rPr sz="2600" dirty="0">
                <a:latin typeface="微软雅黑" panose="020B0503020204020204" pitchFamily="34" charset="-122"/>
                <a:ea typeface="微软雅黑" panose="020B0503020204020204" pitchFamily="34" charset="-122"/>
                <a:sym typeface="微软雅黑" panose="020B0503020204020204" pitchFamily="34" charset="-122"/>
              </a:rPr>
              <a:t>。</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三、火灾自动报警系统的形式、组成及工作原理</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p:nvSpPr>
        <p:spPr>
          <a:xfrm>
            <a:off x="714375" y="1314450"/>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1.区域报警系统</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973580"/>
            <a:ext cx="4888230" cy="363664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38505" y="2245995"/>
            <a:ext cx="4658360" cy="3091815"/>
          </a:xfrm>
          <a:prstGeom prst="rect">
            <a:avLst/>
          </a:prstGeom>
        </p:spPr>
        <p:txBody>
          <a:bodyPr wrap="square">
            <a:spAutoFit/>
          </a:bodyPr>
          <a:lstStyle/>
          <a:p>
            <a:pPr indent="720090" algn="just" fontAlgn="auto">
              <a:lnSpc>
                <a:spcPct val="150000"/>
              </a:lnSpc>
            </a:pP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区域报警系统主要由火灾探测器、手动火灾报警按钮、火灾声光警报器及区域型火灾报警控制器等组成</a:t>
            </a:r>
            <a:r>
              <a:rPr sz="2600" dirty="0">
                <a:latin typeface="微软雅黑" panose="020B0503020204020204" pitchFamily="34" charset="-122"/>
                <a:ea typeface="微软雅黑" panose="020B0503020204020204" pitchFamily="34" charset="-122"/>
                <a:sym typeface="微软雅黑" panose="020B0503020204020204" pitchFamily="34" charset="-122"/>
              </a:rPr>
              <a:t>，其构成如图6-1-1所示。</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2）区域报警系统的组成及工作原理</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15" name="图片 14"/>
          <p:cNvPicPr>
            <a:picLocks noChangeAspect="1"/>
          </p:cNvPicPr>
          <p:nvPr/>
        </p:nvPicPr>
        <p:blipFill>
          <a:blip r:embed="rId1"/>
          <a:stretch>
            <a:fillRect/>
          </a:stretch>
        </p:blipFill>
        <p:spPr>
          <a:xfrm>
            <a:off x="5671820" y="1645920"/>
            <a:ext cx="6372225" cy="4290695"/>
          </a:xfrm>
          <a:prstGeom prst="rect">
            <a:avLst/>
          </a:prstGeom>
          <a:noFill/>
          <a:ln>
            <a:noFill/>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2353945"/>
            <a:ext cx="10793730" cy="310388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35660" y="2640965"/>
            <a:ext cx="10535920" cy="2491740"/>
          </a:xfrm>
          <a:prstGeom prst="rect">
            <a:avLst/>
          </a:prstGeom>
        </p:spPr>
        <p:txBody>
          <a:bodyPr wrap="square">
            <a:spAutoFit/>
          </a:bodyPr>
          <a:lstStyle/>
          <a:p>
            <a:pPr indent="720090" algn="just" fontAlgn="auto">
              <a:lnSpc>
                <a:spcPct val="150000"/>
              </a:lnSpc>
            </a:pP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触发器件主要有火灾探测器和手动火灾报警按钮</a:t>
            </a:r>
            <a:r>
              <a:rPr sz="2600" dirty="0">
                <a:latin typeface="微软雅黑" panose="020B0503020204020204" pitchFamily="34" charset="-122"/>
                <a:ea typeface="微软雅黑" panose="020B0503020204020204" pitchFamily="34" charset="-122"/>
                <a:sym typeface="微软雅黑" panose="020B0503020204020204" pitchFamily="34" charset="-122"/>
              </a:rPr>
              <a:t>，其作用是自动或手动产生火灾报警信号。</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火灾探测器可对烟雾、温度、火焰辐射、气体浓度等火灾参数进行响应，并自动产生火灾报警信号</a:t>
            </a:r>
            <a:r>
              <a:rPr sz="2600" dirty="0">
                <a:latin typeface="微软雅黑" panose="020B0503020204020204" pitchFamily="34" charset="-122"/>
                <a:ea typeface="微软雅黑" panose="020B0503020204020204" pitchFamily="34" charset="-122"/>
                <a:sym typeface="微软雅黑" panose="020B0503020204020204" pitchFamily="34" charset="-122"/>
              </a:rPr>
              <a:t>。手动火灾报警按钮可手动方式产生火灾报警信号。</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2）区域报警系统的组成及工作原理</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p:nvSpPr>
        <p:spPr>
          <a:xfrm>
            <a:off x="714375" y="1553845"/>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1.区域报警系统</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 de detección automática de incendios"/>
          <p:cNvPicPr>
            <a:picLocks noChangeAspect="1"/>
          </p:cNvPicPr>
          <p:nvPr/>
        </p:nvPicPr>
        <p:blipFill>
          <a:blip r:embed="rId1"/>
          <a:srcRect b="15123"/>
          <a:stretch>
            <a:fillRect/>
          </a:stretch>
        </p:blipFill>
        <p:spPr>
          <a:xfrm>
            <a:off x="0" y="0"/>
            <a:ext cx="12192000" cy="690308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973580"/>
            <a:ext cx="10793730" cy="363664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17880" y="2190115"/>
            <a:ext cx="10459085" cy="3091815"/>
          </a:xfrm>
          <a:prstGeom prst="rect">
            <a:avLst/>
          </a:prstGeom>
        </p:spPr>
        <p:txBody>
          <a:bodyPr wrap="square">
            <a:spAutoFit/>
          </a:bodyPr>
          <a:lstStyle/>
          <a:p>
            <a:pPr indent="720090" algn="just" fontAlgn="auto">
              <a:lnSpc>
                <a:spcPct val="150000"/>
              </a:lnSpc>
            </a:pP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火灾报警控制器的作用是接收、显示和传递火灾报警信号，记录报警的具体部位及时间，监视探测器及系统自身的工作状态，并执行相应辅助控制等任务</a:t>
            </a:r>
            <a:r>
              <a:rPr sz="2600" dirty="0">
                <a:latin typeface="微软雅黑" panose="020B0503020204020204" pitchFamily="34" charset="-122"/>
                <a:ea typeface="微软雅黑" panose="020B0503020204020204" pitchFamily="34" charset="-122"/>
                <a:sym typeface="微软雅黑" panose="020B0503020204020204" pitchFamily="34" charset="-122"/>
              </a:rPr>
              <a:t>。火灾报警控制器能发出区别于环境声、光的火灾报警信号，警示人们迅速进行安全疏散和采取火灾扑救措施。</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仅需要报警，不需要联动自动消防设备的保护对象宜采用区域报警系统</a:t>
            </a:r>
            <a:r>
              <a:rPr sz="2600" dirty="0">
                <a:latin typeface="微软雅黑" panose="020B0503020204020204" pitchFamily="34" charset="-122"/>
                <a:ea typeface="微软雅黑" panose="020B0503020204020204" pitchFamily="34" charset="-122"/>
                <a:sym typeface="微软雅黑" panose="020B0503020204020204" pitchFamily="34" charset="-122"/>
              </a:rPr>
              <a:t>。</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2）区域报警系统的组成及工作原理</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p:nvSpPr>
        <p:spPr>
          <a:xfrm>
            <a:off x="714375" y="1314450"/>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1.区域报警系统</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973580"/>
            <a:ext cx="10673080" cy="406527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51840" y="2131060"/>
            <a:ext cx="10583545" cy="3692525"/>
          </a:xfrm>
          <a:prstGeom prst="rect">
            <a:avLst/>
          </a:prstGeom>
        </p:spPr>
        <p:txBody>
          <a:bodyPr wrap="square">
            <a:spAutoFit/>
          </a:bodyPr>
          <a:lstStyle/>
          <a:p>
            <a:pPr indent="660400" algn="just" fontAlgn="auto">
              <a:lnSpc>
                <a:spcPct val="150000"/>
              </a:lnSpc>
              <a:extLst>
                <a:ext uri="{35155182-B16C-46BC-9424-99874614C6A1}">
                  <wpsdc:indentchars xmlns:wpsdc="http://www.wps.cn/officeDocument/2017/drawingmlCustomData" val="200" checksum="326428930"/>
                </a:ext>
              </a:extLst>
            </a:pPr>
            <a:r>
              <a:rPr sz="2600" dirty="0">
                <a:latin typeface="微软雅黑" panose="020B0503020204020204" pitchFamily="34" charset="-122"/>
                <a:ea typeface="微软雅黑" panose="020B0503020204020204" pitchFamily="34" charset="-122"/>
                <a:sym typeface="微软雅黑" panose="020B0503020204020204" pitchFamily="34" charset="-122"/>
              </a:rPr>
              <a:t>区域报警系统的工作原理为：建筑发生火灾，燃烧产生的烟雾、热量和光辐射等火灾特征参数达到设定的阈值时，安装在保护区域现场的火灾探测器将火灾特征参数转变为电信号，传输至火灾报警控制器，火灾报警控制器在接收到探测器的报警信息后，经报警确认判断，显示报警探测器的具体部位并记录火灾报警时间等信息，启动火灾警报装置，发出火灾警报，向保护区域内的相关人员警示火灾的发生</a:t>
            </a:r>
            <a:r>
              <a:rPr lang="zh-CN" sz="2600" dirty="0">
                <a:latin typeface="微软雅黑" panose="020B0503020204020204" pitchFamily="34" charset="-122"/>
                <a:ea typeface="微软雅黑" panose="020B0503020204020204" pitchFamily="34" charset="-122"/>
                <a:sym typeface="微软雅黑" panose="020B0503020204020204" pitchFamily="34" charset="-122"/>
              </a:rPr>
              <a:t>。</a:t>
            </a:r>
            <a:endParaRPr lang="zh-CN"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2）区域报警系统的组成及工作原理</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p:nvSpPr>
        <p:spPr>
          <a:xfrm>
            <a:off x="714375" y="1314450"/>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1.区域报警系统</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1494526159405"/>
          <p:cNvPicPr>
            <a:picLocks noChangeAspect="1"/>
          </p:cNvPicPr>
          <p:nvPr/>
        </p:nvPicPr>
        <p:blipFill>
          <a:blip r:embed="rId1"/>
          <a:stretch>
            <a:fillRect/>
          </a:stretch>
        </p:blipFill>
        <p:spPr>
          <a:xfrm>
            <a:off x="0" y="0"/>
            <a:ext cx="6854190" cy="6854190"/>
          </a:xfrm>
          <a:prstGeom prst="rect">
            <a:avLst/>
          </a:prstGeom>
        </p:spPr>
      </p:pic>
      <p:pic>
        <p:nvPicPr>
          <p:cNvPr id="5" name="图片 4" descr="1494347148779"/>
          <p:cNvPicPr>
            <a:picLocks noChangeAspect="1"/>
          </p:cNvPicPr>
          <p:nvPr/>
        </p:nvPicPr>
        <p:blipFill>
          <a:blip r:embed="rId2"/>
          <a:stretch>
            <a:fillRect/>
          </a:stretch>
        </p:blipFill>
        <p:spPr>
          <a:xfrm>
            <a:off x="6854190" y="0"/>
            <a:ext cx="5338445" cy="4003675"/>
          </a:xfrm>
          <a:prstGeom prst="rect">
            <a:avLst/>
          </a:prstGeom>
        </p:spPr>
      </p:pic>
      <p:pic>
        <p:nvPicPr>
          <p:cNvPr id="6" name="图片 5" descr="thumb_599050eeb3a05"/>
          <p:cNvPicPr>
            <a:picLocks noChangeAspect="1"/>
          </p:cNvPicPr>
          <p:nvPr/>
        </p:nvPicPr>
        <p:blipFill>
          <a:blip r:embed="rId3"/>
          <a:stretch>
            <a:fillRect/>
          </a:stretch>
        </p:blipFill>
        <p:spPr>
          <a:xfrm>
            <a:off x="6854825" y="2630805"/>
            <a:ext cx="5337810" cy="422719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973580"/>
            <a:ext cx="10793730" cy="396494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672465" y="2159000"/>
            <a:ext cx="10748645" cy="369252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处于火灾现场的人员，在发现火情后可按下安装在现场的手动火灾报警按钮，手动火灾报警按钮将报警信息传输到火灾报警控制器，火灾报警制器在接收到此报警信息后，经报警确认判断，显示动作的手动火灾报警按钮的部位并记录报警信息时间等信息，启动火灾警报装置，发出火灾警报，向保护区域内的相关人员警示火灾的发生。区域报警系统的工作原理如图6-1-2所示。</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2）区域报警系统的组成及工作原理</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p:nvSpPr>
        <p:spPr>
          <a:xfrm>
            <a:off x="714375" y="1314450"/>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1.区域报警系统</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框 1"/>
          <p:cNvSpPr txBox="1"/>
          <p:nvPr/>
        </p:nvSpPr>
        <p:spPr>
          <a:xfrm>
            <a:off x="4770120" y="2439035"/>
            <a:ext cx="2328545" cy="521970"/>
          </a:xfrm>
          <a:prstGeom prst="rect">
            <a:avLst/>
          </a:prstGeom>
          <a:solidFill>
            <a:schemeClr val="tx1">
              <a:lumMod val="65000"/>
              <a:lumOff val="35000"/>
            </a:schemeClr>
          </a:solidFill>
          <a:ln>
            <a:noFill/>
          </a:ln>
          <a:effectLst/>
        </p:spPr>
        <p:txBody>
          <a:bodyPr wrap="squar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第一讲</a:t>
            </a:r>
            <a:endParaRPr lang="zh-CN" altLang="en-US" sz="2800" b="1" dirty="0">
              <a:solidFill>
                <a:schemeClr val="bg1"/>
              </a:solidFill>
              <a:effectLst/>
              <a:latin typeface="微软雅黑" panose="020B0503020204020204" pitchFamily="34" charset="-122"/>
              <a:ea typeface="微软雅黑" panose="020B0503020204020204" pitchFamily="34" charset="-122"/>
            </a:endParaRPr>
          </a:p>
        </p:txBody>
      </p:sp>
      <p:sp>
        <p:nvSpPr>
          <p:cNvPr id="42" name="文本框 1"/>
          <p:cNvSpPr txBox="1"/>
          <p:nvPr/>
        </p:nvSpPr>
        <p:spPr>
          <a:xfrm>
            <a:off x="4770120" y="2389505"/>
            <a:ext cx="2328545" cy="521970"/>
          </a:xfrm>
          <a:prstGeom prst="rect">
            <a:avLst/>
          </a:prstGeom>
          <a:solidFill>
            <a:srgbClr val="D7000F"/>
          </a:solidFill>
          <a:ln>
            <a:noFill/>
          </a:ln>
          <a:effectLst/>
        </p:spPr>
        <p:txBody>
          <a:bodyPr wrap="square" rtlCol="0">
            <a:spAutoFit/>
          </a:bodyPr>
          <a:lstStyle/>
          <a:p>
            <a:pPr algn="ctr"/>
            <a:r>
              <a:rPr lang="zh-CN" altLang="en-US" sz="2800" b="1" dirty="0" smtClean="0">
                <a:solidFill>
                  <a:schemeClr val="bg1"/>
                </a:solidFill>
                <a:latin typeface="微软雅黑" panose="020B0503020204020204" pitchFamily="34" charset="-122"/>
                <a:ea typeface="微软雅黑" panose="020B0503020204020204" pitchFamily="34" charset="-122"/>
              </a:rPr>
              <a:t>培训项目</a:t>
            </a:r>
            <a:r>
              <a:rPr lang="en-US" altLang="zh-CN" sz="2800" b="1" dirty="0" smtClean="0">
                <a:solidFill>
                  <a:schemeClr val="bg1"/>
                </a:solidFill>
                <a:latin typeface="微软雅黑" panose="020B0503020204020204" pitchFamily="34" charset="-122"/>
                <a:ea typeface="微软雅黑" panose="020B0503020204020204" pitchFamily="34" charset="-122"/>
              </a:rPr>
              <a:t>1</a:t>
            </a:r>
            <a:endParaRPr lang="en-US" altLang="zh-CN" sz="2800" b="1" dirty="0" smtClean="0">
              <a:solidFill>
                <a:schemeClr val="bg1"/>
              </a:solidFill>
              <a:latin typeface="微软雅黑" panose="020B0503020204020204" pitchFamily="34" charset="-122"/>
              <a:ea typeface="微软雅黑" panose="020B0503020204020204" pitchFamily="34" charset="-122"/>
            </a:endParaRPr>
          </a:p>
        </p:txBody>
      </p:sp>
      <p:cxnSp>
        <p:nvCxnSpPr>
          <p:cNvPr id="45" name="直接连接符 44"/>
          <p:cNvCxnSpPr/>
          <p:nvPr/>
        </p:nvCxnSpPr>
        <p:spPr>
          <a:xfrm>
            <a:off x="1256695" y="4212422"/>
            <a:ext cx="1456264" cy="1"/>
          </a:xfrm>
          <a:prstGeom prst="line">
            <a:avLst/>
          </a:prstGeom>
          <a:ln w="9525">
            <a:solidFill>
              <a:srgbClr val="D7000F"/>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9176322" y="4212422"/>
            <a:ext cx="1379619" cy="1"/>
          </a:xfrm>
          <a:prstGeom prst="line">
            <a:avLst/>
          </a:prstGeom>
          <a:ln w="9525">
            <a:solidFill>
              <a:srgbClr val="D7000F"/>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11389" y="-6299"/>
            <a:ext cx="1268332" cy="1320749"/>
            <a:chOff x="5739120" y="650035"/>
            <a:chExt cx="2241811" cy="2334460"/>
          </a:xfrm>
        </p:grpSpPr>
        <p:sp>
          <p:nvSpPr>
            <p:cNvPr id="20"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4"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7"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8"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9"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0"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3"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4"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5"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6"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7"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8"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9"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0"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1"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2"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3"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4"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5"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6"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7"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8"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9"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0"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2" name="矩形 69"/>
          <p:cNvSpPr>
            <a:spLocks noChangeArrowheads="1"/>
          </p:cNvSpPr>
          <p:nvPr/>
        </p:nvSpPr>
        <p:spPr bwMode="auto">
          <a:xfrm>
            <a:off x="2669540" y="3542030"/>
            <a:ext cx="668591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4800" b="1" dirty="0">
                <a:solidFill>
                  <a:srgbClr val="D7000F"/>
                </a:solidFill>
                <a:latin typeface="微软雅黑" panose="020B0503020204020204" pitchFamily="34" charset="-122"/>
                <a:ea typeface="微软雅黑" panose="020B0503020204020204" pitchFamily="34" charset="-122"/>
                <a:sym typeface="+mn-ea"/>
              </a:rPr>
              <a:t>火灾自动报警系统</a:t>
            </a:r>
            <a:endParaRPr lang="zh-CN" altLang="en-US" sz="4800" b="1" dirty="0">
              <a:solidFill>
                <a:srgbClr val="D7000F"/>
              </a:solidFill>
              <a:latin typeface="微软雅黑" panose="020B0503020204020204" pitchFamily="34" charset="-122"/>
              <a:ea typeface="微软雅黑" panose="020B0503020204020204" pitchFamily="34" charset="-122"/>
              <a:sym typeface="+mn-ea"/>
            </a:endParaRPr>
          </a:p>
          <a:p>
            <a:pPr algn="ctr"/>
            <a:r>
              <a:rPr lang="zh-CN" altLang="en-US" sz="4800" b="1" dirty="0">
                <a:solidFill>
                  <a:srgbClr val="D7000F"/>
                </a:solidFill>
                <a:latin typeface="微软雅黑" panose="020B0503020204020204" pitchFamily="34" charset="-122"/>
                <a:ea typeface="微软雅黑" panose="020B0503020204020204" pitchFamily="34" charset="-122"/>
                <a:sym typeface="+mn-ea"/>
              </a:rPr>
              <a:t>基本知识</a:t>
            </a:r>
            <a:endParaRPr lang="zh-CN" altLang="en-US" sz="4800" b="1" dirty="0">
              <a:solidFill>
                <a:srgbClr val="D7000F"/>
              </a:solidFill>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4" name="图片 3"/>
          <p:cNvPicPr>
            <a:picLocks noChangeAspect="1"/>
          </p:cNvPicPr>
          <p:nvPr/>
        </p:nvPicPr>
        <p:blipFill>
          <a:blip r:embed="rId1"/>
          <a:stretch>
            <a:fillRect/>
          </a:stretch>
        </p:blipFill>
        <p:spPr>
          <a:xfrm>
            <a:off x="572135" y="539115"/>
            <a:ext cx="4297045" cy="5779770"/>
          </a:xfrm>
          <a:prstGeom prst="rect">
            <a:avLst/>
          </a:prstGeom>
        </p:spPr>
      </p:pic>
      <p:pic>
        <p:nvPicPr>
          <p:cNvPr id="5" name="图片 4" descr="1495044649532"/>
          <p:cNvPicPr>
            <a:picLocks noChangeAspect="1"/>
          </p:cNvPicPr>
          <p:nvPr/>
        </p:nvPicPr>
        <p:blipFill>
          <a:blip r:embed="rId2"/>
          <a:stretch>
            <a:fillRect/>
          </a:stretch>
        </p:blipFill>
        <p:spPr>
          <a:xfrm>
            <a:off x="5627370" y="1115060"/>
            <a:ext cx="6248400" cy="447548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2621280"/>
            <a:ext cx="5862320" cy="304736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951865" y="2898775"/>
            <a:ext cx="5354320" cy="2491740"/>
          </a:xfrm>
          <a:prstGeom prst="rect">
            <a:avLst/>
          </a:prstGeom>
        </p:spPr>
        <p:txBody>
          <a:bodyPr wrap="square">
            <a:spAutoFit/>
          </a:bodyPr>
          <a:lstStyle/>
          <a:p>
            <a:pPr indent="720090" algn="just" fontAlgn="auto">
              <a:lnSpc>
                <a:spcPct val="150000"/>
              </a:lnSpc>
            </a:pP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由集中火灾报警控制器、区域火灾报警控制器、区域显示器和火灾探测器等组成，功能较复杂的火灾自动报警系统</a:t>
            </a:r>
            <a:r>
              <a:rPr sz="2600" dirty="0">
                <a:latin typeface="微软雅黑" panose="020B0503020204020204" pitchFamily="34" charset="-122"/>
                <a:ea typeface="微软雅黑" panose="020B0503020204020204" pitchFamily="34" charset="-122"/>
                <a:sym typeface="微软雅黑" panose="020B0503020204020204" pitchFamily="34" charset="-122"/>
              </a:rPr>
              <a:t>称为集中报警系统。</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2.集中报警系统</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p:nvSpPr>
        <p:spPr>
          <a:xfrm>
            <a:off x="678815" y="1826260"/>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（1）集中报警系统的定义</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图片 4" descr="1532015823427"/>
          <p:cNvPicPr>
            <a:picLocks noChangeAspect="1"/>
          </p:cNvPicPr>
          <p:nvPr/>
        </p:nvPicPr>
        <p:blipFill>
          <a:blip r:embed="rId1"/>
          <a:stretch>
            <a:fillRect/>
          </a:stretch>
        </p:blipFill>
        <p:spPr>
          <a:xfrm>
            <a:off x="7276465" y="923290"/>
            <a:ext cx="4059555" cy="5619750"/>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626235"/>
            <a:ext cx="4838700" cy="448500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18515" y="1690370"/>
            <a:ext cx="4636770" cy="4292600"/>
          </a:xfrm>
          <a:prstGeom prst="rect">
            <a:avLst/>
          </a:prstGeom>
        </p:spPr>
        <p:txBody>
          <a:bodyPr wrap="square">
            <a:spAutoFit/>
          </a:bodyPr>
          <a:lstStyle/>
          <a:p>
            <a:pPr indent="720090" algn="just" fontAlgn="auto">
              <a:lnSpc>
                <a:spcPct val="150000"/>
              </a:lnSpc>
            </a:pP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集中报警系统主要由火灾探测器、手动火灾报警按钮、火灾声光警报器、消防应急广播、消防专用电话、消防控制室图形显示装置、集中型火灾报警控制器、消防联动控制系统</a:t>
            </a:r>
            <a:r>
              <a:rPr sz="2600" dirty="0">
                <a:latin typeface="微软雅黑" panose="020B0503020204020204" pitchFamily="34" charset="-122"/>
                <a:ea typeface="微软雅黑" panose="020B0503020204020204" pitchFamily="34" charset="-122"/>
                <a:sym typeface="微软雅黑" panose="020B0503020204020204" pitchFamily="34" charset="-122"/>
              </a:rPr>
              <a:t>等组成，如图6-1-3所示。</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（2）集中报警系统的组成及工作原理</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18" name="图片 17"/>
          <p:cNvPicPr>
            <a:picLocks noChangeAspect="1"/>
          </p:cNvPicPr>
          <p:nvPr/>
        </p:nvPicPr>
        <p:blipFill>
          <a:blip r:embed="rId1"/>
          <a:stretch>
            <a:fillRect/>
          </a:stretch>
        </p:blipFill>
        <p:spPr>
          <a:xfrm>
            <a:off x="5536565" y="1542415"/>
            <a:ext cx="6130925" cy="4588510"/>
          </a:xfrm>
          <a:prstGeom prst="rect">
            <a:avLst/>
          </a:prstGeom>
          <a:noFill/>
          <a:ln>
            <a:noFill/>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417320"/>
            <a:ext cx="10912475" cy="450532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692785" y="1817370"/>
            <a:ext cx="10793730" cy="369252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集中报警系统的工作原理为：</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集中报警系统的火灾报警逻辑与区域报警系统相同，因集中报警系统中有消防联动控制系统，故在系统发生报警后，火灾报警控制器对消防联动控制器下达联动控制指令，消防联动控制器按照预设的逻辑关系对接收到的触发信号进行识别判断，</a:t>
            </a:r>
            <a:r>
              <a:rPr sz="2600" dirty="0">
                <a:latin typeface="微软雅黑" panose="020B0503020204020204" pitchFamily="34" charset="-122"/>
                <a:ea typeface="微软雅黑" panose="020B0503020204020204" pitchFamily="34" charset="-122"/>
                <a:sym typeface="微软雅黑" panose="020B0503020204020204" pitchFamily="34" charset="-122"/>
              </a:rPr>
              <a:t>当满足逻辑关系条件时，消防联动控制器按照预设的控制时序启动相应自动消防系统，实现预设的消防功能</a:t>
            </a:r>
            <a:r>
              <a:rPr lang="zh-CN" sz="2600" dirty="0">
                <a:latin typeface="微软雅黑" panose="020B0503020204020204" pitchFamily="34" charset="-122"/>
                <a:ea typeface="微软雅黑" panose="020B0503020204020204" pitchFamily="34" charset="-122"/>
                <a:sym typeface="微软雅黑" panose="020B0503020204020204" pitchFamily="34" charset="-122"/>
              </a:rPr>
              <a:t>。</a:t>
            </a:r>
            <a:endParaRPr lang="zh-CN"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（2）集中报警系统的组成及工作原理</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842135"/>
            <a:ext cx="10912475" cy="376936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697865" y="2132965"/>
            <a:ext cx="10793730" cy="309181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与此同时，消防联动控制器接收并显示消防系统动作的反馈信息；消防控制室的消防管理人员也可通过操作消防联动控制器上的手动控制盘直接启动相应的消防系统，从而实现相应消防系统预设的消防功能，消防联动控制器接收并显示消防系统动作的反馈信息。集中报警系统的工作原理如图6-1-4所示。</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（2）集中报警系统的组成及工作原理</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4" name="图片 3"/>
          <p:cNvPicPr>
            <a:picLocks noChangeAspect="1"/>
          </p:cNvPicPr>
          <p:nvPr/>
        </p:nvPicPr>
        <p:blipFill>
          <a:blip r:embed="rId1"/>
          <a:stretch>
            <a:fillRect/>
          </a:stretch>
        </p:blipFill>
        <p:spPr>
          <a:xfrm>
            <a:off x="95885" y="89535"/>
            <a:ext cx="7470775" cy="667893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2246630"/>
            <a:ext cx="10793730" cy="353250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910590" y="2682240"/>
            <a:ext cx="10293350" cy="2491740"/>
          </a:xfrm>
          <a:prstGeom prst="rect">
            <a:avLst/>
          </a:prstGeom>
        </p:spPr>
        <p:txBody>
          <a:bodyPr wrap="square">
            <a:spAutoFit/>
          </a:bodyPr>
          <a:lstStyle/>
          <a:p>
            <a:pPr indent="720090" algn="just" fontAlgn="auto">
              <a:lnSpc>
                <a:spcPct val="150000"/>
              </a:lnSpc>
            </a:pP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由消防控制室的消防控制设备、集中火灾报警控制器、区域火灾报警控制器和火灾探测器等组成，或由消防控制室的消防控制设备、火灾报警控制器、区域显示器和火灾探测器等组成，功能复杂的火灾自动报警系统称为控制中心报警系统</a:t>
            </a:r>
            <a:r>
              <a:rPr sz="2600" dirty="0">
                <a:latin typeface="微软雅黑" panose="020B0503020204020204" pitchFamily="34" charset="-122"/>
                <a:ea typeface="微软雅黑" panose="020B0503020204020204" pitchFamily="34" charset="-122"/>
                <a:sym typeface="微软雅黑" panose="020B0503020204020204" pitchFamily="34" charset="-122"/>
              </a:rPr>
              <a:t>。</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3.控制中心报警系统</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p:nvSpPr>
        <p:spPr>
          <a:xfrm>
            <a:off x="714375" y="1451610"/>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（1）控制中心报警系统的定义</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709420"/>
            <a:ext cx="10793730" cy="419989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948055" y="1972310"/>
            <a:ext cx="10293350" cy="369252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控制中心报警系统主要由火灾探测器、手动火灾报警按钮、火灾声光警报器、消防应急广播、消防专用电话、消防控制室图形显示装置、控制中心型火灾报警控制器、消防联动控制系统等组成，且包含两个及两个以上集中报警系统，如图6-1-5所示。</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设置两个及两个以上消防控制室的保护对象，或已设置两个及两个以上集中报警系统的保护对象，应采用控制中心报警系统</a:t>
            </a:r>
            <a:r>
              <a:rPr sz="2600" dirty="0">
                <a:latin typeface="微软雅黑" panose="020B0503020204020204" pitchFamily="34" charset="-122"/>
                <a:ea typeface="微软雅黑" panose="020B0503020204020204" pitchFamily="34" charset="-122"/>
                <a:sym typeface="微软雅黑" panose="020B0503020204020204" pitchFamily="34" charset="-122"/>
              </a:rPr>
              <a:t>。</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3.控制中心报警系统</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4" name="图片 3"/>
          <p:cNvPicPr>
            <a:picLocks noChangeAspect="1"/>
          </p:cNvPicPr>
          <p:nvPr/>
        </p:nvPicPr>
        <p:blipFill>
          <a:blip r:embed="rId1"/>
          <a:stretch>
            <a:fillRect/>
          </a:stretch>
        </p:blipFill>
        <p:spPr>
          <a:xfrm>
            <a:off x="575310" y="81280"/>
            <a:ext cx="8427720" cy="669544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2246630"/>
            <a:ext cx="10793730" cy="353250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949325" y="2409190"/>
            <a:ext cx="10293350" cy="309181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控制中心报警系统的工作原理与集中报警系统基本相同。值得注意的是，</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当有两个及两个以上消防控制室时，应确定一个主消防控制室</a:t>
            </a:r>
            <a:r>
              <a:rPr sz="2600" dirty="0">
                <a:latin typeface="微软雅黑" panose="020B0503020204020204" pitchFamily="34" charset="-122"/>
                <a:ea typeface="微软雅黑" panose="020B0503020204020204" pitchFamily="34" charset="-122"/>
                <a:sym typeface="微软雅黑" panose="020B0503020204020204" pitchFamily="34" charset="-122"/>
              </a:rPr>
              <a:t>。</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主消防控制室应能显示所有火灾报警信号和联动控制状态信号，并应能控制重要的消防设备；各分消防控制室内消防设备之间可相互传输、显示状态信息，但不应相互控制</a:t>
            </a:r>
            <a:r>
              <a:rPr sz="2600" dirty="0">
                <a:latin typeface="微软雅黑" panose="020B0503020204020204" pitchFamily="34" charset="-122"/>
                <a:ea typeface="微软雅黑" panose="020B0503020204020204" pitchFamily="34" charset="-122"/>
                <a:sym typeface="微软雅黑" panose="020B0503020204020204" pitchFamily="34" charset="-122"/>
              </a:rPr>
              <a:t>。</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3.控制中心报警系统</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2092960"/>
            <a:ext cx="10793095" cy="365887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639445" y="2609215"/>
            <a:ext cx="10852150" cy="2491740"/>
          </a:xfrm>
          <a:prstGeom prst="rect">
            <a:avLst/>
          </a:prstGeom>
        </p:spPr>
        <p:txBody>
          <a:bodyPr wrap="square">
            <a:spAutoFit/>
          </a:bodyPr>
          <a:lstStyle/>
          <a:p>
            <a:pPr indent="720090" algn="just" fontAlgn="auto">
              <a:lnSpc>
                <a:spcPct val="150000"/>
              </a:lnSpc>
            </a:pP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火灾自动报警系统是指探测火灾早期特征，发出火灾报警信号，为人员疏散、防止火灾蔓延和启动自动灭火设备提供控制与指示的消防系统</a:t>
            </a:r>
            <a:r>
              <a:rPr sz="2600" dirty="0">
                <a:latin typeface="微软雅黑" panose="020B0503020204020204" pitchFamily="34" charset="-122"/>
                <a:ea typeface="微软雅黑" panose="020B0503020204020204" pitchFamily="34" charset="-122"/>
                <a:sym typeface="微软雅黑" panose="020B0503020204020204" pitchFamily="34" charset="-122"/>
              </a:rPr>
              <a:t>。它是一种能够在早期发现和通报火情，并能够向各类消防联动设施发岀控制信号，实现预设消防功能而设置在建（构）筑物中的自动消防设施。</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一、火灾自动报警系统的定义及作用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4" name="图片 3" descr="1474209122487"/>
          <p:cNvPicPr>
            <a:picLocks noChangeAspect="1"/>
          </p:cNvPicPr>
          <p:nvPr/>
        </p:nvPicPr>
        <p:blipFill>
          <a:blip r:embed="rId1"/>
          <a:stretch>
            <a:fillRect/>
          </a:stretch>
        </p:blipFill>
        <p:spPr>
          <a:xfrm>
            <a:off x="260985" y="706120"/>
            <a:ext cx="10123805" cy="602234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645160" y="2098675"/>
            <a:ext cx="5953125" cy="3692525"/>
          </a:xfrm>
          <a:prstGeom prst="rect">
            <a:avLst/>
          </a:prstGeom>
        </p:spPr>
        <p:txBody>
          <a:bodyPr wrap="square">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火灾自动报警系统肩负着探测火灾早期特征、发出火灾报警信号，为人员疏散、防止火灾蔓延和启动自动灭火设备提供控制与指示的消防任务。（  ）</a:t>
            </a:r>
            <a:endParaRPr lang="zh-CN" altLang="en-US"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解析：根据《中级教材》第3页，结合题意，本题</a:t>
            </a:r>
            <a:r>
              <a:rPr sz="26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正确</a:t>
            </a:r>
            <a:r>
              <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endPar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8" name="矩形 7"/>
          <p:cNvSpPr/>
          <p:nvPr/>
        </p:nvSpPr>
        <p:spPr>
          <a:xfrm>
            <a:off x="1343660" y="94615"/>
            <a:ext cx="9220835" cy="583565"/>
          </a:xfrm>
          <a:prstGeom prst="rect">
            <a:avLst/>
          </a:prstGeom>
        </p:spPr>
        <p:txBody>
          <a:bodyPr wrap="square">
            <a:spAutoFit/>
          </a:bodyPr>
          <a:lstStyle/>
          <a:p>
            <a:pPr algn="l"/>
            <a:r>
              <a:rPr lang="zh-CN" sz="3200" b="1" dirty="0">
                <a:latin typeface="微软雅黑" panose="020B0503020204020204" pitchFamily="34" charset="-122"/>
                <a:ea typeface="微软雅黑" panose="020B0503020204020204" pitchFamily="34" charset="-122"/>
                <a:sym typeface="+mn-ea"/>
              </a:rPr>
              <a:t>中级监控操作习题解析 </a:t>
            </a:r>
            <a:r>
              <a:rPr 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C-X-4A-1-1-1-P-01</a:t>
            </a:r>
            <a:r>
              <a:rPr lang="en-US" sz="32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endParaRPr lang="zh-CN" altLang="en-US" sz="3200" b="1" dirty="0">
              <a:latin typeface="微软雅黑" panose="020B0503020204020204" pitchFamily="34" charset="-122"/>
              <a:ea typeface="微软雅黑" panose="020B0503020204020204" pitchFamily="34" charset="-122"/>
              <a:sym typeface="+mn-ea"/>
            </a:endParaRPr>
          </a:p>
        </p:txBody>
      </p:sp>
      <p:pic>
        <p:nvPicPr>
          <p:cNvPr id="2" name="图片 1" descr="1588555374933"/>
          <p:cNvPicPr>
            <a:picLocks noChangeAspect="1"/>
          </p:cNvPicPr>
          <p:nvPr/>
        </p:nvPicPr>
        <p:blipFill>
          <a:blip r:embed="rId1"/>
          <a:stretch>
            <a:fillRect/>
          </a:stretch>
        </p:blipFill>
        <p:spPr>
          <a:xfrm>
            <a:off x="6665595" y="2218055"/>
            <a:ext cx="5384165" cy="3009265"/>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645160" y="2000250"/>
            <a:ext cx="6452235" cy="3692525"/>
          </a:xfrm>
          <a:prstGeom prst="rect">
            <a:avLst/>
          </a:prstGeom>
        </p:spPr>
        <p:txBody>
          <a:bodyPr wrap="square">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火灾自动报警系统的工作状态可以通过面板指示灯和文字方式显示出来。（  ）</a:t>
            </a:r>
            <a:endParaRPr lang="zh-CN" altLang="en-US"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解析：根据《中级教材》第7页，结合题意，“火灾自动报警系统的工作状态可以通过面板指示灯、提示音和文字方式显示出来”，本题</a:t>
            </a:r>
            <a:r>
              <a:rPr sz="26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错误</a:t>
            </a:r>
            <a:r>
              <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endPar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8" name="矩形 7"/>
          <p:cNvSpPr/>
          <p:nvPr/>
        </p:nvSpPr>
        <p:spPr>
          <a:xfrm>
            <a:off x="1343660" y="94615"/>
            <a:ext cx="9220835" cy="583565"/>
          </a:xfrm>
          <a:prstGeom prst="rect">
            <a:avLst/>
          </a:prstGeom>
        </p:spPr>
        <p:txBody>
          <a:bodyPr wrap="square">
            <a:spAutoFit/>
          </a:bodyPr>
          <a:lstStyle/>
          <a:p>
            <a:pPr algn="l"/>
            <a:r>
              <a:rPr lang="zh-CN" sz="3200" b="1" dirty="0">
                <a:latin typeface="微软雅黑" panose="020B0503020204020204" pitchFamily="34" charset="-122"/>
                <a:ea typeface="微软雅黑" panose="020B0503020204020204" pitchFamily="34" charset="-122"/>
                <a:sym typeface="+mn-ea"/>
              </a:rPr>
              <a:t>中级监控操作习题解析 </a:t>
            </a:r>
            <a:r>
              <a:rPr lang="en-US" sz="3200" b="1"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C-X-4A-1-1-1-P-04</a:t>
            </a:r>
            <a:r>
              <a:rPr lang="en-US" sz="32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endParaRPr lang="zh-CN" altLang="en-US" sz="3200" b="1" dirty="0">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7768590" y="2000250"/>
            <a:ext cx="3602990" cy="3602990"/>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645160" y="1868170"/>
            <a:ext cx="5593080" cy="3692525"/>
          </a:xfrm>
          <a:prstGeom prst="rect">
            <a:avLst/>
          </a:prstGeom>
        </p:spPr>
        <p:txBody>
          <a:bodyPr wrap="square">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火灾自动报警控制器</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主电工作指示灯点亮，控制器由DC220V电源供电工作。（  ）</a:t>
            </a:r>
            <a:endParaRPr lang="zh-CN" altLang="en-US"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解析：根据《中级教材》第10页，结合题意，“控制器由AC220V电源供电工作”，本题</a:t>
            </a:r>
            <a:r>
              <a:rPr sz="26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错误</a:t>
            </a:r>
            <a:r>
              <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endParaRPr sz="2600" dirty="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8" name="矩形 7"/>
          <p:cNvSpPr/>
          <p:nvPr/>
        </p:nvSpPr>
        <p:spPr>
          <a:xfrm>
            <a:off x="1343660" y="94615"/>
            <a:ext cx="9220835" cy="583565"/>
          </a:xfrm>
          <a:prstGeom prst="rect">
            <a:avLst/>
          </a:prstGeom>
        </p:spPr>
        <p:txBody>
          <a:bodyPr wrap="square">
            <a:spAutoFit/>
          </a:bodyPr>
          <a:lstStyle/>
          <a:p>
            <a:pPr algn="l"/>
            <a:r>
              <a:rPr lang="zh-CN" sz="3200" b="1" dirty="0">
                <a:latin typeface="微软雅黑" panose="020B0503020204020204" pitchFamily="34" charset="-122"/>
                <a:ea typeface="微软雅黑" panose="020B0503020204020204" pitchFamily="34" charset="-122"/>
                <a:sym typeface="+mn-ea"/>
              </a:rPr>
              <a:t>中级监控操作习题解析 C-X-4A-1-1-1-P-06 </a:t>
            </a:r>
            <a:endParaRPr lang="zh-CN" sz="3200" b="1" dirty="0">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6569075" y="2002790"/>
            <a:ext cx="5374640" cy="3423285"/>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813075" y="2415957"/>
            <a:ext cx="5597213" cy="2360797"/>
          </a:xfrm>
          <a:custGeom>
            <a:avLst/>
            <a:gdLst>
              <a:gd name="connsiteX0" fmla="*/ 7383596 w 7390716"/>
              <a:gd name="connsiteY0" fmla="*/ 0 h 2360797"/>
              <a:gd name="connsiteX1" fmla="*/ 7389947 w 7390716"/>
              <a:gd name="connsiteY1" fmla="*/ 2360797 h 2360797"/>
              <a:gd name="connsiteX2" fmla="*/ 0 w 7390716"/>
              <a:gd name="connsiteY2" fmla="*/ 2170297 h 2360797"/>
              <a:gd name="connsiteX3" fmla="*/ 445273 w 7390716"/>
              <a:gd name="connsiteY3" fmla="*/ 107950 h 2360797"/>
            </a:gdLst>
            <a:ahLst/>
            <a:cxnLst>
              <a:cxn ang="0">
                <a:pos x="connsiteX0" y="connsiteY0"/>
              </a:cxn>
              <a:cxn ang="0">
                <a:pos x="connsiteX1" y="connsiteY1"/>
              </a:cxn>
              <a:cxn ang="0">
                <a:pos x="connsiteX2" y="connsiteY2"/>
              </a:cxn>
              <a:cxn ang="0">
                <a:pos x="connsiteX3" y="connsiteY3"/>
              </a:cxn>
            </a:cxnLst>
            <a:rect l="l" t="t" r="r" b="b"/>
            <a:pathLst>
              <a:path w="7390716" h="2360797">
                <a:moveTo>
                  <a:pt x="7383596" y="0"/>
                </a:moveTo>
                <a:cubicBezTo>
                  <a:pt x="7379363" y="767882"/>
                  <a:pt x="7394180" y="1592915"/>
                  <a:pt x="7389947" y="2360797"/>
                </a:cubicBezTo>
                <a:lnTo>
                  <a:pt x="0" y="2170297"/>
                </a:lnTo>
                <a:lnTo>
                  <a:pt x="445273" y="107950"/>
                </a:lnTo>
                <a:close/>
              </a:path>
            </a:pathLst>
          </a:custGeom>
          <a:solidFill>
            <a:srgbClr val="D7000F"/>
          </a:solidFill>
          <a:ln w="38100">
            <a:solidFill>
              <a:srgbClr val="EE302D">
                <a:alpha val="80000"/>
              </a:srgbClr>
            </a:solidFill>
          </a:ln>
        </p:spPr>
      </p:pic>
      <p:grpSp>
        <p:nvGrpSpPr>
          <p:cNvPr id="12" name="后翅膀"/>
          <p:cNvGrpSpPr/>
          <p:nvPr/>
        </p:nvGrpSpPr>
        <p:grpSpPr>
          <a:xfrm>
            <a:off x="1429307" y="381162"/>
            <a:ext cx="3445850" cy="3231270"/>
            <a:chOff x="1844890" y="304962"/>
            <a:chExt cx="3445850" cy="3231270"/>
          </a:xfrm>
        </p:grpSpPr>
        <p:sp>
          <p:nvSpPr>
            <p:cNvPr id="13" name="等腰三角形 15"/>
            <p:cNvSpPr/>
            <p:nvPr/>
          </p:nvSpPr>
          <p:spPr>
            <a:xfrm rot="1247463">
              <a:off x="3151989" y="304962"/>
              <a:ext cx="1784535" cy="2162021"/>
            </a:xfrm>
            <a:custGeom>
              <a:avLst/>
              <a:gdLst>
                <a:gd name="connsiteX0" fmla="*/ 0 w 1422400"/>
                <a:gd name="connsiteY0" fmla="*/ 1272729 h 1272729"/>
                <a:gd name="connsiteX1" fmla="*/ 711200 w 1422400"/>
                <a:gd name="connsiteY1" fmla="*/ 0 h 1272729"/>
                <a:gd name="connsiteX2" fmla="*/ 1422400 w 1422400"/>
                <a:gd name="connsiteY2" fmla="*/ 1272729 h 1272729"/>
                <a:gd name="connsiteX3" fmla="*/ 0 w 1422400"/>
                <a:gd name="connsiteY3" fmla="*/ 1272729 h 1272729"/>
                <a:gd name="connsiteX0-1" fmla="*/ 0 w 1727276"/>
                <a:gd name="connsiteY0-2" fmla="*/ 1452206 h 1452206"/>
                <a:gd name="connsiteX1-3" fmla="*/ 1016076 w 1727276"/>
                <a:gd name="connsiteY1-4" fmla="*/ 0 h 1452206"/>
                <a:gd name="connsiteX2-5" fmla="*/ 1727276 w 1727276"/>
                <a:gd name="connsiteY2-6" fmla="*/ 1272729 h 1452206"/>
                <a:gd name="connsiteX3-7" fmla="*/ 0 w 1727276"/>
                <a:gd name="connsiteY3-8" fmla="*/ 1452206 h 1452206"/>
                <a:gd name="connsiteX0-9" fmla="*/ 0 w 1727276"/>
                <a:gd name="connsiteY0-10" fmla="*/ 1167474 h 1167474"/>
                <a:gd name="connsiteX1-11" fmla="*/ 1292677 w 1727276"/>
                <a:gd name="connsiteY1-12" fmla="*/ 0 h 1167474"/>
                <a:gd name="connsiteX2-13" fmla="*/ 1727276 w 1727276"/>
                <a:gd name="connsiteY2-14" fmla="*/ 987997 h 1167474"/>
                <a:gd name="connsiteX3-15" fmla="*/ 0 w 1727276"/>
                <a:gd name="connsiteY3-16" fmla="*/ 1167474 h 1167474"/>
                <a:gd name="connsiteX0-17" fmla="*/ 0 w 1721932"/>
                <a:gd name="connsiteY0-18" fmla="*/ 1167474 h 1178422"/>
                <a:gd name="connsiteX1-19" fmla="*/ 1292677 w 1721932"/>
                <a:gd name="connsiteY1-20" fmla="*/ 0 h 1178422"/>
                <a:gd name="connsiteX2-21" fmla="*/ 1721932 w 1721932"/>
                <a:gd name="connsiteY2-22" fmla="*/ 1178422 h 1178422"/>
                <a:gd name="connsiteX3-23" fmla="*/ 0 w 1721932"/>
                <a:gd name="connsiteY3-24" fmla="*/ 1167474 h 1178422"/>
                <a:gd name="connsiteX0-25" fmla="*/ 0 w 1721932"/>
                <a:gd name="connsiteY0-26" fmla="*/ 1308706 h 1319654"/>
                <a:gd name="connsiteX1-27" fmla="*/ 1421150 w 1721932"/>
                <a:gd name="connsiteY1-28" fmla="*/ 0 h 1319654"/>
                <a:gd name="connsiteX2-29" fmla="*/ 1721932 w 1721932"/>
                <a:gd name="connsiteY2-30" fmla="*/ 1319654 h 1319654"/>
                <a:gd name="connsiteX3-31" fmla="*/ 0 w 1721932"/>
                <a:gd name="connsiteY3-32" fmla="*/ 1308706 h 1319654"/>
                <a:gd name="connsiteX0-33" fmla="*/ 0 w 2096662"/>
                <a:gd name="connsiteY0-34" fmla="*/ 1308706 h 1308706"/>
                <a:gd name="connsiteX1-35" fmla="*/ 1421150 w 2096662"/>
                <a:gd name="connsiteY1-36" fmla="*/ 0 h 1308706"/>
                <a:gd name="connsiteX2-37" fmla="*/ 2096662 w 2096662"/>
                <a:gd name="connsiteY2-38" fmla="*/ 1276812 h 1308706"/>
                <a:gd name="connsiteX3-39" fmla="*/ 0 w 2096662"/>
                <a:gd name="connsiteY3-40" fmla="*/ 1308706 h 1308706"/>
                <a:gd name="connsiteX0-41" fmla="*/ 0 w 1975832"/>
                <a:gd name="connsiteY0-42" fmla="*/ 1308706 h 1326782"/>
                <a:gd name="connsiteX1-43" fmla="*/ 1421150 w 1975832"/>
                <a:gd name="connsiteY1-44" fmla="*/ 0 h 1326782"/>
                <a:gd name="connsiteX2-45" fmla="*/ 1975832 w 1975832"/>
                <a:gd name="connsiteY2-46" fmla="*/ 1326782 h 1326782"/>
                <a:gd name="connsiteX3-47" fmla="*/ 0 w 1975832"/>
                <a:gd name="connsiteY3-48" fmla="*/ 1308706 h 1326782"/>
                <a:gd name="connsiteX0-49" fmla="*/ 0 w 1975832"/>
                <a:gd name="connsiteY0-50" fmla="*/ 1271236 h 1289312"/>
                <a:gd name="connsiteX1-51" fmla="*/ 1488705 w 1975832"/>
                <a:gd name="connsiteY1-52" fmla="*/ 0 h 1289312"/>
                <a:gd name="connsiteX2-53" fmla="*/ 1975832 w 1975832"/>
                <a:gd name="connsiteY2-54" fmla="*/ 1289312 h 1289312"/>
                <a:gd name="connsiteX3-55" fmla="*/ 0 w 1975832"/>
                <a:gd name="connsiteY3-56" fmla="*/ 1271236 h 1289312"/>
                <a:gd name="connsiteX0-57" fmla="*/ 0 w 1961900"/>
                <a:gd name="connsiteY0-58" fmla="*/ 1268496 h 1289312"/>
                <a:gd name="connsiteX1-59" fmla="*/ 1474773 w 1961900"/>
                <a:gd name="connsiteY1-60" fmla="*/ 0 h 1289312"/>
                <a:gd name="connsiteX2-61" fmla="*/ 1961900 w 1961900"/>
                <a:gd name="connsiteY2-62" fmla="*/ 1289312 h 1289312"/>
                <a:gd name="connsiteX3-63" fmla="*/ 0 w 1961900"/>
                <a:gd name="connsiteY3-64" fmla="*/ 1268496 h 1289312"/>
                <a:gd name="connsiteX0-65" fmla="*/ 0 w 1960530"/>
                <a:gd name="connsiteY0-66" fmla="*/ 1275462 h 1289312"/>
                <a:gd name="connsiteX1-67" fmla="*/ 1473403 w 1960530"/>
                <a:gd name="connsiteY1-68" fmla="*/ 0 h 1289312"/>
                <a:gd name="connsiteX2-69" fmla="*/ 1960530 w 1960530"/>
                <a:gd name="connsiteY2-70" fmla="*/ 1289312 h 1289312"/>
                <a:gd name="connsiteX3-71" fmla="*/ 0 w 1960530"/>
                <a:gd name="connsiteY3-72" fmla="*/ 1275462 h 1289312"/>
                <a:gd name="connsiteX0-73" fmla="*/ 0 w 1960530"/>
                <a:gd name="connsiteY0-74" fmla="*/ 1721302 h 1735152"/>
                <a:gd name="connsiteX1-75" fmla="*/ 1120897 w 1960530"/>
                <a:gd name="connsiteY1-76" fmla="*/ 0 h 1735152"/>
                <a:gd name="connsiteX2-77" fmla="*/ 1960530 w 1960530"/>
                <a:gd name="connsiteY2-78" fmla="*/ 1735152 h 1735152"/>
                <a:gd name="connsiteX3-79" fmla="*/ 0 w 1960530"/>
                <a:gd name="connsiteY3-80" fmla="*/ 1721302 h 1735152"/>
                <a:gd name="connsiteX0-81" fmla="*/ 0 w 1960530"/>
                <a:gd name="connsiteY0-82" fmla="*/ 1740031 h 1753881"/>
                <a:gd name="connsiteX1-83" fmla="*/ 1098401 w 1960530"/>
                <a:gd name="connsiteY1-84" fmla="*/ 0 h 1753881"/>
                <a:gd name="connsiteX2-85" fmla="*/ 1960530 w 1960530"/>
                <a:gd name="connsiteY2-86" fmla="*/ 1753881 h 1753881"/>
                <a:gd name="connsiteX3-87" fmla="*/ 0 w 1960530"/>
                <a:gd name="connsiteY3-88" fmla="*/ 1740031 h 1753881"/>
                <a:gd name="connsiteX0-89" fmla="*/ 0 w 1960530"/>
                <a:gd name="connsiteY0-90" fmla="*/ 1687945 h 1701795"/>
                <a:gd name="connsiteX1-91" fmla="*/ 1363334 w 1960530"/>
                <a:gd name="connsiteY1-92" fmla="*/ 0 h 1701795"/>
                <a:gd name="connsiteX2-93" fmla="*/ 1960530 w 1960530"/>
                <a:gd name="connsiteY2-94" fmla="*/ 1701795 h 1701795"/>
                <a:gd name="connsiteX3-95" fmla="*/ 0 w 1960530"/>
                <a:gd name="connsiteY3-96" fmla="*/ 1687945 h 1701795"/>
                <a:gd name="connsiteX0-97" fmla="*/ 0 w 1960530"/>
                <a:gd name="connsiteY0-98" fmla="*/ 1718094 h 1731944"/>
                <a:gd name="connsiteX1-99" fmla="*/ 1340040 w 1960530"/>
                <a:gd name="connsiteY1-100" fmla="*/ 0 h 1731944"/>
                <a:gd name="connsiteX2-101" fmla="*/ 1960530 w 1960530"/>
                <a:gd name="connsiteY2-102" fmla="*/ 1731944 h 1731944"/>
                <a:gd name="connsiteX3-103" fmla="*/ 0 w 1960530"/>
                <a:gd name="connsiteY3-104" fmla="*/ 1718094 h 1731944"/>
                <a:gd name="connsiteX0-105" fmla="*/ 0 w 1960530"/>
                <a:gd name="connsiteY0-106" fmla="*/ 1708043 h 1721893"/>
                <a:gd name="connsiteX1-107" fmla="*/ 1347805 w 1960530"/>
                <a:gd name="connsiteY1-108" fmla="*/ 0 h 1721893"/>
                <a:gd name="connsiteX2-109" fmla="*/ 1960530 w 1960530"/>
                <a:gd name="connsiteY2-110" fmla="*/ 1721893 h 1721893"/>
                <a:gd name="connsiteX3-111" fmla="*/ 0 w 1960530"/>
                <a:gd name="connsiteY3-112" fmla="*/ 1708043 h 1721893"/>
                <a:gd name="connsiteX0-113" fmla="*/ 0 w 1960530"/>
                <a:gd name="connsiteY0-114" fmla="*/ 2219474 h 2233324"/>
                <a:gd name="connsiteX1-115" fmla="*/ 1688517 w 1960530"/>
                <a:gd name="connsiteY1-116" fmla="*/ 0 h 2233324"/>
                <a:gd name="connsiteX2-117" fmla="*/ 1960530 w 1960530"/>
                <a:gd name="connsiteY2-118" fmla="*/ 2233324 h 2233324"/>
                <a:gd name="connsiteX3-119" fmla="*/ 0 w 1960530"/>
                <a:gd name="connsiteY3-120" fmla="*/ 2219474 h 2233324"/>
                <a:gd name="connsiteX0-121" fmla="*/ 0 w 1788142"/>
                <a:gd name="connsiteY0-122" fmla="*/ 2219474 h 2219474"/>
                <a:gd name="connsiteX1-123" fmla="*/ 1688517 w 1788142"/>
                <a:gd name="connsiteY1-124" fmla="*/ 0 h 2219474"/>
                <a:gd name="connsiteX2-125" fmla="*/ 1788142 w 1788142"/>
                <a:gd name="connsiteY2-126" fmla="*/ 974277 h 2219474"/>
                <a:gd name="connsiteX3-127" fmla="*/ 0 w 1788142"/>
                <a:gd name="connsiteY3-128" fmla="*/ 2219474 h 2219474"/>
                <a:gd name="connsiteX0-129" fmla="*/ 0 w 1788142"/>
                <a:gd name="connsiteY0-130" fmla="*/ 2205950 h 2205950"/>
                <a:gd name="connsiteX1-131" fmla="*/ 1652898 w 1788142"/>
                <a:gd name="connsiteY1-132" fmla="*/ 0 h 2205950"/>
                <a:gd name="connsiteX2-133" fmla="*/ 1788142 w 1788142"/>
                <a:gd name="connsiteY2-134" fmla="*/ 960753 h 2205950"/>
                <a:gd name="connsiteX3-135" fmla="*/ 0 w 1788142"/>
                <a:gd name="connsiteY3-136" fmla="*/ 2205950 h 2205950"/>
                <a:gd name="connsiteX0-137" fmla="*/ 0 w 1788142"/>
                <a:gd name="connsiteY0-138" fmla="*/ 2158950 h 2158950"/>
                <a:gd name="connsiteX1-139" fmla="*/ 1609613 w 1788142"/>
                <a:gd name="connsiteY1-140" fmla="*/ 0 h 2158950"/>
                <a:gd name="connsiteX2-141" fmla="*/ 1788142 w 1788142"/>
                <a:gd name="connsiteY2-142" fmla="*/ 913753 h 2158950"/>
                <a:gd name="connsiteX3-143" fmla="*/ 0 w 1788142"/>
                <a:gd name="connsiteY3-144" fmla="*/ 2158950 h 2158950"/>
                <a:gd name="connsiteX0-145" fmla="*/ 0 w 1785380"/>
                <a:gd name="connsiteY0-146" fmla="*/ 2158950 h 2158950"/>
                <a:gd name="connsiteX1-147" fmla="*/ 1609613 w 1785380"/>
                <a:gd name="connsiteY1-148" fmla="*/ 0 h 2158950"/>
                <a:gd name="connsiteX2-149" fmla="*/ 1785380 w 1785380"/>
                <a:gd name="connsiteY2-150" fmla="*/ 919897 h 2158950"/>
                <a:gd name="connsiteX3-151" fmla="*/ 0 w 1785380"/>
                <a:gd name="connsiteY3-152" fmla="*/ 2158950 h 2158950"/>
                <a:gd name="connsiteX0-153" fmla="*/ 0 w 1783154"/>
                <a:gd name="connsiteY0-154" fmla="*/ 2158950 h 2158950"/>
                <a:gd name="connsiteX1-155" fmla="*/ 1609613 w 1783154"/>
                <a:gd name="connsiteY1-156" fmla="*/ 0 h 2158950"/>
                <a:gd name="connsiteX2-157" fmla="*/ 1783154 w 1783154"/>
                <a:gd name="connsiteY2-158" fmla="*/ 920742 h 2158950"/>
                <a:gd name="connsiteX3-159" fmla="*/ 0 w 1783154"/>
                <a:gd name="connsiteY3-160" fmla="*/ 2158950 h 2158950"/>
                <a:gd name="connsiteX0-161" fmla="*/ 0 w 1784535"/>
                <a:gd name="connsiteY0-162" fmla="*/ 2162021 h 2162021"/>
                <a:gd name="connsiteX1-163" fmla="*/ 1610994 w 1784535"/>
                <a:gd name="connsiteY1-164" fmla="*/ 0 h 2162021"/>
                <a:gd name="connsiteX2-165" fmla="*/ 1784535 w 1784535"/>
                <a:gd name="connsiteY2-166" fmla="*/ 920742 h 2162021"/>
                <a:gd name="connsiteX3-167" fmla="*/ 0 w 1784535"/>
                <a:gd name="connsiteY3-168" fmla="*/ 2162021 h 2162021"/>
              </a:gdLst>
              <a:ahLst/>
              <a:cxnLst>
                <a:cxn ang="0">
                  <a:pos x="connsiteX0-1" y="connsiteY0-2"/>
                </a:cxn>
                <a:cxn ang="0">
                  <a:pos x="connsiteX1-3" y="connsiteY1-4"/>
                </a:cxn>
                <a:cxn ang="0">
                  <a:pos x="connsiteX2-5" y="connsiteY2-6"/>
                </a:cxn>
                <a:cxn ang="0">
                  <a:pos x="connsiteX3-7" y="connsiteY3-8"/>
                </a:cxn>
              </a:cxnLst>
              <a:rect l="l" t="t" r="r" b="b"/>
              <a:pathLst>
                <a:path w="1784535" h="2162021">
                  <a:moveTo>
                    <a:pt x="0" y="2162021"/>
                  </a:moveTo>
                  <a:lnTo>
                    <a:pt x="1610994" y="0"/>
                  </a:lnTo>
                  <a:lnTo>
                    <a:pt x="1784535" y="920742"/>
                  </a:lnTo>
                  <a:lnTo>
                    <a:pt x="0" y="2162021"/>
                  </a:lnTo>
                  <a:close/>
                </a:path>
              </a:pathLst>
            </a:custGeom>
            <a:solidFill>
              <a:srgbClr val="8215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8"/>
            <p:cNvSpPr/>
            <p:nvPr/>
          </p:nvSpPr>
          <p:spPr>
            <a:xfrm>
              <a:off x="4690665" y="632230"/>
              <a:ext cx="600075" cy="268381"/>
            </a:xfrm>
            <a:custGeom>
              <a:avLst/>
              <a:gdLst>
                <a:gd name="connsiteX0" fmla="*/ 0 w 390525"/>
                <a:gd name="connsiteY0" fmla="*/ 119156 h 119156"/>
                <a:gd name="connsiteX1" fmla="*/ 195263 w 390525"/>
                <a:gd name="connsiteY1" fmla="*/ 0 h 119156"/>
                <a:gd name="connsiteX2" fmla="*/ 390525 w 390525"/>
                <a:gd name="connsiteY2" fmla="*/ 119156 h 119156"/>
                <a:gd name="connsiteX3" fmla="*/ 0 w 390525"/>
                <a:gd name="connsiteY3" fmla="*/ 119156 h 119156"/>
                <a:gd name="connsiteX0-1" fmla="*/ 0 w 428625"/>
                <a:gd name="connsiteY0-2" fmla="*/ 157256 h 157256"/>
                <a:gd name="connsiteX1-3" fmla="*/ 233363 w 428625"/>
                <a:gd name="connsiteY1-4" fmla="*/ 0 h 157256"/>
                <a:gd name="connsiteX2-5" fmla="*/ 428625 w 428625"/>
                <a:gd name="connsiteY2-6" fmla="*/ 119156 h 157256"/>
                <a:gd name="connsiteX3-7" fmla="*/ 0 w 428625"/>
                <a:gd name="connsiteY3-8" fmla="*/ 157256 h 157256"/>
                <a:gd name="connsiteX0-9" fmla="*/ 0 w 533400"/>
                <a:gd name="connsiteY0-10" fmla="*/ 236631 h 236631"/>
                <a:gd name="connsiteX1-11" fmla="*/ 338138 w 533400"/>
                <a:gd name="connsiteY1-12" fmla="*/ 0 h 236631"/>
                <a:gd name="connsiteX2-13" fmla="*/ 533400 w 533400"/>
                <a:gd name="connsiteY2-14" fmla="*/ 119156 h 236631"/>
                <a:gd name="connsiteX3-15" fmla="*/ 0 w 533400"/>
                <a:gd name="connsiteY3-16" fmla="*/ 236631 h 236631"/>
                <a:gd name="connsiteX0-17" fmla="*/ 0 w 571500"/>
                <a:gd name="connsiteY0-18" fmla="*/ 252506 h 252506"/>
                <a:gd name="connsiteX1-19" fmla="*/ 376238 w 571500"/>
                <a:gd name="connsiteY1-20" fmla="*/ 0 h 252506"/>
                <a:gd name="connsiteX2-21" fmla="*/ 571500 w 571500"/>
                <a:gd name="connsiteY2-22" fmla="*/ 119156 h 252506"/>
                <a:gd name="connsiteX3-23" fmla="*/ 0 w 571500"/>
                <a:gd name="connsiteY3-24" fmla="*/ 252506 h 252506"/>
                <a:gd name="connsiteX0-25" fmla="*/ 0 w 600075"/>
                <a:gd name="connsiteY0-26" fmla="*/ 268381 h 268381"/>
                <a:gd name="connsiteX1-27" fmla="*/ 404813 w 600075"/>
                <a:gd name="connsiteY1-28" fmla="*/ 0 h 268381"/>
                <a:gd name="connsiteX2-29" fmla="*/ 600075 w 600075"/>
                <a:gd name="connsiteY2-30" fmla="*/ 119156 h 268381"/>
                <a:gd name="connsiteX3-31" fmla="*/ 0 w 600075"/>
                <a:gd name="connsiteY3-32" fmla="*/ 268381 h 268381"/>
              </a:gdLst>
              <a:ahLst/>
              <a:cxnLst>
                <a:cxn ang="0">
                  <a:pos x="connsiteX0-1" y="connsiteY0-2"/>
                </a:cxn>
                <a:cxn ang="0">
                  <a:pos x="connsiteX1-3" y="connsiteY1-4"/>
                </a:cxn>
                <a:cxn ang="0">
                  <a:pos x="connsiteX2-5" y="connsiteY2-6"/>
                </a:cxn>
                <a:cxn ang="0">
                  <a:pos x="connsiteX3-7" y="connsiteY3-8"/>
                </a:cxn>
              </a:cxnLst>
              <a:rect l="l" t="t" r="r" b="b"/>
              <a:pathLst>
                <a:path w="600075" h="268381">
                  <a:moveTo>
                    <a:pt x="0" y="268381"/>
                  </a:moveTo>
                  <a:lnTo>
                    <a:pt x="404813" y="0"/>
                  </a:lnTo>
                  <a:lnTo>
                    <a:pt x="600075" y="119156"/>
                  </a:lnTo>
                  <a:lnTo>
                    <a:pt x="0" y="268381"/>
                  </a:lnTo>
                  <a:close/>
                </a:path>
              </a:pathLst>
            </a:custGeom>
            <a:solidFill>
              <a:srgbClr val="A82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5"/>
            <p:cNvSpPr/>
            <p:nvPr/>
          </p:nvSpPr>
          <p:spPr>
            <a:xfrm rot="2261504">
              <a:off x="3137649" y="1145480"/>
              <a:ext cx="1960530" cy="1721893"/>
            </a:xfrm>
            <a:custGeom>
              <a:avLst/>
              <a:gdLst>
                <a:gd name="connsiteX0" fmla="*/ 0 w 1422400"/>
                <a:gd name="connsiteY0" fmla="*/ 1272729 h 1272729"/>
                <a:gd name="connsiteX1" fmla="*/ 711200 w 1422400"/>
                <a:gd name="connsiteY1" fmla="*/ 0 h 1272729"/>
                <a:gd name="connsiteX2" fmla="*/ 1422400 w 1422400"/>
                <a:gd name="connsiteY2" fmla="*/ 1272729 h 1272729"/>
                <a:gd name="connsiteX3" fmla="*/ 0 w 1422400"/>
                <a:gd name="connsiteY3" fmla="*/ 1272729 h 1272729"/>
                <a:gd name="connsiteX0-1" fmla="*/ 0 w 1727276"/>
                <a:gd name="connsiteY0-2" fmla="*/ 1452206 h 1452206"/>
                <a:gd name="connsiteX1-3" fmla="*/ 1016076 w 1727276"/>
                <a:gd name="connsiteY1-4" fmla="*/ 0 h 1452206"/>
                <a:gd name="connsiteX2-5" fmla="*/ 1727276 w 1727276"/>
                <a:gd name="connsiteY2-6" fmla="*/ 1272729 h 1452206"/>
                <a:gd name="connsiteX3-7" fmla="*/ 0 w 1727276"/>
                <a:gd name="connsiteY3-8" fmla="*/ 1452206 h 1452206"/>
                <a:gd name="connsiteX0-9" fmla="*/ 0 w 1727276"/>
                <a:gd name="connsiteY0-10" fmla="*/ 1167474 h 1167474"/>
                <a:gd name="connsiteX1-11" fmla="*/ 1292677 w 1727276"/>
                <a:gd name="connsiteY1-12" fmla="*/ 0 h 1167474"/>
                <a:gd name="connsiteX2-13" fmla="*/ 1727276 w 1727276"/>
                <a:gd name="connsiteY2-14" fmla="*/ 987997 h 1167474"/>
                <a:gd name="connsiteX3-15" fmla="*/ 0 w 1727276"/>
                <a:gd name="connsiteY3-16" fmla="*/ 1167474 h 1167474"/>
                <a:gd name="connsiteX0-17" fmla="*/ 0 w 1721932"/>
                <a:gd name="connsiteY0-18" fmla="*/ 1167474 h 1178422"/>
                <a:gd name="connsiteX1-19" fmla="*/ 1292677 w 1721932"/>
                <a:gd name="connsiteY1-20" fmla="*/ 0 h 1178422"/>
                <a:gd name="connsiteX2-21" fmla="*/ 1721932 w 1721932"/>
                <a:gd name="connsiteY2-22" fmla="*/ 1178422 h 1178422"/>
                <a:gd name="connsiteX3-23" fmla="*/ 0 w 1721932"/>
                <a:gd name="connsiteY3-24" fmla="*/ 1167474 h 1178422"/>
                <a:gd name="connsiteX0-25" fmla="*/ 0 w 1721932"/>
                <a:gd name="connsiteY0-26" fmla="*/ 1308706 h 1319654"/>
                <a:gd name="connsiteX1-27" fmla="*/ 1421150 w 1721932"/>
                <a:gd name="connsiteY1-28" fmla="*/ 0 h 1319654"/>
                <a:gd name="connsiteX2-29" fmla="*/ 1721932 w 1721932"/>
                <a:gd name="connsiteY2-30" fmla="*/ 1319654 h 1319654"/>
                <a:gd name="connsiteX3-31" fmla="*/ 0 w 1721932"/>
                <a:gd name="connsiteY3-32" fmla="*/ 1308706 h 1319654"/>
                <a:gd name="connsiteX0-33" fmla="*/ 0 w 2096662"/>
                <a:gd name="connsiteY0-34" fmla="*/ 1308706 h 1308706"/>
                <a:gd name="connsiteX1-35" fmla="*/ 1421150 w 2096662"/>
                <a:gd name="connsiteY1-36" fmla="*/ 0 h 1308706"/>
                <a:gd name="connsiteX2-37" fmla="*/ 2096662 w 2096662"/>
                <a:gd name="connsiteY2-38" fmla="*/ 1276812 h 1308706"/>
                <a:gd name="connsiteX3-39" fmla="*/ 0 w 2096662"/>
                <a:gd name="connsiteY3-40" fmla="*/ 1308706 h 1308706"/>
                <a:gd name="connsiteX0-41" fmla="*/ 0 w 1975832"/>
                <a:gd name="connsiteY0-42" fmla="*/ 1308706 h 1326782"/>
                <a:gd name="connsiteX1-43" fmla="*/ 1421150 w 1975832"/>
                <a:gd name="connsiteY1-44" fmla="*/ 0 h 1326782"/>
                <a:gd name="connsiteX2-45" fmla="*/ 1975832 w 1975832"/>
                <a:gd name="connsiteY2-46" fmla="*/ 1326782 h 1326782"/>
                <a:gd name="connsiteX3-47" fmla="*/ 0 w 1975832"/>
                <a:gd name="connsiteY3-48" fmla="*/ 1308706 h 1326782"/>
                <a:gd name="connsiteX0-49" fmla="*/ 0 w 1975832"/>
                <a:gd name="connsiteY0-50" fmla="*/ 1271236 h 1289312"/>
                <a:gd name="connsiteX1-51" fmla="*/ 1488705 w 1975832"/>
                <a:gd name="connsiteY1-52" fmla="*/ 0 h 1289312"/>
                <a:gd name="connsiteX2-53" fmla="*/ 1975832 w 1975832"/>
                <a:gd name="connsiteY2-54" fmla="*/ 1289312 h 1289312"/>
                <a:gd name="connsiteX3-55" fmla="*/ 0 w 1975832"/>
                <a:gd name="connsiteY3-56" fmla="*/ 1271236 h 1289312"/>
                <a:gd name="connsiteX0-57" fmla="*/ 0 w 1961900"/>
                <a:gd name="connsiteY0-58" fmla="*/ 1268496 h 1289312"/>
                <a:gd name="connsiteX1-59" fmla="*/ 1474773 w 1961900"/>
                <a:gd name="connsiteY1-60" fmla="*/ 0 h 1289312"/>
                <a:gd name="connsiteX2-61" fmla="*/ 1961900 w 1961900"/>
                <a:gd name="connsiteY2-62" fmla="*/ 1289312 h 1289312"/>
                <a:gd name="connsiteX3-63" fmla="*/ 0 w 1961900"/>
                <a:gd name="connsiteY3-64" fmla="*/ 1268496 h 1289312"/>
                <a:gd name="connsiteX0-65" fmla="*/ 0 w 1960530"/>
                <a:gd name="connsiteY0-66" fmla="*/ 1275462 h 1289312"/>
                <a:gd name="connsiteX1-67" fmla="*/ 1473403 w 1960530"/>
                <a:gd name="connsiteY1-68" fmla="*/ 0 h 1289312"/>
                <a:gd name="connsiteX2-69" fmla="*/ 1960530 w 1960530"/>
                <a:gd name="connsiteY2-70" fmla="*/ 1289312 h 1289312"/>
                <a:gd name="connsiteX3-71" fmla="*/ 0 w 1960530"/>
                <a:gd name="connsiteY3-72" fmla="*/ 1275462 h 1289312"/>
                <a:gd name="connsiteX0-73" fmla="*/ 0 w 1960530"/>
                <a:gd name="connsiteY0-74" fmla="*/ 1721302 h 1735152"/>
                <a:gd name="connsiteX1-75" fmla="*/ 1120897 w 1960530"/>
                <a:gd name="connsiteY1-76" fmla="*/ 0 h 1735152"/>
                <a:gd name="connsiteX2-77" fmla="*/ 1960530 w 1960530"/>
                <a:gd name="connsiteY2-78" fmla="*/ 1735152 h 1735152"/>
                <a:gd name="connsiteX3-79" fmla="*/ 0 w 1960530"/>
                <a:gd name="connsiteY3-80" fmla="*/ 1721302 h 1735152"/>
                <a:gd name="connsiteX0-81" fmla="*/ 0 w 1960530"/>
                <a:gd name="connsiteY0-82" fmla="*/ 1740031 h 1753881"/>
                <a:gd name="connsiteX1-83" fmla="*/ 1098401 w 1960530"/>
                <a:gd name="connsiteY1-84" fmla="*/ 0 h 1753881"/>
                <a:gd name="connsiteX2-85" fmla="*/ 1960530 w 1960530"/>
                <a:gd name="connsiteY2-86" fmla="*/ 1753881 h 1753881"/>
                <a:gd name="connsiteX3-87" fmla="*/ 0 w 1960530"/>
                <a:gd name="connsiteY3-88" fmla="*/ 1740031 h 1753881"/>
                <a:gd name="connsiteX0-89" fmla="*/ 0 w 1960530"/>
                <a:gd name="connsiteY0-90" fmla="*/ 1687945 h 1701795"/>
                <a:gd name="connsiteX1-91" fmla="*/ 1363334 w 1960530"/>
                <a:gd name="connsiteY1-92" fmla="*/ 0 h 1701795"/>
                <a:gd name="connsiteX2-93" fmla="*/ 1960530 w 1960530"/>
                <a:gd name="connsiteY2-94" fmla="*/ 1701795 h 1701795"/>
                <a:gd name="connsiteX3-95" fmla="*/ 0 w 1960530"/>
                <a:gd name="connsiteY3-96" fmla="*/ 1687945 h 1701795"/>
                <a:gd name="connsiteX0-97" fmla="*/ 0 w 1960530"/>
                <a:gd name="connsiteY0-98" fmla="*/ 1718094 h 1731944"/>
                <a:gd name="connsiteX1-99" fmla="*/ 1340040 w 1960530"/>
                <a:gd name="connsiteY1-100" fmla="*/ 0 h 1731944"/>
                <a:gd name="connsiteX2-101" fmla="*/ 1960530 w 1960530"/>
                <a:gd name="connsiteY2-102" fmla="*/ 1731944 h 1731944"/>
                <a:gd name="connsiteX3-103" fmla="*/ 0 w 1960530"/>
                <a:gd name="connsiteY3-104" fmla="*/ 1718094 h 1731944"/>
                <a:gd name="connsiteX0-105" fmla="*/ 0 w 1960530"/>
                <a:gd name="connsiteY0-106" fmla="*/ 1708043 h 1721893"/>
                <a:gd name="connsiteX1-107" fmla="*/ 1347805 w 1960530"/>
                <a:gd name="connsiteY1-108" fmla="*/ 0 h 1721893"/>
                <a:gd name="connsiteX2-109" fmla="*/ 1960530 w 1960530"/>
                <a:gd name="connsiteY2-110" fmla="*/ 1721893 h 1721893"/>
                <a:gd name="connsiteX3-111" fmla="*/ 0 w 1960530"/>
                <a:gd name="connsiteY3-112" fmla="*/ 1708043 h 1721893"/>
              </a:gdLst>
              <a:ahLst/>
              <a:cxnLst>
                <a:cxn ang="0">
                  <a:pos x="connsiteX0-1" y="connsiteY0-2"/>
                </a:cxn>
                <a:cxn ang="0">
                  <a:pos x="connsiteX1-3" y="connsiteY1-4"/>
                </a:cxn>
                <a:cxn ang="0">
                  <a:pos x="connsiteX2-5" y="connsiteY2-6"/>
                </a:cxn>
                <a:cxn ang="0">
                  <a:pos x="connsiteX3-7" y="connsiteY3-8"/>
                </a:cxn>
              </a:cxnLst>
              <a:rect l="l" t="t" r="r" b="b"/>
              <a:pathLst>
                <a:path w="1960530" h="1721893">
                  <a:moveTo>
                    <a:pt x="0" y="1708043"/>
                  </a:moveTo>
                  <a:lnTo>
                    <a:pt x="1347805" y="0"/>
                  </a:lnTo>
                  <a:lnTo>
                    <a:pt x="1960530" y="1721893"/>
                  </a:lnTo>
                  <a:lnTo>
                    <a:pt x="0" y="1708043"/>
                  </a:lnTo>
                  <a:close/>
                </a:path>
              </a:pathLst>
            </a:custGeom>
            <a:solidFill>
              <a:srgbClr val="9E1B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9291348">
              <a:off x="1844890" y="2246920"/>
              <a:ext cx="1975832" cy="1289312"/>
            </a:xfrm>
            <a:custGeom>
              <a:avLst/>
              <a:gdLst>
                <a:gd name="connsiteX0" fmla="*/ 0 w 1422400"/>
                <a:gd name="connsiteY0" fmla="*/ 1272729 h 1272729"/>
                <a:gd name="connsiteX1" fmla="*/ 711200 w 1422400"/>
                <a:gd name="connsiteY1" fmla="*/ 0 h 1272729"/>
                <a:gd name="connsiteX2" fmla="*/ 1422400 w 1422400"/>
                <a:gd name="connsiteY2" fmla="*/ 1272729 h 1272729"/>
                <a:gd name="connsiteX3" fmla="*/ 0 w 1422400"/>
                <a:gd name="connsiteY3" fmla="*/ 1272729 h 1272729"/>
                <a:gd name="connsiteX0-1" fmla="*/ 0 w 1727276"/>
                <a:gd name="connsiteY0-2" fmla="*/ 1452206 h 1452206"/>
                <a:gd name="connsiteX1-3" fmla="*/ 1016076 w 1727276"/>
                <a:gd name="connsiteY1-4" fmla="*/ 0 h 1452206"/>
                <a:gd name="connsiteX2-5" fmla="*/ 1727276 w 1727276"/>
                <a:gd name="connsiteY2-6" fmla="*/ 1272729 h 1452206"/>
                <a:gd name="connsiteX3-7" fmla="*/ 0 w 1727276"/>
                <a:gd name="connsiteY3-8" fmla="*/ 1452206 h 1452206"/>
                <a:gd name="connsiteX0-9" fmla="*/ 0 w 1727276"/>
                <a:gd name="connsiteY0-10" fmla="*/ 1167474 h 1167474"/>
                <a:gd name="connsiteX1-11" fmla="*/ 1292677 w 1727276"/>
                <a:gd name="connsiteY1-12" fmla="*/ 0 h 1167474"/>
                <a:gd name="connsiteX2-13" fmla="*/ 1727276 w 1727276"/>
                <a:gd name="connsiteY2-14" fmla="*/ 987997 h 1167474"/>
                <a:gd name="connsiteX3-15" fmla="*/ 0 w 1727276"/>
                <a:gd name="connsiteY3-16" fmla="*/ 1167474 h 1167474"/>
                <a:gd name="connsiteX0-17" fmla="*/ 0 w 1721932"/>
                <a:gd name="connsiteY0-18" fmla="*/ 1167474 h 1178422"/>
                <a:gd name="connsiteX1-19" fmla="*/ 1292677 w 1721932"/>
                <a:gd name="connsiteY1-20" fmla="*/ 0 h 1178422"/>
                <a:gd name="connsiteX2-21" fmla="*/ 1721932 w 1721932"/>
                <a:gd name="connsiteY2-22" fmla="*/ 1178422 h 1178422"/>
                <a:gd name="connsiteX3-23" fmla="*/ 0 w 1721932"/>
                <a:gd name="connsiteY3-24" fmla="*/ 1167474 h 1178422"/>
                <a:gd name="connsiteX0-25" fmla="*/ 0 w 1721932"/>
                <a:gd name="connsiteY0-26" fmla="*/ 1308706 h 1319654"/>
                <a:gd name="connsiteX1-27" fmla="*/ 1421150 w 1721932"/>
                <a:gd name="connsiteY1-28" fmla="*/ 0 h 1319654"/>
                <a:gd name="connsiteX2-29" fmla="*/ 1721932 w 1721932"/>
                <a:gd name="connsiteY2-30" fmla="*/ 1319654 h 1319654"/>
                <a:gd name="connsiteX3-31" fmla="*/ 0 w 1721932"/>
                <a:gd name="connsiteY3-32" fmla="*/ 1308706 h 1319654"/>
                <a:gd name="connsiteX0-33" fmla="*/ 0 w 2096662"/>
                <a:gd name="connsiteY0-34" fmla="*/ 1308706 h 1308706"/>
                <a:gd name="connsiteX1-35" fmla="*/ 1421150 w 2096662"/>
                <a:gd name="connsiteY1-36" fmla="*/ 0 h 1308706"/>
                <a:gd name="connsiteX2-37" fmla="*/ 2096662 w 2096662"/>
                <a:gd name="connsiteY2-38" fmla="*/ 1276812 h 1308706"/>
                <a:gd name="connsiteX3-39" fmla="*/ 0 w 2096662"/>
                <a:gd name="connsiteY3-40" fmla="*/ 1308706 h 1308706"/>
                <a:gd name="connsiteX0-41" fmla="*/ 0 w 1975832"/>
                <a:gd name="connsiteY0-42" fmla="*/ 1308706 h 1326782"/>
                <a:gd name="connsiteX1-43" fmla="*/ 1421150 w 1975832"/>
                <a:gd name="connsiteY1-44" fmla="*/ 0 h 1326782"/>
                <a:gd name="connsiteX2-45" fmla="*/ 1975832 w 1975832"/>
                <a:gd name="connsiteY2-46" fmla="*/ 1326782 h 1326782"/>
                <a:gd name="connsiteX3-47" fmla="*/ 0 w 1975832"/>
                <a:gd name="connsiteY3-48" fmla="*/ 1308706 h 1326782"/>
                <a:gd name="connsiteX0-49" fmla="*/ 0 w 1975832"/>
                <a:gd name="connsiteY0-50" fmla="*/ 1271236 h 1289312"/>
                <a:gd name="connsiteX1-51" fmla="*/ 1488705 w 1975832"/>
                <a:gd name="connsiteY1-52" fmla="*/ 0 h 1289312"/>
                <a:gd name="connsiteX2-53" fmla="*/ 1975832 w 1975832"/>
                <a:gd name="connsiteY2-54" fmla="*/ 1289312 h 1289312"/>
                <a:gd name="connsiteX3-55" fmla="*/ 0 w 1975832"/>
                <a:gd name="connsiteY3-56" fmla="*/ 1271236 h 1289312"/>
              </a:gdLst>
              <a:ahLst/>
              <a:cxnLst>
                <a:cxn ang="0">
                  <a:pos x="connsiteX0-1" y="connsiteY0-2"/>
                </a:cxn>
                <a:cxn ang="0">
                  <a:pos x="connsiteX1-3" y="connsiteY1-4"/>
                </a:cxn>
                <a:cxn ang="0">
                  <a:pos x="connsiteX2-5" y="connsiteY2-6"/>
                </a:cxn>
                <a:cxn ang="0">
                  <a:pos x="connsiteX3-7" y="connsiteY3-8"/>
                </a:cxn>
              </a:cxnLst>
              <a:rect l="l" t="t" r="r" b="b"/>
              <a:pathLst>
                <a:path w="1975832" h="1289312">
                  <a:moveTo>
                    <a:pt x="0" y="1271236"/>
                  </a:moveTo>
                  <a:lnTo>
                    <a:pt x="1488705" y="0"/>
                  </a:lnTo>
                  <a:lnTo>
                    <a:pt x="1975832" y="1289312"/>
                  </a:lnTo>
                  <a:lnTo>
                    <a:pt x="0" y="1271236"/>
                  </a:lnTo>
                  <a:close/>
                </a:path>
              </a:pathLst>
            </a:custGeom>
            <a:solidFill>
              <a:srgbClr val="DC1F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身体"/>
          <p:cNvGrpSpPr/>
          <p:nvPr/>
        </p:nvGrpSpPr>
        <p:grpSpPr>
          <a:xfrm>
            <a:off x="1063283" y="2902631"/>
            <a:ext cx="4420524" cy="2642723"/>
            <a:chOff x="2823257" y="2614410"/>
            <a:chExt cx="4420524" cy="2642723"/>
          </a:xfrm>
        </p:grpSpPr>
        <p:sp>
          <p:nvSpPr>
            <p:cNvPr id="18" name="直角三角形 17"/>
            <p:cNvSpPr/>
            <p:nvPr/>
          </p:nvSpPr>
          <p:spPr>
            <a:xfrm rot="7802093">
              <a:off x="2824051" y="2733568"/>
              <a:ext cx="584200" cy="585788"/>
            </a:xfrm>
            <a:prstGeom prst="rtTriangle">
              <a:avLst/>
            </a:prstGeom>
            <a:solidFill>
              <a:srgbClr val="9E1B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4"/>
            <p:cNvSpPr/>
            <p:nvPr/>
          </p:nvSpPr>
          <p:spPr>
            <a:xfrm rot="20722384">
              <a:off x="5661780" y="3518194"/>
              <a:ext cx="1582001" cy="1738939"/>
            </a:xfrm>
            <a:custGeom>
              <a:avLst/>
              <a:gdLst>
                <a:gd name="connsiteX0" fmla="*/ 0 w 1040580"/>
                <a:gd name="connsiteY0" fmla="*/ 1603491 h 1603491"/>
                <a:gd name="connsiteX1" fmla="*/ 0 w 1040580"/>
                <a:gd name="connsiteY1" fmla="*/ 0 h 1603491"/>
                <a:gd name="connsiteX2" fmla="*/ 1040580 w 1040580"/>
                <a:gd name="connsiteY2" fmla="*/ 1603491 h 1603491"/>
                <a:gd name="connsiteX3" fmla="*/ 0 w 1040580"/>
                <a:gd name="connsiteY3" fmla="*/ 1603491 h 1603491"/>
                <a:gd name="connsiteX0-1" fmla="*/ 0 w 1040580"/>
                <a:gd name="connsiteY0-2" fmla="*/ 1601086 h 1601086"/>
                <a:gd name="connsiteX1-3" fmla="*/ 9216 w 1040580"/>
                <a:gd name="connsiteY1-4" fmla="*/ 0 h 1601086"/>
                <a:gd name="connsiteX2-5" fmla="*/ 1040580 w 1040580"/>
                <a:gd name="connsiteY2-6" fmla="*/ 1601086 h 1601086"/>
                <a:gd name="connsiteX3-7" fmla="*/ 0 w 1040580"/>
                <a:gd name="connsiteY3-8" fmla="*/ 1601086 h 1601086"/>
                <a:gd name="connsiteX0-9" fmla="*/ 0 w 1040580"/>
                <a:gd name="connsiteY0-10" fmla="*/ 1602689 h 1602689"/>
                <a:gd name="connsiteX1-11" fmla="*/ 3072 w 1040580"/>
                <a:gd name="connsiteY1-12" fmla="*/ 0 h 1602689"/>
                <a:gd name="connsiteX2-13" fmla="*/ 1040580 w 1040580"/>
                <a:gd name="connsiteY2-14" fmla="*/ 1602689 h 1602689"/>
                <a:gd name="connsiteX3-15" fmla="*/ 0 w 1040580"/>
                <a:gd name="connsiteY3-16" fmla="*/ 1602689 h 1602689"/>
                <a:gd name="connsiteX0-17" fmla="*/ 0 w 1285252"/>
                <a:gd name="connsiteY0-18" fmla="*/ 1602689 h 1795696"/>
                <a:gd name="connsiteX1-19" fmla="*/ 3072 w 1285252"/>
                <a:gd name="connsiteY1-20" fmla="*/ 0 h 1795696"/>
                <a:gd name="connsiteX2-21" fmla="*/ 1285252 w 1285252"/>
                <a:gd name="connsiteY2-22" fmla="*/ 1795696 h 1795696"/>
                <a:gd name="connsiteX3-23" fmla="*/ 0 w 1285252"/>
                <a:gd name="connsiteY3-24" fmla="*/ 1602689 h 1795696"/>
                <a:gd name="connsiteX0-25" fmla="*/ 34389 w 1282180"/>
                <a:gd name="connsiteY0-26" fmla="*/ 1609638 h 1795696"/>
                <a:gd name="connsiteX1-27" fmla="*/ 0 w 1282180"/>
                <a:gd name="connsiteY1-28" fmla="*/ 0 h 1795696"/>
                <a:gd name="connsiteX2-29" fmla="*/ 1282180 w 1282180"/>
                <a:gd name="connsiteY2-30" fmla="*/ 1795696 h 1795696"/>
                <a:gd name="connsiteX3-31" fmla="*/ 34389 w 1282180"/>
                <a:gd name="connsiteY3-32" fmla="*/ 1609638 h 1795696"/>
                <a:gd name="connsiteX0-33" fmla="*/ 51382 w 1282180"/>
                <a:gd name="connsiteY0-34" fmla="*/ 1622478 h 1795696"/>
                <a:gd name="connsiteX1-35" fmla="*/ 0 w 1282180"/>
                <a:gd name="connsiteY1-36" fmla="*/ 0 h 1795696"/>
                <a:gd name="connsiteX2-37" fmla="*/ 1282180 w 1282180"/>
                <a:gd name="connsiteY2-38" fmla="*/ 1795696 h 1795696"/>
                <a:gd name="connsiteX3-39" fmla="*/ 51382 w 1282180"/>
                <a:gd name="connsiteY3-40" fmla="*/ 1622478 h 1795696"/>
                <a:gd name="connsiteX0-41" fmla="*/ 56064 w 1282180"/>
                <a:gd name="connsiteY0-42" fmla="*/ 1623346 h 1795696"/>
                <a:gd name="connsiteX1-43" fmla="*/ 0 w 1282180"/>
                <a:gd name="connsiteY1-44" fmla="*/ 0 h 1795696"/>
                <a:gd name="connsiteX2-45" fmla="*/ 1282180 w 1282180"/>
                <a:gd name="connsiteY2-46" fmla="*/ 1795696 h 1795696"/>
                <a:gd name="connsiteX3-47" fmla="*/ 56064 w 1282180"/>
                <a:gd name="connsiteY3-48" fmla="*/ 1623346 h 1795696"/>
                <a:gd name="connsiteX0-49" fmla="*/ 56064 w 1582001"/>
                <a:gd name="connsiteY0-50" fmla="*/ 1623346 h 1738939"/>
                <a:gd name="connsiteX1-51" fmla="*/ 0 w 1582001"/>
                <a:gd name="connsiteY1-52" fmla="*/ 0 h 1738939"/>
                <a:gd name="connsiteX2-53" fmla="*/ 1582001 w 1582001"/>
                <a:gd name="connsiteY2-54" fmla="*/ 1738939 h 1738939"/>
                <a:gd name="connsiteX3-55" fmla="*/ 56064 w 1582001"/>
                <a:gd name="connsiteY3-56" fmla="*/ 1623346 h 1738939"/>
              </a:gdLst>
              <a:ahLst/>
              <a:cxnLst>
                <a:cxn ang="0">
                  <a:pos x="connsiteX0-1" y="connsiteY0-2"/>
                </a:cxn>
                <a:cxn ang="0">
                  <a:pos x="connsiteX1-3" y="connsiteY1-4"/>
                </a:cxn>
                <a:cxn ang="0">
                  <a:pos x="connsiteX2-5" y="connsiteY2-6"/>
                </a:cxn>
                <a:cxn ang="0">
                  <a:pos x="connsiteX3-7" y="connsiteY3-8"/>
                </a:cxn>
              </a:cxnLst>
              <a:rect l="l" t="t" r="r" b="b"/>
              <a:pathLst>
                <a:path w="1582001" h="1738939">
                  <a:moveTo>
                    <a:pt x="56064" y="1623346"/>
                  </a:moveTo>
                  <a:lnTo>
                    <a:pt x="0" y="0"/>
                  </a:lnTo>
                  <a:lnTo>
                    <a:pt x="1582001" y="1738939"/>
                  </a:lnTo>
                  <a:lnTo>
                    <a:pt x="56064" y="1623346"/>
                  </a:lnTo>
                  <a:close/>
                </a:path>
              </a:pathLst>
            </a:custGeom>
            <a:solidFill>
              <a:srgbClr val="8215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2"/>
            <p:cNvSpPr/>
            <p:nvPr/>
          </p:nvSpPr>
          <p:spPr>
            <a:xfrm>
              <a:off x="3078051" y="2614410"/>
              <a:ext cx="2459864" cy="1574576"/>
            </a:xfrm>
            <a:custGeom>
              <a:avLst/>
              <a:gdLst>
                <a:gd name="connsiteX0" fmla="*/ 0 w 1815921"/>
                <a:gd name="connsiteY0" fmla="*/ 0 h 1403798"/>
                <a:gd name="connsiteX1" fmla="*/ 1815921 w 1815921"/>
                <a:gd name="connsiteY1" fmla="*/ 0 h 1403798"/>
                <a:gd name="connsiteX2" fmla="*/ 1815921 w 1815921"/>
                <a:gd name="connsiteY2" fmla="*/ 1403798 h 1403798"/>
                <a:gd name="connsiteX3" fmla="*/ 0 w 1815921"/>
                <a:gd name="connsiteY3" fmla="*/ 1403798 h 1403798"/>
                <a:gd name="connsiteX4" fmla="*/ 0 w 1815921"/>
                <a:gd name="connsiteY4" fmla="*/ 0 h 1403798"/>
                <a:gd name="connsiteX0-1" fmla="*/ 0 w 2472743"/>
                <a:gd name="connsiteY0-2" fmla="*/ 0 h 1584102"/>
                <a:gd name="connsiteX1-3" fmla="*/ 2472743 w 2472743"/>
                <a:gd name="connsiteY1-4" fmla="*/ 180304 h 1584102"/>
                <a:gd name="connsiteX2-5" fmla="*/ 2472743 w 2472743"/>
                <a:gd name="connsiteY2-6" fmla="*/ 1584102 h 1584102"/>
                <a:gd name="connsiteX3-7" fmla="*/ 656822 w 2472743"/>
                <a:gd name="connsiteY3-8" fmla="*/ 1584102 h 1584102"/>
                <a:gd name="connsiteX4-9" fmla="*/ 0 w 2472743"/>
                <a:gd name="connsiteY4-10" fmla="*/ 0 h 1584102"/>
                <a:gd name="connsiteX0-11" fmla="*/ 0 w 2472743"/>
                <a:gd name="connsiteY0-12" fmla="*/ 0 h 1584102"/>
                <a:gd name="connsiteX1-13" fmla="*/ 2472743 w 2472743"/>
                <a:gd name="connsiteY1-14" fmla="*/ 180304 h 1584102"/>
                <a:gd name="connsiteX2-15" fmla="*/ 2459864 w 2472743"/>
                <a:gd name="connsiteY2-16" fmla="*/ 1210615 h 1584102"/>
                <a:gd name="connsiteX3-17" fmla="*/ 656822 w 2472743"/>
                <a:gd name="connsiteY3-18" fmla="*/ 1584102 h 1584102"/>
                <a:gd name="connsiteX4-19" fmla="*/ 0 w 2472743"/>
                <a:gd name="connsiteY4-20" fmla="*/ 0 h 1584102"/>
                <a:gd name="connsiteX0-21" fmla="*/ 0 w 2459864"/>
                <a:gd name="connsiteY0-22" fmla="*/ 0 h 1584102"/>
                <a:gd name="connsiteX1-23" fmla="*/ 2253802 w 2459864"/>
                <a:gd name="connsiteY1-24" fmla="*/ 347730 h 1584102"/>
                <a:gd name="connsiteX2-25" fmla="*/ 2459864 w 2459864"/>
                <a:gd name="connsiteY2-26" fmla="*/ 1210615 h 1584102"/>
                <a:gd name="connsiteX3-27" fmla="*/ 656822 w 2459864"/>
                <a:gd name="connsiteY3-28" fmla="*/ 1584102 h 1584102"/>
                <a:gd name="connsiteX4-29" fmla="*/ 0 w 2459864"/>
                <a:gd name="connsiteY4-30" fmla="*/ 0 h 1584102"/>
                <a:gd name="connsiteX0-31" fmla="*/ 0 w 2459864"/>
                <a:gd name="connsiteY0-32" fmla="*/ 0 h 1579339"/>
                <a:gd name="connsiteX1-33" fmla="*/ 2253802 w 2459864"/>
                <a:gd name="connsiteY1-34" fmla="*/ 347730 h 1579339"/>
                <a:gd name="connsiteX2-35" fmla="*/ 2459864 w 2459864"/>
                <a:gd name="connsiteY2-36" fmla="*/ 1210615 h 1579339"/>
                <a:gd name="connsiteX3-37" fmla="*/ 666347 w 2459864"/>
                <a:gd name="connsiteY3-38" fmla="*/ 1579339 h 1579339"/>
                <a:gd name="connsiteX4-39" fmla="*/ 0 w 2459864"/>
                <a:gd name="connsiteY4-40" fmla="*/ 0 h 1579339"/>
                <a:gd name="connsiteX0-41" fmla="*/ 0 w 2459864"/>
                <a:gd name="connsiteY0-42" fmla="*/ 0 h 1579339"/>
                <a:gd name="connsiteX1-43" fmla="*/ 2253802 w 2459864"/>
                <a:gd name="connsiteY1-44" fmla="*/ 347730 h 1579339"/>
                <a:gd name="connsiteX2-45" fmla="*/ 2459864 w 2459864"/>
                <a:gd name="connsiteY2-46" fmla="*/ 1210615 h 1579339"/>
                <a:gd name="connsiteX3-47" fmla="*/ 661584 w 2459864"/>
                <a:gd name="connsiteY3-48" fmla="*/ 1579339 h 1579339"/>
                <a:gd name="connsiteX4-49" fmla="*/ 0 w 2459864"/>
                <a:gd name="connsiteY4-50" fmla="*/ 0 h 1579339"/>
                <a:gd name="connsiteX0-51" fmla="*/ 0 w 2459864"/>
                <a:gd name="connsiteY0-52" fmla="*/ 0 h 1574576"/>
                <a:gd name="connsiteX1-53" fmla="*/ 2253802 w 2459864"/>
                <a:gd name="connsiteY1-54" fmla="*/ 347730 h 1574576"/>
                <a:gd name="connsiteX2-55" fmla="*/ 2459864 w 2459864"/>
                <a:gd name="connsiteY2-56" fmla="*/ 1210615 h 1574576"/>
                <a:gd name="connsiteX3-57" fmla="*/ 659203 w 2459864"/>
                <a:gd name="connsiteY3-58" fmla="*/ 1574576 h 1574576"/>
                <a:gd name="connsiteX4-59" fmla="*/ 0 w 2459864"/>
                <a:gd name="connsiteY4-60" fmla="*/ 0 h 1574576"/>
                <a:gd name="connsiteX0-61" fmla="*/ 0 w 2459864"/>
                <a:gd name="connsiteY0-62" fmla="*/ 0 h 1574576"/>
                <a:gd name="connsiteX1-63" fmla="*/ 2253802 w 2459864"/>
                <a:gd name="connsiteY1-64" fmla="*/ 347730 h 1574576"/>
                <a:gd name="connsiteX2-65" fmla="*/ 2459864 w 2459864"/>
                <a:gd name="connsiteY2-66" fmla="*/ 1210615 h 1574576"/>
                <a:gd name="connsiteX3-67" fmla="*/ 656822 w 2459864"/>
                <a:gd name="connsiteY3-68" fmla="*/ 1574576 h 1574576"/>
                <a:gd name="connsiteX4-69" fmla="*/ 0 w 2459864"/>
                <a:gd name="connsiteY4-70" fmla="*/ 0 h 1574576"/>
                <a:gd name="connsiteX0-71" fmla="*/ 0 w 2459864"/>
                <a:gd name="connsiteY0-72" fmla="*/ 0 h 1579338"/>
                <a:gd name="connsiteX1-73" fmla="*/ 2253802 w 2459864"/>
                <a:gd name="connsiteY1-74" fmla="*/ 347730 h 1579338"/>
                <a:gd name="connsiteX2-75" fmla="*/ 2459864 w 2459864"/>
                <a:gd name="connsiteY2-76" fmla="*/ 1210615 h 1579338"/>
                <a:gd name="connsiteX3-77" fmla="*/ 656822 w 2459864"/>
                <a:gd name="connsiteY3-78" fmla="*/ 1579338 h 1579338"/>
                <a:gd name="connsiteX4-79" fmla="*/ 0 w 2459864"/>
                <a:gd name="connsiteY4-80" fmla="*/ 0 h 1579338"/>
                <a:gd name="connsiteX0-81" fmla="*/ 0 w 2459864"/>
                <a:gd name="connsiteY0-82" fmla="*/ 0 h 1572194"/>
                <a:gd name="connsiteX1-83" fmla="*/ 2253802 w 2459864"/>
                <a:gd name="connsiteY1-84" fmla="*/ 347730 h 1572194"/>
                <a:gd name="connsiteX2-85" fmla="*/ 2459864 w 2459864"/>
                <a:gd name="connsiteY2-86" fmla="*/ 1210615 h 1572194"/>
                <a:gd name="connsiteX3-87" fmla="*/ 659203 w 2459864"/>
                <a:gd name="connsiteY3-88" fmla="*/ 1572194 h 1572194"/>
                <a:gd name="connsiteX4-89" fmla="*/ 0 w 2459864"/>
                <a:gd name="connsiteY4-90" fmla="*/ 0 h 1572194"/>
                <a:gd name="connsiteX0-91" fmla="*/ 0 w 2459864"/>
                <a:gd name="connsiteY0-92" fmla="*/ 0 h 1574575"/>
                <a:gd name="connsiteX1-93" fmla="*/ 2253802 w 2459864"/>
                <a:gd name="connsiteY1-94" fmla="*/ 347730 h 1574575"/>
                <a:gd name="connsiteX2-95" fmla="*/ 2459864 w 2459864"/>
                <a:gd name="connsiteY2-96" fmla="*/ 1210615 h 1574575"/>
                <a:gd name="connsiteX3-97" fmla="*/ 656822 w 2459864"/>
                <a:gd name="connsiteY3-98" fmla="*/ 1574575 h 1574575"/>
                <a:gd name="connsiteX4-99" fmla="*/ 0 w 2459864"/>
                <a:gd name="connsiteY4-100" fmla="*/ 0 h 1574575"/>
                <a:gd name="connsiteX0-101" fmla="*/ 0 w 2459864"/>
                <a:gd name="connsiteY0-102" fmla="*/ 0 h 1572194"/>
                <a:gd name="connsiteX1-103" fmla="*/ 2253802 w 2459864"/>
                <a:gd name="connsiteY1-104" fmla="*/ 347730 h 1572194"/>
                <a:gd name="connsiteX2-105" fmla="*/ 2459864 w 2459864"/>
                <a:gd name="connsiteY2-106" fmla="*/ 1210615 h 1572194"/>
                <a:gd name="connsiteX3-107" fmla="*/ 649679 w 2459864"/>
                <a:gd name="connsiteY3-108" fmla="*/ 1572194 h 1572194"/>
                <a:gd name="connsiteX4-109" fmla="*/ 0 w 2459864"/>
                <a:gd name="connsiteY4-110" fmla="*/ 0 h 1572194"/>
                <a:gd name="connsiteX0-111" fmla="*/ 0 w 2459864"/>
                <a:gd name="connsiteY0-112" fmla="*/ 0 h 1572194"/>
                <a:gd name="connsiteX1-113" fmla="*/ 2253802 w 2459864"/>
                <a:gd name="connsiteY1-114" fmla="*/ 347730 h 1572194"/>
                <a:gd name="connsiteX2-115" fmla="*/ 2459864 w 2459864"/>
                <a:gd name="connsiteY2-116" fmla="*/ 1210615 h 1572194"/>
                <a:gd name="connsiteX3-117" fmla="*/ 644917 w 2459864"/>
                <a:gd name="connsiteY3-118" fmla="*/ 1572194 h 1572194"/>
                <a:gd name="connsiteX4-119" fmla="*/ 0 w 2459864"/>
                <a:gd name="connsiteY4-120" fmla="*/ 0 h 1572194"/>
                <a:gd name="connsiteX0-121" fmla="*/ 0 w 2459864"/>
                <a:gd name="connsiteY0-122" fmla="*/ 0 h 1574576"/>
                <a:gd name="connsiteX1-123" fmla="*/ 2253802 w 2459864"/>
                <a:gd name="connsiteY1-124" fmla="*/ 347730 h 1574576"/>
                <a:gd name="connsiteX2-125" fmla="*/ 2459864 w 2459864"/>
                <a:gd name="connsiteY2-126" fmla="*/ 1210615 h 1574576"/>
                <a:gd name="connsiteX3-127" fmla="*/ 647298 w 2459864"/>
                <a:gd name="connsiteY3-128" fmla="*/ 1574576 h 1574576"/>
                <a:gd name="connsiteX4-129" fmla="*/ 0 w 2459864"/>
                <a:gd name="connsiteY4-130" fmla="*/ 0 h 157457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59864" h="1574576">
                  <a:moveTo>
                    <a:pt x="0" y="0"/>
                  </a:moveTo>
                  <a:lnTo>
                    <a:pt x="2253802" y="347730"/>
                  </a:lnTo>
                  <a:lnTo>
                    <a:pt x="2459864" y="1210615"/>
                  </a:lnTo>
                  <a:lnTo>
                    <a:pt x="647298" y="1574576"/>
                  </a:lnTo>
                  <a:lnTo>
                    <a:pt x="0" y="0"/>
                  </a:lnTo>
                  <a:close/>
                </a:path>
              </a:pathLst>
            </a:custGeom>
            <a:solidFill>
              <a:srgbClr val="DC1F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3"/>
            <p:cNvSpPr/>
            <p:nvPr/>
          </p:nvSpPr>
          <p:spPr>
            <a:xfrm rot="10800000">
              <a:off x="3725408" y="3814081"/>
              <a:ext cx="1973978" cy="698950"/>
            </a:xfrm>
            <a:custGeom>
              <a:avLst/>
              <a:gdLst>
                <a:gd name="connsiteX0" fmla="*/ 0 w 2061029"/>
                <a:gd name="connsiteY0" fmla="*/ 682172 h 682172"/>
                <a:gd name="connsiteX1" fmla="*/ 0 w 2061029"/>
                <a:gd name="connsiteY1" fmla="*/ 0 h 682172"/>
                <a:gd name="connsiteX2" fmla="*/ 2061029 w 2061029"/>
                <a:gd name="connsiteY2" fmla="*/ 682172 h 682172"/>
                <a:gd name="connsiteX3" fmla="*/ 0 w 2061029"/>
                <a:gd name="connsiteY3" fmla="*/ 682172 h 682172"/>
                <a:gd name="connsiteX0-1" fmla="*/ 0 w 2340429"/>
                <a:gd name="connsiteY0-2" fmla="*/ 682172 h 809172"/>
                <a:gd name="connsiteX1-3" fmla="*/ 0 w 2340429"/>
                <a:gd name="connsiteY1-4" fmla="*/ 0 h 809172"/>
                <a:gd name="connsiteX2-5" fmla="*/ 2340429 w 2340429"/>
                <a:gd name="connsiteY2-6" fmla="*/ 809172 h 809172"/>
                <a:gd name="connsiteX3-7" fmla="*/ 0 w 2340429"/>
                <a:gd name="connsiteY3-8" fmla="*/ 682172 h 809172"/>
                <a:gd name="connsiteX0-9" fmla="*/ 558800 w 2340429"/>
                <a:gd name="connsiteY0-10" fmla="*/ 1183822 h 1183822"/>
                <a:gd name="connsiteX1-11" fmla="*/ 0 w 2340429"/>
                <a:gd name="connsiteY1-12" fmla="*/ 0 h 1183822"/>
                <a:gd name="connsiteX2-13" fmla="*/ 2340429 w 2340429"/>
                <a:gd name="connsiteY2-14" fmla="*/ 809172 h 1183822"/>
                <a:gd name="connsiteX3-15" fmla="*/ 558800 w 2340429"/>
                <a:gd name="connsiteY3-16" fmla="*/ 1183822 h 1183822"/>
                <a:gd name="connsiteX0-17" fmla="*/ 222250 w 2003879"/>
                <a:gd name="connsiteY0-18" fmla="*/ 618672 h 618672"/>
                <a:gd name="connsiteX1-19" fmla="*/ 0 w 2003879"/>
                <a:gd name="connsiteY1-20" fmla="*/ 0 h 618672"/>
                <a:gd name="connsiteX2-21" fmla="*/ 2003879 w 2003879"/>
                <a:gd name="connsiteY2-22" fmla="*/ 244022 h 618672"/>
                <a:gd name="connsiteX3-23" fmla="*/ 222250 w 2003879"/>
                <a:gd name="connsiteY3-24" fmla="*/ 618672 h 618672"/>
                <a:gd name="connsiteX0-25" fmla="*/ 196850 w 1978479"/>
                <a:gd name="connsiteY0-26" fmla="*/ 675822 h 675822"/>
                <a:gd name="connsiteX1-27" fmla="*/ 0 w 1978479"/>
                <a:gd name="connsiteY1-28" fmla="*/ 0 h 675822"/>
                <a:gd name="connsiteX2-29" fmla="*/ 1978479 w 1978479"/>
                <a:gd name="connsiteY2-30" fmla="*/ 301172 h 675822"/>
                <a:gd name="connsiteX3-31" fmla="*/ 196850 w 1978479"/>
                <a:gd name="connsiteY3-32" fmla="*/ 675822 h 675822"/>
                <a:gd name="connsiteX0-33" fmla="*/ 184150 w 1965779"/>
                <a:gd name="connsiteY0-34" fmla="*/ 685347 h 685347"/>
                <a:gd name="connsiteX1-35" fmla="*/ 0 w 1965779"/>
                <a:gd name="connsiteY1-36" fmla="*/ 0 h 685347"/>
                <a:gd name="connsiteX2-37" fmla="*/ 1965779 w 1965779"/>
                <a:gd name="connsiteY2-38" fmla="*/ 310697 h 685347"/>
                <a:gd name="connsiteX3-39" fmla="*/ 184150 w 1965779"/>
                <a:gd name="connsiteY3-40" fmla="*/ 685347 h 685347"/>
                <a:gd name="connsiteX0-41" fmla="*/ 184150 w 1984829"/>
                <a:gd name="connsiteY0-42" fmla="*/ 685347 h 685347"/>
                <a:gd name="connsiteX1-43" fmla="*/ 0 w 1984829"/>
                <a:gd name="connsiteY1-44" fmla="*/ 0 h 685347"/>
                <a:gd name="connsiteX2-45" fmla="*/ 1984829 w 1984829"/>
                <a:gd name="connsiteY2-46" fmla="*/ 310697 h 685347"/>
                <a:gd name="connsiteX3-47" fmla="*/ 184150 w 1984829"/>
                <a:gd name="connsiteY3-48" fmla="*/ 685347 h 685347"/>
                <a:gd name="connsiteX0-49" fmla="*/ 184150 w 1984829"/>
                <a:gd name="connsiteY0-50" fmla="*/ 685347 h 685347"/>
                <a:gd name="connsiteX1-51" fmla="*/ 0 w 1984829"/>
                <a:gd name="connsiteY1-52" fmla="*/ 0 h 685347"/>
                <a:gd name="connsiteX2-53" fmla="*/ 1984829 w 1984829"/>
                <a:gd name="connsiteY2-54" fmla="*/ 317047 h 685347"/>
                <a:gd name="connsiteX3-55" fmla="*/ 184150 w 1984829"/>
                <a:gd name="connsiteY3-56" fmla="*/ 685347 h 685347"/>
                <a:gd name="connsiteX0-57" fmla="*/ 184150 w 1988004"/>
                <a:gd name="connsiteY0-58" fmla="*/ 685347 h 685347"/>
                <a:gd name="connsiteX1-59" fmla="*/ 0 w 1988004"/>
                <a:gd name="connsiteY1-60" fmla="*/ 0 h 685347"/>
                <a:gd name="connsiteX2-61" fmla="*/ 1988004 w 1988004"/>
                <a:gd name="connsiteY2-62" fmla="*/ 320222 h 685347"/>
                <a:gd name="connsiteX3-63" fmla="*/ 184150 w 1988004"/>
                <a:gd name="connsiteY3-64" fmla="*/ 685347 h 685347"/>
                <a:gd name="connsiteX0-65" fmla="*/ 184150 w 1997529"/>
                <a:gd name="connsiteY0-66" fmla="*/ 685347 h 685347"/>
                <a:gd name="connsiteX1-67" fmla="*/ 0 w 1997529"/>
                <a:gd name="connsiteY1-68" fmla="*/ 0 h 685347"/>
                <a:gd name="connsiteX2-69" fmla="*/ 1997529 w 1997529"/>
                <a:gd name="connsiteY2-70" fmla="*/ 313872 h 685347"/>
                <a:gd name="connsiteX3-71" fmla="*/ 184150 w 1997529"/>
                <a:gd name="connsiteY3-72" fmla="*/ 685347 h 685347"/>
                <a:gd name="connsiteX0-73" fmla="*/ 184150 w 1997529"/>
                <a:gd name="connsiteY0-74" fmla="*/ 694872 h 694872"/>
                <a:gd name="connsiteX1-75" fmla="*/ 0 w 1997529"/>
                <a:gd name="connsiteY1-76" fmla="*/ 0 h 694872"/>
                <a:gd name="connsiteX2-77" fmla="*/ 1997529 w 1997529"/>
                <a:gd name="connsiteY2-78" fmla="*/ 313872 h 694872"/>
                <a:gd name="connsiteX3-79" fmla="*/ 184150 w 1997529"/>
                <a:gd name="connsiteY3-80" fmla="*/ 694872 h 694872"/>
                <a:gd name="connsiteX0-81" fmla="*/ 191293 w 1997529"/>
                <a:gd name="connsiteY0-82" fmla="*/ 694872 h 694872"/>
                <a:gd name="connsiteX1-83" fmla="*/ 0 w 1997529"/>
                <a:gd name="connsiteY1-84" fmla="*/ 0 h 694872"/>
                <a:gd name="connsiteX2-85" fmla="*/ 1997529 w 1997529"/>
                <a:gd name="connsiteY2-86" fmla="*/ 313872 h 694872"/>
                <a:gd name="connsiteX3-87" fmla="*/ 191293 w 1997529"/>
                <a:gd name="connsiteY3-88" fmla="*/ 694872 h 694872"/>
                <a:gd name="connsiteX0-89" fmla="*/ 186530 w 1997529"/>
                <a:gd name="connsiteY0-90" fmla="*/ 694872 h 694872"/>
                <a:gd name="connsiteX1-91" fmla="*/ 0 w 1997529"/>
                <a:gd name="connsiteY1-92" fmla="*/ 0 h 694872"/>
                <a:gd name="connsiteX2-93" fmla="*/ 1997529 w 1997529"/>
                <a:gd name="connsiteY2-94" fmla="*/ 313872 h 694872"/>
                <a:gd name="connsiteX3-95" fmla="*/ 186530 w 1997529"/>
                <a:gd name="connsiteY3-96" fmla="*/ 694872 h 694872"/>
                <a:gd name="connsiteX0-97" fmla="*/ 186530 w 1992767"/>
                <a:gd name="connsiteY0-98" fmla="*/ 694872 h 694872"/>
                <a:gd name="connsiteX1-99" fmla="*/ 0 w 1992767"/>
                <a:gd name="connsiteY1-100" fmla="*/ 0 h 694872"/>
                <a:gd name="connsiteX2-101" fmla="*/ 1992767 w 1992767"/>
                <a:gd name="connsiteY2-102" fmla="*/ 313872 h 694872"/>
                <a:gd name="connsiteX3-103" fmla="*/ 186530 w 1992767"/>
                <a:gd name="connsiteY3-104" fmla="*/ 694872 h 694872"/>
                <a:gd name="connsiteX0-105" fmla="*/ 186530 w 1989592"/>
                <a:gd name="connsiteY0-106" fmla="*/ 694872 h 694872"/>
                <a:gd name="connsiteX1-107" fmla="*/ 0 w 1989592"/>
                <a:gd name="connsiteY1-108" fmla="*/ 0 h 694872"/>
                <a:gd name="connsiteX2-109" fmla="*/ 1989592 w 1989592"/>
                <a:gd name="connsiteY2-110" fmla="*/ 313872 h 694872"/>
                <a:gd name="connsiteX3-111" fmla="*/ 186530 w 1989592"/>
                <a:gd name="connsiteY3-112" fmla="*/ 694872 h 694872"/>
                <a:gd name="connsiteX0-113" fmla="*/ 186530 w 1989592"/>
                <a:gd name="connsiteY0-114" fmla="*/ 694872 h 694872"/>
                <a:gd name="connsiteX1-115" fmla="*/ 0 w 1989592"/>
                <a:gd name="connsiteY1-116" fmla="*/ 0 h 694872"/>
                <a:gd name="connsiteX2-117" fmla="*/ 1989592 w 1989592"/>
                <a:gd name="connsiteY2-118" fmla="*/ 317047 h 694872"/>
                <a:gd name="connsiteX3-119" fmla="*/ 186530 w 1989592"/>
                <a:gd name="connsiteY3-120" fmla="*/ 694872 h 694872"/>
                <a:gd name="connsiteX0-121" fmla="*/ 186530 w 1989592"/>
                <a:gd name="connsiteY0-122" fmla="*/ 694872 h 694872"/>
                <a:gd name="connsiteX1-123" fmla="*/ 0 w 1989592"/>
                <a:gd name="connsiteY1-124" fmla="*/ 0 h 694872"/>
                <a:gd name="connsiteX2-125" fmla="*/ 1989592 w 1989592"/>
                <a:gd name="connsiteY2-126" fmla="*/ 317047 h 694872"/>
                <a:gd name="connsiteX3-127" fmla="*/ 186530 w 1989592"/>
                <a:gd name="connsiteY3-128" fmla="*/ 694872 h 694872"/>
                <a:gd name="connsiteX0-129" fmla="*/ 186530 w 1992767"/>
                <a:gd name="connsiteY0-130" fmla="*/ 694872 h 694872"/>
                <a:gd name="connsiteX1-131" fmla="*/ 0 w 1992767"/>
                <a:gd name="connsiteY1-132" fmla="*/ 0 h 694872"/>
                <a:gd name="connsiteX2-133" fmla="*/ 1992767 w 1992767"/>
                <a:gd name="connsiteY2-134" fmla="*/ 317047 h 694872"/>
                <a:gd name="connsiteX3-135" fmla="*/ 186530 w 1992767"/>
                <a:gd name="connsiteY3-136" fmla="*/ 694872 h 694872"/>
                <a:gd name="connsiteX0-137" fmla="*/ 186530 w 1999117"/>
                <a:gd name="connsiteY0-138" fmla="*/ 694872 h 694872"/>
                <a:gd name="connsiteX1-139" fmla="*/ 0 w 1999117"/>
                <a:gd name="connsiteY1-140" fmla="*/ 0 h 694872"/>
                <a:gd name="connsiteX2-141" fmla="*/ 1999117 w 1999117"/>
                <a:gd name="connsiteY2-142" fmla="*/ 317047 h 694872"/>
                <a:gd name="connsiteX3-143" fmla="*/ 186530 w 1999117"/>
                <a:gd name="connsiteY3-144" fmla="*/ 694872 h 694872"/>
                <a:gd name="connsiteX0-145" fmla="*/ 186530 w 1989592"/>
                <a:gd name="connsiteY0-146" fmla="*/ 694872 h 694872"/>
                <a:gd name="connsiteX1-147" fmla="*/ 0 w 1989592"/>
                <a:gd name="connsiteY1-148" fmla="*/ 0 h 694872"/>
                <a:gd name="connsiteX2-149" fmla="*/ 1989592 w 1989592"/>
                <a:gd name="connsiteY2-150" fmla="*/ 320222 h 694872"/>
                <a:gd name="connsiteX3-151" fmla="*/ 186530 w 1989592"/>
                <a:gd name="connsiteY3-152" fmla="*/ 694872 h 694872"/>
                <a:gd name="connsiteX0-153" fmla="*/ 186530 w 1995942"/>
                <a:gd name="connsiteY0-154" fmla="*/ 694872 h 694872"/>
                <a:gd name="connsiteX1-155" fmla="*/ 0 w 1995942"/>
                <a:gd name="connsiteY1-156" fmla="*/ 0 h 694872"/>
                <a:gd name="connsiteX2-157" fmla="*/ 1995942 w 1995942"/>
                <a:gd name="connsiteY2-158" fmla="*/ 323397 h 694872"/>
                <a:gd name="connsiteX3-159" fmla="*/ 186530 w 1995942"/>
                <a:gd name="connsiteY3-160" fmla="*/ 694872 h 694872"/>
                <a:gd name="connsiteX0-161" fmla="*/ 180180 w 1989592"/>
                <a:gd name="connsiteY0-162" fmla="*/ 704397 h 704397"/>
                <a:gd name="connsiteX1-163" fmla="*/ 0 w 1989592"/>
                <a:gd name="connsiteY1-164" fmla="*/ 0 h 704397"/>
                <a:gd name="connsiteX2-165" fmla="*/ 1989592 w 1989592"/>
                <a:gd name="connsiteY2-166" fmla="*/ 332922 h 704397"/>
                <a:gd name="connsiteX3-167" fmla="*/ 180180 w 1989592"/>
                <a:gd name="connsiteY3-168" fmla="*/ 704397 h 704397"/>
                <a:gd name="connsiteX0-169" fmla="*/ 173830 w 1983242"/>
                <a:gd name="connsiteY0-170" fmla="*/ 694872 h 694872"/>
                <a:gd name="connsiteX1-171" fmla="*/ 0 w 1983242"/>
                <a:gd name="connsiteY1-172" fmla="*/ 0 h 694872"/>
                <a:gd name="connsiteX2-173" fmla="*/ 1983242 w 1983242"/>
                <a:gd name="connsiteY2-174" fmla="*/ 323397 h 694872"/>
                <a:gd name="connsiteX3-175" fmla="*/ 173830 w 1983242"/>
                <a:gd name="connsiteY3-176" fmla="*/ 694872 h 694872"/>
                <a:gd name="connsiteX0-177" fmla="*/ 177005 w 1986417"/>
                <a:gd name="connsiteY0-178" fmla="*/ 694872 h 694872"/>
                <a:gd name="connsiteX1-179" fmla="*/ 0 w 1986417"/>
                <a:gd name="connsiteY1-180" fmla="*/ 0 h 694872"/>
                <a:gd name="connsiteX2-181" fmla="*/ 1986417 w 1986417"/>
                <a:gd name="connsiteY2-182" fmla="*/ 323397 h 694872"/>
                <a:gd name="connsiteX3-183" fmla="*/ 177005 w 1986417"/>
                <a:gd name="connsiteY3-184" fmla="*/ 694872 h 694872"/>
                <a:gd name="connsiteX0-185" fmla="*/ 164566 w 1973978"/>
                <a:gd name="connsiteY0-186" fmla="*/ 698950 h 698950"/>
                <a:gd name="connsiteX1-187" fmla="*/ 0 w 1973978"/>
                <a:gd name="connsiteY1-188" fmla="*/ 0 h 698950"/>
                <a:gd name="connsiteX2-189" fmla="*/ 1973978 w 1973978"/>
                <a:gd name="connsiteY2-190" fmla="*/ 327475 h 698950"/>
                <a:gd name="connsiteX3-191" fmla="*/ 164566 w 1973978"/>
                <a:gd name="connsiteY3-192" fmla="*/ 698950 h 698950"/>
              </a:gdLst>
              <a:ahLst/>
              <a:cxnLst>
                <a:cxn ang="0">
                  <a:pos x="connsiteX0-1" y="connsiteY0-2"/>
                </a:cxn>
                <a:cxn ang="0">
                  <a:pos x="connsiteX1-3" y="connsiteY1-4"/>
                </a:cxn>
                <a:cxn ang="0">
                  <a:pos x="connsiteX2-5" y="connsiteY2-6"/>
                </a:cxn>
                <a:cxn ang="0">
                  <a:pos x="connsiteX3-7" y="connsiteY3-8"/>
                </a:cxn>
              </a:cxnLst>
              <a:rect l="l" t="t" r="r" b="b"/>
              <a:pathLst>
                <a:path w="1973978" h="698950">
                  <a:moveTo>
                    <a:pt x="164566" y="698950"/>
                  </a:moveTo>
                  <a:lnTo>
                    <a:pt x="0" y="0"/>
                  </a:lnTo>
                  <a:lnTo>
                    <a:pt x="1973978" y="327475"/>
                  </a:lnTo>
                  <a:lnTo>
                    <a:pt x="164566" y="698950"/>
                  </a:lnTo>
                  <a:close/>
                </a:path>
              </a:pathLst>
            </a:custGeom>
            <a:solidFill>
              <a:srgbClr val="A82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前翅膀"/>
          <p:cNvGrpSpPr/>
          <p:nvPr/>
        </p:nvGrpSpPr>
        <p:grpSpPr>
          <a:xfrm>
            <a:off x="1973660" y="1499241"/>
            <a:ext cx="4680956" cy="2639549"/>
            <a:chOff x="2389243" y="1423041"/>
            <a:chExt cx="4680956" cy="2639549"/>
          </a:xfrm>
        </p:grpSpPr>
        <p:sp>
          <p:nvSpPr>
            <p:cNvPr id="23" name="直角三角形 7"/>
            <p:cNvSpPr/>
            <p:nvPr/>
          </p:nvSpPr>
          <p:spPr>
            <a:xfrm>
              <a:off x="2389243" y="2123614"/>
              <a:ext cx="2510973" cy="1938976"/>
            </a:xfrm>
            <a:custGeom>
              <a:avLst/>
              <a:gdLst>
                <a:gd name="connsiteX0" fmla="*/ 0 w 5428343"/>
                <a:gd name="connsiteY0" fmla="*/ 2845210 h 2845210"/>
                <a:gd name="connsiteX1" fmla="*/ 0 w 5428343"/>
                <a:gd name="connsiteY1" fmla="*/ 0 h 2845210"/>
                <a:gd name="connsiteX2" fmla="*/ 5428343 w 5428343"/>
                <a:gd name="connsiteY2" fmla="*/ 2845210 h 2845210"/>
                <a:gd name="connsiteX3" fmla="*/ 0 w 5428343"/>
                <a:gd name="connsiteY3" fmla="*/ 2845210 h 2845210"/>
                <a:gd name="connsiteX0-1" fmla="*/ 0 w 5428343"/>
                <a:gd name="connsiteY0-2" fmla="*/ 2932296 h 2932296"/>
                <a:gd name="connsiteX1-3" fmla="*/ 3497943 w 5428343"/>
                <a:gd name="connsiteY1-4" fmla="*/ 0 h 2932296"/>
                <a:gd name="connsiteX2-5" fmla="*/ 5428343 w 5428343"/>
                <a:gd name="connsiteY2-6" fmla="*/ 2932296 h 2932296"/>
                <a:gd name="connsiteX3-7" fmla="*/ 0 w 5428343"/>
                <a:gd name="connsiteY3-8" fmla="*/ 2932296 h 2932296"/>
                <a:gd name="connsiteX0-9" fmla="*/ 0 w 5428343"/>
                <a:gd name="connsiteY0-10" fmla="*/ 2554925 h 2554925"/>
                <a:gd name="connsiteX1-11" fmla="*/ 1712686 w 5428343"/>
                <a:gd name="connsiteY1-12" fmla="*/ 0 h 2554925"/>
                <a:gd name="connsiteX2-13" fmla="*/ 5428343 w 5428343"/>
                <a:gd name="connsiteY2-14" fmla="*/ 2554925 h 2554925"/>
                <a:gd name="connsiteX3-15" fmla="*/ 0 w 5428343"/>
                <a:gd name="connsiteY3-16" fmla="*/ 2554925 h 2554925"/>
                <a:gd name="connsiteX0-17" fmla="*/ 0 w 7649029"/>
                <a:gd name="connsiteY0-18" fmla="*/ 2554925 h 2554925"/>
                <a:gd name="connsiteX1-19" fmla="*/ 1712686 w 7649029"/>
                <a:gd name="connsiteY1-20" fmla="*/ 0 h 2554925"/>
                <a:gd name="connsiteX2-21" fmla="*/ 7649029 w 7649029"/>
                <a:gd name="connsiteY2-22" fmla="*/ 2075953 h 2554925"/>
                <a:gd name="connsiteX3-23" fmla="*/ 0 w 7649029"/>
                <a:gd name="connsiteY3-24" fmla="*/ 2554925 h 2554925"/>
                <a:gd name="connsiteX0-25" fmla="*/ 0 w 7649029"/>
                <a:gd name="connsiteY0-26" fmla="*/ 2772640 h 2772640"/>
                <a:gd name="connsiteX1-27" fmla="*/ 1611086 w 7649029"/>
                <a:gd name="connsiteY1-28" fmla="*/ 0 h 2772640"/>
                <a:gd name="connsiteX2-29" fmla="*/ 7649029 w 7649029"/>
                <a:gd name="connsiteY2-30" fmla="*/ 2293668 h 2772640"/>
                <a:gd name="connsiteX3-31" fmla="*/ 0 w 7649029"/>
                <a:gd name="connsiteY3-32" fmla="*/ 2772640 h 2772640"/>
                <a:gd name="connsiteX0-33" fmla="*/ 0 w 7881258"/>
                <a:gd name="connsiteY0-34" fmla="*/ 2816183 h 2816183"/>
                <a:gd name="connsiteX1-35" fmla="*/ 1843315 w 7881258"/>
                <a:gd name="connsiteY1-36" fmla="*/ 0 h 2816183"/>
                <a:gd name="connsiteX2-37" fmla="*/ 7881258 w 7881258"/>
                <a:gd name="connsiteY2-38" fmla="*/ 2293668 h 2816183"/>
                <a:gd name="connsiteX3-39" fmla="*/ 0 w 7881258"/>
                <a:gd name="connsiteY3-40" fmla="*/ 2816183 h 2816183"/>
                <a:gd name="connsiteX0-41" fmla="*/ 0 w 7881258"/>
                <a:gd name="connsiteY0-42" fmla="*/ 3120983 h 3120983"/>
                <a:gd name="connsiteX1-43" fmla="*/ 1727200 w 7881258"/>
                <a:gd name="connsiteY1-44" fmla="*/ 0 h 3120983"/>
                <a:gd name="connsiteX2-45" fmla="*/ 7881258 w 7881258"/>
                <a:gd name="connsiteY2-46" fmla="*/ 2598468 h 3120983"/>
                <a:gd name="connsiteX3-47" fmla="*/ 0 w 7881258"/>
                <a:gd name="connsiteY3-48" fmla="*/ 3120983 h 3120983"/>
                <a:gd name="connsiteX0-49" fmla="*/ 0 w 7881258"/>
                <a:gd name="connsiteY0-50" fmla="*/ 3114633 h 3114633"/>
                <a:gd name="connsiteX1-51" fmla="*/ 1724025 w 7881258"/>
                <a:gd name="connsiteY1-52" fmla="*/ 0 h 3114633"/>
                <a:gd name="connsiteX2-53" fmla="*/ 7881258 w 7881258"/>
                <a:gd name="connsiteY2-54" fmla="*/ 2592118 h 3114633"/>
                <a:gd name="connsiteX3-55" fmla="*/ 0 w 7881258"/>
                <a:gd name="connsiteY3-56" fmla="*/ 3114633 h 3114633"/>
                <a:gd name="connsiteX0-57" fmla="*/ 0 w 7881258"/>
                <a:gd name="connsiteY0-58" fmla="*/ 1866404 h 1866404"/>
                <a:gd name="connsiteX1-59" fmla="*/ 1114425 w 7881258"/>
                <a:gd name="connsiteY1-60" fmla="*/ 0 h 1866404"/>
                <a:gd name="connsiteX2-61" fmla="*/ 7881258 w 7881258"/>
                <a:gd name="connsiteY2-62" fmla="*/ 1343889 h 1866404"/>
                <a:gd name="connsiteX3-63" fmla="*/ 0 w 7881258"/>
                <a:gd name="connsiteY3-64" fmla="*/ 1866404 h 1866404"/>
                <a:gd name="connsiteX0-65" fmla="*/ 0 w 2510973"/>
                <a:gd name="connsiteY0-66" fmla="*/ 1866404 h 1866404"/>
                <a:gd name="connsiteX1-67" fmla="*/ 1114425 w 2510973"/>
                <a:gd name="connsiteY1-68" fmla="*/ 0 h 1866404"/>
                <a:gd name="connsiteX2-69" fmla="*/ 2510973 w 2510973"/>
                <a:gd name="connsiteY2-70" fmla="*/ 1648689 h 1866404"/>
                <a:gd name="connsiteX3-71" fmla="*/ 0 w 2510973"/>
                <a:gd name="connsiteY3-72" fmla="*/ 1866404 h 1866404"/>
                <a:gd name="connsiteX0-73" fmla="*/ 0 w 2510973"/>
                <a:gd name="connsiteY0-74" fmla="*/ 1866404 h 1866404"/>
                <a:gd name="connsiteX1-75" fmla="*/ 1114425 w 2510973"/>
                <a:gd name="connsiteY1-76" fmla="*/ 0 h 1866404"/>
                <a:gd name="connsiteX2-77" fmla="*/ 2510973 w 2510973"/>
                <a:gd name="connsiteY2-78" fmla="*/ 1692232 h 1866404"/>
                <a:gd name="connsiteX3-79" fmla="*/ 0 w 2510973"/>
                <a:gd name="connsiteY3-80" fmla="*/ 1866404 h 1866404"/>
                <a:gd name="connsiteX0-81" fmla="*/ 0 w 2510973"/>
                <a:gd name="connsiteY0-82" fmla="*/ 1880919 h 1880919"/>
                <a:gd name="connsiteX1-83" fmla="*/ 1767567 w 2510973"/>
                <a:gd name="connsiteY1-84" fmla="*/ 0 h 1880919"/>
                <a:gd name="connsiteX2-85" fmla="*/ 2510973 w 2510973"/>
                <a:gd name="connsiteY2-86" fmla="*/ 1706747 h 1880919"/>
                <a:gd name="connsiteX3-87" fmla="*/ 0 w 2510973"/>
                <a:gd name="connsiteY3-88" fmla="*/ 1880919 h 1880919"/>
                <a:gd name="connsiteX0-89" fmla="*/ 0 w 2510973"/>
                <a:gd name="connsiteY0-90" fmla="*/ 1895433 h 1895433"/>
                <a:gd name="connsiteX1-91" fmla="*/ 1724024 w 2510973"/>
                <a:gd name="connsiteY1-92" fmla="*/ 0 h 1895433"/>
                <a:gd name="connsiteX2-93" fmla="*/ 2510973 w 2510973"/>
                <a:gd name="connsiteY2-94" fmla="*/ 1721261 h 1895433"/>
                <a:gd name="connsiteX3-95" fmla="*/ 0 w 2510973"/>
                <a:gd name="connsiteY3-96" fmla="*/ 1895433 h 1895433"/>
                <a:gd name="connsiteX0-97" fmla="*/ 0 w 2510973"/>
                <a:gd name="connsiteY0-98" fmla="*/ 1938976 h 1938976"/>
                <a:gd name="connsiteX1-99" fmla="*/ 1840138 w 2510973"/>
                <a:gd name="connsiteY1-100" fmla="*/ 0 h 1938976"/>
                <a:gd name="connsiteX2-101" fmla="*/ 2510973 w 2510973"/>
                <a:gd name="connsiteY2-102" fmla="*/ 1764804 h 1938976"/>
                <a:gd name="connsiteX3-103" fmla="*/ 0 w 2510973"/>
                <a:gd name="connsiteY3-104" fmla="*/ 1938976 h 1938976"/>
              </a:gdLst>
              <a:ahLst/>
              <a:cxnLst>
                <a:cxn ang="0">
                  <a:pos x="connsiteX0-1" y="connsiteY0-2"/>
                </a:cxn>
                <a:cxn ang="0">
                  <a:pos x="connsiteX1-3" y="connsiteY1-4"/>
                </a:cxn>
                <a:cxn ang="0">
                  <a:pos x="connsiteX2-5" y="connsiteY2-6"/>
                </a:cxn>
                <a:cxn ang="0">
                  <a:pos x="connsiteX3-7" y="connsiteY3-8"/>
                </a:cxn>
              </a:cxnLst>
              <a:rect l="l" t="t" r="r" b="b"/>
              <a:pathLst>
                <a:path w="2510973" h="1938976">
                  <a:moveTo>
                    <a:pt x="0" y="1938976"/>
                  </a:moveTo>
                  <a:lnTo>
                    <a:pt x="1840138" y="0"/>
                  </a:lnTo>
                  <a:lnTo>
                    <a:pt x="2510973" y="1764804"/>
                  </a:lnTo>
                  <a:lnTo>
                    <a:pt x="0" y="1938976"/>
                  </a:lnTo>
                  <a:close/>
                </a:path>
              </a:pathLst>
            </a:custGeom>
            <a:solidFill>
              <a:srgbClr val="EF4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7"/>
            <p:cNvSpPr/>
            <p:nvPr/>
          </p:nvSpPr>
          <p:spPr>
            <a:xfrm rot="10800000">
              <a:off x="4225564" y="2127361"/>
              <a:ext cx="2010911" cy="1764804"/>
            </a:xfrm>
            <a:custGeom>
              <a:avLst/>
              <a:gdLst>
                <a:gd name="connsiteX0" fmla="*/ 0 w 5428343"/>
                <a:gd name="connsiteY0" fmla="*/ 2845210 h 2845210"/>
                <a:gd name="connsiteX1" fmla="*/ 0 w 5428343"/>
                <a:gd name="connsiteY1" fmla="*/ 0 h 2845210"/>
                <a:gd name="connsiteX2" fmla="*/ 5428343 w 5428343"/>
                <a:gd name="connsiteY2" fmla="*/ 2845210 h 2845210"/>
                <a:gd name="connsiteX3" fmla="*/ 0 w 5428343"/>
                <a:gd name="connsiteY3" fmla="*/ 2845210 h 2845210"/>
                <a:gd name="connsiteX0-1" fmla="*/ 0 w 5428343"/>
                <a:gd name="connsiteY0-2" fmla="*/ 2932296 h 2932296"/>
                <a:gd name="connsiteX1-3" fmla="*/ 3497943 w 5428343"/>
                <a:gd name="connsiteY1-4" fmla="*/ 0 h 2932296"/>
                <a:gd name="connsiteX2-5" fmla="*/ 5428343 w 5428343"/>
                <a:gd name="connsiteY2-6" fmla="*/ 2932296 h 2932296"/>
                <a:gd name="connsiteX3-7" fmla="*/ 0 w 5428343"/>
                <a:gd name="connsiteY3-8" fmla="*/ 2932296 h 2932296"/>
                <a:gd name="connsiteX0-9" fmla="*/ 0 w 5428343"/>
                <a:gd name="connsiteY0-10" fmla="*/ 2554925 h 2554925"/>
                <a:gd name="connsiteX1-11" fmla="*/ 1712686 w 5428343"/>
                <a:gd name="connsiteY1-12" fmla="*/ 0 h 2554925"/>
                <a:gd name="connsiteX2-13" fmla="*/ 5428343 w 5428343"/>
                <a:gd name="connsiteY2-14" fmla="*/ 2554925 h 2554925"/>
                <a:gd name="connsiteX3-15" fmla="*/ 0 w 5428343"/>
                <a:gd name="connsiteY3-16" fmla="*/ 2554925 h 2554925"/>
                <a:gd name="connsiteX0-17" fmla="*/ 0 w 7649029"/>
                <a:gd name="connsiteY0-18" fmla="*/ 2554925 h 2554925"/>
                <a:gd name="connsiteX1-19" fmla="*/ 1712686 w 7649029"/>
                <a:gd name="connsiteY1-20" fmla="*/ 0 h 2554925"/>
                <a:gd name="connsiteX2-21" fmla="*/ 7649029 w 7649029"/>
                <a:gd name="connsiteY2-22" fmla="*/ 2075953 h 2554925"/>
                <a:gd name="connsiteX3-23" fmla="*/ 0 w 7649029"/>
                <a:gd name="connsiteY3-24" fmla="*/ 2554925 h 2554925"/>
                <a:gd name="connsiteX0-25" fmla="*/ 0 w 7649029"/>
                <a:gd name="connsiteY0-26" fmla="*/ 2772640 h 2772640"/>
                <a:gd name="connsiteX1-27" fmla="*/ 1611086 w 7649029"/>
                <a:gd name="connsiteY1-28" fmla="*/ 0 h 2772640"/>
                <a:gd name="connsiteX2-29" fmla="*/ 7649029 w 7649029"/>
                <a:gd name="connsiteY2-30" fmla="*/ 2293668 h 2772640"/>
                <a:gd name="connsiteX3-31" fmla="*/ 0 w 7649029"/>
                <a:gd name="connsiteY3-32" fmla="*/ 2772640 h 2772640"/>
                <a:gd name="connsiteX0-33" fmla="*/ 0 w 7881258"/>
                <a:gd name="connsiteY0-34" fmla="*/ 2816183 h 2816183"/>
                <a:gd name="connsiteX1-35" fmla="*/ 1843315 w 7881258"/>
                <a:gd name="connsiteY1-36" fmla="*/ 0 h 2816183"/>
                <a:gd name="connsiteX2-37" fmla="*/ 7881258 w 7881258"/>
                <a:gd name="connsiteY2-38" fmla="*/ 2293668 h 2816183"/>
                <a:gd name="connsiteX3-39" fmla="*/ 0 w 7881258"/>
                <a:gd name="connsiteY3-40" fmla="*/ 2816183 h 2816183"/>
                <a:gd name="connsiteX0-41" fmla="*/ 0 w 7881258"/>
                <a:gd name="connsiteY0-42" fmla="*/ 3120983 h 3120983"/>
                <a:gd name="connsiteX1-43" fmla="*/ 1727200 w 7881258"/>
                <a:gd name="connsiteY1-44" fmla="*/ 0 h 3120983"/>
                <a:gd name="connsiteX2-45" fmla="*/ 7881258 w 7881258"/>
                <a:gd name="connsiteY2-46" fmla="*/ 2598468 h 3120983"/>
                <a:gd name="connsiteX3-47" fmla="*/ 0 w 7881258"/>
                <a:gd name="connsiteY3-48" fmla="*/ 3120983 h 3120983"/>
                <a:gd name="connsiteX0-49" fmla="*/ 0 w 7881258"/>
                <a:gd name="connsiteY0-50" fmla="*/ 3114633 h 3114633"/>
                <a:gd name="connsiteX1-51" fmla="*/ 1724025 w 7881258"/>
                <a:gd name="connsiteY1-52" fmla="*/ 0 h 3114633"/>
                <a:gd name="connsiteX2-53" fmla="*/ 7881258 w 7881258"/>
                <a:gd name="connsiteY2-54" fmla="*/ 2592118 h 3114633"/>
                <a:gd name="connsiteX3-55" fmla="*/ 0 w 7881258"/>
                <a:gd name="connsiteY3-56" fmla="*/ 3114633 h 3114633"/>
                <a:gd name="connsiteX0-57" fmla="*/ 0 w 7881258"/>
                <a:gd name="connsiteY0-58" fmla="*/ 1866404 h 1866404"/>
                <a:gd name="connsiteX1-59" fmla="*/ 1114425 w 7881258"/>
                <a:gd name="connsiteY1-60" fmla="*/ 0 h 1866404"/>
                <a:gd name="connsiteX2-61" fmla="*/ 7881258 w 7881258"/>
                <a:gd name="connsiteY2-62" fmla="*/ 1343889 h 1866404"/>
                <a:gd name="connsiteX3-63" fmla="*/ 0 w 7881258"/>
                <a:gd name="connsiteY3-64" fmla="*/ 1866404 h 1866404"/>
                <a:gd name="connsiteX0-65" fmla="*/ 0 w 2510973"/>
                <a:gd name="connsiteY0-66" fmla="*/ 1866404 h 1866404"/>
                <a:gd name="connsiteX1-67" fmla="*/ 1114425 w 2510973"/>
                <a:gd name="connsiteY1-68" fmla="*/ 0 h 1866404"/>
                <a:gd name="connsiteX2-69" fmla="*/ 2510973 w 2510973"/>
                <a:gd name="connsiteY2-70" fmla="*/ 1648689 h 1866404"/>
                <a:gd name="connsiteX3-71" fmla="*/ 0 w 2510973"/>
                <a:gd name="connsiteY3-72" fmla="*/ 1866404 h 1866404"/>
                <a:gd name="connsiteX0-73" fmla="*/ 0 w 2510973"/>
                <a:gd name="connsiteY0-74" fmla="*/ 1866404 h 1866404"/>
                <a:gd name="connsiteX1-75" fmla="*/ 1114425 w 2510973"/>
                <a:gd name="connsiteY1-76" fmla="*/ 0 h 1866404"/>
                <a:gd name="connsiteX2-77" fmla="*/ 2510973 w 2510973"/>
                <a:gd name="connsiteY2-78" fmla="*/ 1692232 h 1866404"/>
                <a:gd name="connsiteX3-79" fmla="*/ 0 w 2510973"/>
                <a:gd name="connsiteY3-80" fmla="*/ 1866404 h 1866404"/>
                <a:gd name="connsiteX0-81" fmla="*/ 0 w 2510973"/>
                <a:gd name="connsiteY0-82" fmla="*/ 1880919 h 1880919"/>
                <a:gd name="connsiteX1-83" fmla="*/ 1767567 w 2510973"/>
                <a:gd name="connsiteY1-84" fmla="*/ 0 h 1880919"/>
                <a:gd name="connsiteX2-85" fmla="*/ 2510973 w 2510973"/>
                <a:gd name="connsiteY2-86" fmla="*/ 1706747 h 1880919"/>
                <a:gd name="connsiteX3-87" fmla="*/ 0 w 2510973"/>
                <a:gd name="connsiteY3-88" fmla="*/ 1880919 h 1880919"/>
                <a:gd name="connsiteX0-89" fmla="*/ 0 w 2510973"/>
                <a:gd name="connsiteY0-90" fmla="*/ 1895433 h 1895433"/>
                <a:gd name="connsiteX1-91" fmla="*/ 1724024 w 2510973"/>
                <a:gd name="connsiteY1-92" fmla="*/ 0 h 1895433"/>
                <a:gd name="connsiteX2-93" fmla="*/ 2510973 w 2510973"/>
                <a:gd name="connsiteY2-94" fmla="*/ 1721261 h 1895433"/>
                <a:gd name="connsiteX3-95" fmla="*/ 0 w 2510973"/>
                <a:gd name="connsiteY3-96" fmla="*/ 1895433 h 1895433"/>
                <a:gd name="connsiteX0-97" fmla="*/ 0 w 2510973"/>
                <a:gd name="connsiteY0-98" fmla="*/ 1938976 h 1938976"/>
                <a:gd name="connsiteX1-99" fmla="*/ 1840138 w 2510973"/>
                <a:gd name="connsiteY1-100" fmla="*/ 0 h 1938976"/>
                <a:gd name="connsiteX2-101" fmla="*/ 2510973 w 2510973"/>
                <a:gd name="connsiteY2-102" fmla="*/ 1764804 h 1938976"/>
                <a:gd name="connsiteX3-103" fmla="*/ 0 w 2510973"/>
                <a:gd name="connsiteY3-104" fmla="*/ 1938976 h 1938976"/>
                <a:gd name="connsiteX0-105" fmla="*/ 0 w 1929948"/>
                <a:gd name="connsiteY0-106" fmla="*/ 1324614 h 1764804"/>
                <a:gd name="connsiteX1-107" fmla="*/ 1259113 w 1929948"/>
                <a:gd name="connsiteY1-108" fmla="*/ 0 h 1764804"/>
                <a:gd name="connsiteX2-109" fmla="*/ 1929948 w 1929948"/>
                <a:gd name="connsiteY2-110" fmla="*/ 1764804 h 1764804"/>
                <a:gd name="connsiteX3-111" fmla="*/ 0 w 1929948"/>
                <a:gd name="connsiteY3-112" fmla="*/ 1324614 h 1764804"/>
                <a:gd name="connsiteX0-113" fmla="*/ 0 w 2010911"/>
                <a:gd name="connsiteY0-114" fmla="*/ 1005527 h 1764804"/>
                <a:gd name="connsiteX1-115" fmla="*/ 1340076 w 2010911"/>
                <a:gd name="connsiteY1-116" fmla="*/ 0 h 1764804"/>
                <a:gd name="connsiteX2-117" fmla="*/ 2010911 w 2010911"/>
                <a:gd name="connsiteY2-118" fmla="*/ 1764804 h 1764804"/>
                <a:gd name="connsiteX3-119" fmla="*/ 0 w 2010911"/>
                <a:gd name="connsiteY3-120" fmla="*/ 1005527 h 1764804"/>
                <a:gd name="connsiteX0-121" fmla="*/ 0 w 2010911"/>
                <a:gd name="connsiteY0-122" fmla="*/ 1005527 h 1764804"/>
                <a:gd name="connsiteX1-123" fmla="*/ 1349601 w 2010911"/>
                <a:gd name="connsiteY1-124" fmla="*/ 0 h 1764804"/>
                <a:gd name="connsiteX2-125" fmla="*/ 2010911 w 2010911"/>
                <a:gd name="connsiteY2-126" fmla="*/ 1764804 h 1764804"/>
                <a:gd name="connsiteX3-127" fmla="*/ 0 w 2010911"/>
                <a:gd name="connsiteY3-128" fmla="*/ 1005527 h 1764804"/>
              </a:gdLst>
              <a:ahLst/>
              <a:cxnLst>
                <a:cxn ang="0">
                  <a:pos x="connsiteX0-1" y="connsiteY0-2"/>
                </a:cxn>
                <a:cxn ang="0">
                  <a:pos x="connsiteX1-3" y="connsiteY1-4"/>
                </a:cxn>
                <a:cxn ang="0">
                  <a:pos x="connsiteX2-5" y="connsiteY2-6"/>
                </a:cxn>
                <a:cxn ang="0">
                  <a:pos x="connsiteX3-7" y="connsiteY3-8"/>
                </a:cxn>
              </a:cxnLst>
              <a:rect l="l" t="t" r="r" b="b"/>
              <a:pathLst>
                <a:path w="2010911" h="1764804">
                  <a:moveTo>
                    <a:pt x="0" y="1005527"/>
                  </a:moveTo>
                  <a:lnTo>
                    <a:pt x="1349601" y="0"/>
                  </a:lnTo>
                  <a:lnTo>
                    <a:pt x="2010911" y="1764804"/>
                  </a:lnTo>
                  <a:lnTo>
                    <a:pt x="0" y="1005527"/>
                  </a:lnTo>
                  <a:close/>
                </a:path>
              </a:pathLst>
            </a:custGeom>
            <a:solidFill>
              <a:srgbClr val="EE30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直角三角形 7"/>
            <p:cNvSpPr/>
            <p:nvPr/>
          </p:nvSpPr>
          <p:spPr>
            <a:xfrm rot="9126709">
              <a:off x="4436298" y="1423041"/>
              <a:ext cx="2633901" cy="1616128"/>
            </a:xfrm>
            <a:custGeom>
              <a:avLst/>
              <a:gdLst>
                <a:gd name="connsiteX0" fmla="*/ 0 w 5428343"/>
                <a:gd name="connsiteY0" fmla="*/ 2845210 h 2845210"/>
                <a:gd name="connsiteX1" fmla="*/ 0 w 5428343"/>
                <a:gd name="connsiteY1" fmla="*/ 0 h 2845210"/>
                <a:gd name="connsiteX2" fmla="*/ 5428343 w 5428343"/>
                <a:gd name="connsiteY2" fmla="*/ 2845210 h 2845210"/>
                <a:gd name="connsiteX3" fmla="*/ 0 w 5428343"/>
                <a:gd name="connsiteY3" fmla="*/ 2845210 h 2845210"/>
                <a:gd name="connsiteX0-1" fmla="*/ 0 w 5428343"/>
                <a:gd name="connsiteY0-2" fmla="*/ 2932296 h 2932296"/>
                <a:gd name="connsiteX1-3" fmla="*/ 3497943 w 5428343"/>
                <a:gd name="connsiteY1-4" fmla="*/ 0 h 2932296"/>
                <a:gd name="connsiteX2-5" fmla="*/ 5428343 w 5428343"/>
                <a:gd name="connsiteY2-6" fmla="*/ 2932296 h 2932296"/>
                <a:gd name="connsiteX3-7" fmla="*/ 0 w 5428343"/>
                <a:gd name="connsiteY3-8" fmla="*/ 2932296 h 2932296"/>
                <a:gd name="connsiteX0-9" fmla="*/ 0 w 5428343"/>
                <a:gd name="connsiteY0-10" fmla="*/ 2554925 h 2554925"/>
                <a:gd name="connsiteX1-11" fmla="*/ 1712686 w 5428343"/>
                <a:gd name="connsiteY1-12" fmla="*/ 0 h 2554925"/>
                <a:gd name="connsiteX2-13" fmla="*/ 5428343 w 5428343"/>
                <a:gd name="connsiteY2-14" fmla="*/ 2554925 h 2554925"/>
                <a:gd name="connsiteX3-15" fmla="*/ 0 w 5428343"/>
                <a:gd name="connsiteY3-16" fmla="*/ 2554925 h 2554925"/>
                <a:gd name="connsiteX0-17" fmla="*/ 0 w 7649029"/>
                <a:gd name="connsiteY0-18" fmla="*/ 2554925 h 2554925"/>
                <a:gd name="connsiteX1-19" fmla="*/ 1712686 w 7649029"/>
                <a:gd name="connsiteY1-20" fmla="*/ 0 h 2554925"/>
                <a:gd name="connsiteX2-21" fmla="*/ 7649029 w 7649029"/>
                <a:gd name="connsiteY2-22" fmla="*/ 2075953 h 2554925"/>
                <a:gd name="connsiteX3-23" fmla="*/ 0 w 7649029"/>
                <a:gd name="connsiteY3-24" fmla="*/ 2554925 h 2554925"/>
                <a:gd name="connsiteX0-25" fmla="*/ 0 w 7649029"/>
                <a:gd name="connsiteY0-26" fmla="*/ 2772640 h 2772640"/>
                <a:gd name="connsiteX1-27" fmla="*/ 1611086 w 7649029"/>
                <a:gd name="connsiteY1-28" fmla="*/ 0 h 2772640"/>
                <a:gd name="connsiteX2-29" fmla="*/ 7649029 w 7649029"/>
                <a:gd name="connsiteY2-30" fmla="*/ 2293668 h 2772640"/>
                <a:gd name="connsiteX3-31" fmla="*/ 0 w 7649029"/>
                <a:gd name="connsiteY3-32" fmla="*/ 2772640 h 2772640"/>
                <a:gd name="connsiteX0-33" fmla="*/ 0 w 7881258"/>
                <a:gd name="connsiteY0-34" fmla="*/ 2816183 h 2816183"/>
                <a:gd name="connsiteX1-35" fmla="*/ 1843315 w 7881258"/>
                <a:gd name="connsiteY1-36" fmla="*/ 0 h 2816183"/>
                <a:gd name="connsiteX2-37" fmla="*/ 7881258 w 7881258"/>
                <a:gd name="connsiteY2-38" fmla="*/ 2293668 h 2816183"/>
                <a:gd name="connsiteX3-39" fmla="*/ 0 w 7881258"/>
                <a:gd name="connsiteY3-40" fmla="*/ 2816183 h 2816183"/>
                <a:gd name="connsiteX0-41" fmla="*/ 0 w 7881258"/>
                <a:gd name="connsiteY0-42" fmla="*/ 3120983 h 3120983"/>
                <a:gd name="connsiteX1-43" fmla="*/ 1727200 w 7881258"/>
                <a:gd name="connsiteY1-44" fmla="*/ 0 h 3120983"/>
                <a:gd name="connsiteX2-45" fmla="*/ 7881258 w 7881258"/>
                <a:gd name="connsiteY2-46" fmla="*/ 2598468 h 3120983"/>
                <a:gd name="connsiteX3-47" fmla="*/ 0 w 7881258"/>
                <a:gd name="connsiteY3-48" fmla="*/ 3120983 h 3120983"/>
                <a:gd name="connsiteX0-49" fmla="*/ 0 w 7881258"/>
                <a:gd name="connsiteY0-50" fmla="*/ 3114633 h 3114633"/>
                <a:gd name="connsiteX1-51" fmla="*/ 1724025 w 7881258"/>
                <a:gd name="connsiteY1-52" fmla="*/ 0 h 3114633"/>
                <a:gd name="connsiteX2-53" fmla="*/ 7881258 w 7881258"/>
                <a:gd name="connsiteY2-54" fmla="*/ 2592118 h 3114633"/>
                <a:gd name="connsiteX3-55" fmla="*/ 0 w 7881258"/>
                <a:gd name="connsiteY3-56" fmla="*/ 3114633 h 3114633"/>
                <a:gd name="connsiteX0-57" fmla="*/ 0 w 7881258"/>
                <a:gd name="connsiteY0-58" fmla="*/ 1866404 h 1866404"/>
                <a:gd name="connsiteX1-59" fmla="*/ 1114425 w 7881258"/>
                <a:gd name="connsiteY1-60" fmla="*/ 0 h 1866404"/>
                <a:gd name="connsiteX2-61" fmla="*/ 7881258 w 7881258"/>
                <a:gd name="connsiteY2-62" fmla="*/ 1343889 h 1866404"/>
                <a:gd name="connsiteX3-63" fmla="*/ 0 w 7881258"/>
                <a:gd name="connsiteY3-64" fmla="*/ 1866404 h 1866404"/>
                <a:gd name="connsiteX0-65" fmla="*/ 0 w 2510973"/>
                <a:gd name="connsiteY0-66" fmla="*/ 1866404 h 1866404"/>
                <a:gd name="connsiteX1-67" fmla="*/ 1114425 w 2510973"/>
                <a:gd name="connsiteY1-68" fmla="*/ 0 h 1866404"/>
                <a:gd name="connsiteX2-69" fmla="*/ 2510973 w 2510973"/>
                <a:gd name="connsiteY2-70" fmla="*/ 1648689 h 1866404"/>
                <a:gd name="connsiteX3-71" fmla="*/ 0 w 2510973"/>
                <a:gd name="connsiteY3-72" fmla="*/ 1866404 h 1866404"/>
                <a:gd name="connsiteX0-73" fmla="*/ 0 w 2510973"/>
                <a:gd name="connsiteY0-74" fmla="*/ 1866404 h 1866404"/>
                <a:gd name="connsiteX1-75" fmla="*/ 1114425 w 2510973"/>
                <a:gd name="connsiteY1-76" fmla="*/ 0 h 1866404"/>
                <a:gd name="connsiteX2-77" fmla="*/ 2510973 w 2510973"/>
                <a:gd name="connsiteY2-78" fmla="*/ 1692232 h 1866404"/>
                <a:gd name="connsiteX3-79" fmla="*/ 0 w 2510973"/>
                <a:gd name="connsiteY3-80" fmla="*/ 1866404 h 1866404"/>
                <a:gd name="connsiteX0-81" fmla="*/ 0 w 2510973"/>
                <a:gd name="connsiteY0-82" fmla="*/ 1880919 h 1880919"/>
                <a:gd name="connsiteX1-83" fmla="*/ 1767567 w 2510973"/>
                <a:gd name="connsiteY1-84" fmla="*/ 0 h 1880919"/>
                <a:gd name="connsiteX2-85" fmla="*/ 2510973 w 2510973"/>
                <a:gd name="connsiteY2-86" fmla="*/ 1706747 h 1880919"/>
                <a:gd name="connsiteX3-87" fmla="*/ 0 w 2510973"/>
                <a:gd name="connsiteY3-88" fmla="*/ 1880919 h 1880919"/>
                <a:gd name="connsiteX0-89" fmla="*/ 0 w 2510973"/>
                <a:gd name="connsiteY0-90" fmla="*/ 1895433 h 1895433"/>
                <a:gd name="connsiteX1-91" fmla="*/ 1724024 w 2510973"/>
                <a:gd name="connsiteY1-92" fmla="*/ 0 h 1895433"/>
                <a:gd name="connsiteX2-93" fmla="*/ 2510973 w 2510973"/>
                <a:gd name="connsiteY2-94" fmla="*/ 1721261 h 1895433"/>
                <a:gd name="connsiteX3-95" fmla="*/ 0 w 2510973"/>
                <a:gd name="connsiteY3-96" fmla="*/ 1895433 h 1895433"/>
                <a:gd name="connsiteX0-97" fmla="*/ 0 w 2510973"/>
                <a:gd name="connsiteY0-98" fmla="*/ 1938976 h 1938976"/>
                <a:gd name="connsiteX1-99" fmla="*/ 1840138 w 2510973"/>
                <a:gd name="connsiteY1-100" fmla="*/ 0 h 1938976"/>
                <a:gd name="connsiteX2-101" fmla="*/ 2510973 w 2510973"/>
                <a:gd name="connsiteY2-102" fmla="*/ 1764804 h 1938976"/>
                <a:gd name="connsiteX3-103" fmla="*/ 0 w 2510973"/>
                <a:gd name="connsiteY3-104" fmla="*/ 1938976 h 1938976"/>
                <a:gd name="connsiteX0-105" fmla="*/ 0 w 1929948"/>
                <a:gd name="connsiteY0-106" fmla="*/ 1324614 h 1764804"/>
                <a:gd name="connsiteX1-107" fmla="*/ 1259113 w 1929948"/>
                <a:gd name="connsiteY1-108" fmla="*/ 0 h 1764804"/>
                <a:gd name="connsiteX2-109" fmla="*/ 1929948 w 1929948"/>
                <a:gd name="connsiteY2-110" fmla="*/ 1764804 h 1764804"/>
                <a:gd name="connsiteX3-111" fmla="*/ 0 w 1929948"/>
                <a:gd name="connsiteY3-112" fmla="*/ 1324614 h 1764804"/>
                <a:gd name="connsiteX0-113" fmla="*/ 0 w 2010911"/>
                <a:gd name="connsiteY0-114" fmla="*/ 1005527 h 1764804"/>
                <a:gd name="connsiteX1-115" fmla="*/ 1340076 w 2010911"/>
                <a:gd name="connsiteY1-116" fmla="*/ 0 h 1764804"/>
                <a:gd name="connsiteX2-117" fmla="*/ 2010911 w 2010911"/>
                <a:gd name="connsiteY2-118" fmla="*/ 1764804 h 1764804"/>
                <a:gd name="connsiteX3-119" fmla="*/ 0 w 2010911"/>
                <a:gd name="connsiteY3-120" fmla="*/ 1005527 h 1764804"/>
                <a:gd name="connsiteX0-121" fmla="*/ 0 w 2010911"/>
                <a:gd name="connsiteY0-122" fmla="*/ 856524 h 1615801"/>
                <a:gd name="connsiteX1-123" fmla="*/ 596668 w 2010911"/>
                <a:gd name="connsiteY1-124" fmla="*/ 0 h 1615801"/>
                <a:gd name="connsiteX2-125" fmla="*/ 2010911 w 2010911"/>
                <a:gd name="connsiteY2-126" fmla="*/ 1615801 h 1615801"/>
                <a:gd name="connsiteX3-127" fmla="*/ 0 w 2010911"/>
                <a:gd name="connsiteY3-128" fmla="*/ 856524 h 1615801"/>
                <a:gd name="connsiteX0-129" fmla="*/ 0 w 2010911"/>
                <a:gd name="connsiteY0-130" fmla="*/ 856524 h 1615801"/>
                <a:gd name="connsiteX1-131" fmla="*/ 596668 w 2010911"/>
                <a:gd name="connsiteY1-132" fmla="*/ 0 h 1615801"/>
                <a:gd name="connsiteX2-133" fmla="*/ 2010911 w 2010911"/>
                <a:gd name="connsiteY2-134" fmla="*/ 1615801 h 1615801"/>
                <a:gd name="connsiteX3-135" fmla="*/ 0 w 2010911"/>
                <a:gd name="connsiteY3-136" fmla="*/ 856524 h 1615801"/>
                <a:gd name="connsiteX0-137" fmla="*/ 0 w 2006947"/>
                <a:gd name="connsiteY0-138" fmla="*/ 856524 h 1602927"/>
                <a:gd name="connsiteX1-139" fmla="*/ 596668 w 2006947"/>
                <a:gd name="connsiteY1-140" fmla="*/ 0 h 1602927"/>
                <a:gd name="connsiteX2-141" fmla="*/ 2006947 w 2006947"/>
                <a:gd name="connsiteY2-142" fmla="*/ 1602927 h 1602927"/>
                <a:gd name="connsiteX3-143" fmla="*/ 0 w 2006947"/>
                <a:gd name="connsiteY3-144" fmla="*/ 856524 h 1602927"/>
                <a:gd name="connsiteX0-145" fmla="*/ 0 w 2014045"/>
                <a:gd name="connsiteY0-146" fmla="*/ 856524 h 1603091"/>
                <a:gd name="connsiteX1-147" fmla="*/ 596668 w 2014045"/>
                <a:gd name="connsiteY1-148" fmla="*/ 0 h 1603091"/>
                <a:gd name="connsiteX2-149" fmla="*/ 2014045 w 2014045"/>
                <a:gd name="connsiteY2-150" fmla="*/ 1603091 h 1603091"/>
                <a:gd name="connsiteX3-151" fmla="*/ 0 w 2014045"/>
                <a:gd name="connsiteY3-152" fmla="*/ 856524 h 1603091"/>
                <a:gd name="connsiteX0-153" fmla="*/ 0 w 2015366"/>
                <a:gd name="connsiteY0-154" fmla="*/ 856524 h 1607382"/>
                <a:gd name="connsiteX1-155" fmla="*/ 596668 w 2015366"/>
                <a:gd name="connsiteY1-156" fmla="*/ 0 h 1607382"/>
                <a:gd name="connsiteX2-157" fmla="*/ 2015366 w 2015366"/>
                <a:gd name="connsiteY2-158" fmla="*/ 1607382 h 1607382"/>
                <a:gd name="connsiteX3-159" fmla="*/ 0 w 2015366"/>
                <a:gd name="connsiteY3-160" fmla="*/ 856524 h 1607382"/>
                <a:gd name="connsiteX0-161" fmla="*/ 0 w 2015366"/>
                <a:gd name="connsiteY0-162" fmla="*/ 858009 h 1608867"/>
                <a:gd name="connsiteX1-163" fmla="*/ 593861 w 2015366"/>
                <a:gd name="connsiteY1-164" fmla="*/ 0 h 1608867"/>
                <a:gd name="connsiteX2-165" fmla="*/ 2015366 w 2015366"/>
                <a:gd name="connsiteY2-166" fmla="*/ 1608867 h 1608867"/>
                <a:gd name="connsiteX3-167" fmla="*/ 0 w 2015366"/>
                <a:gd name="connsiteY3-168" fmla="*/ 858009 h 1608867"/>
                <a:gd name="connsiteX0-169" fmla="*/ 0 w 2372755"/>
                <a:gd name="connsiteY0-170" fmla="*/ 650915 h 1608867"/>
                <a:gd name="connsiteX1-171" fmla="*/ 951250 w 2372755"/>
                <a:gd name="connsiteY1-172" fmla="*/ 0 h 1608867"/>
                <a:gd name="connsiteX2-173" fmla="*/ 2372755 w 2372755"/>
                <a:gd name="connsiteY2-174" fmla="*/ 1608867 h 1608867"/>
                <a:gd name="connsiteX3-175" fmla="*/ 0 w 2372755"/>
                <a:gd name="connsiteY3-176" fmla="*/ 650915 h 1608867"/>
                <a:gd name="connsiteX0-177" fmla="*/ 0 w 2425910"/>
                <a:gd name="connsiteY0-178" fmla="*/ 615600 h 1608867"/>
                <a:gd name="connsiteX1-179" fmla="*/ 1004405 w 2425910"/>
                <a:gd name="connsiteY1-180" fmla="*/ 0 h 1608867"/>
                <a:gd name="connsiteX2-181" fmla="*/ 2425910 w 2425910"/>
                <a:gd name="connsiteY2-182" fmla="*/ 1608867 h 1608867"/>
                <a:gd name="connsiteX3-183" fmla="*/ 0 w 2425910"/>
                <a:gd name="connsiteY3-184" fmla="*/ 615600 h 1608867"/>
                <a:gd name="connsiteX0-185" fmla="*/ 0 w 2633901"/>
                <a:gd name="connsiteY0-186" fmla="*/ 519898 h 1608867"/>
                <a:gd name="connsiteX1-187" fmla="*/ 1212396 w 2633901"/>
                <a:gd name="connsiteY1-188" fmla="*/ 0 h 1608867"/>
                <a:gd name="connsiteX2-189" fmla="*/ 2633901 w 2633901"/>
                <a:gd name="connsiteY2-190" fmla="*/ 1608867 h 1608867"/>
                <a:gd name="connsiteX3-191" fmla="*/ 0 w 2633901"/>
                <a:gd name="connsiteY3-192" fmla="*/ 519898 h 1608867"/>
                <a:gd name="connsiteX0-193" fmla="*/ 0 w 2633901"/>
                <a:gd name="connsiteY0-194" fmla="*/ 527159 h 1616128"/>
                <a:gd name="connsiteX1-195" fmla="*/ 1205463 w 2633901"/>
                <a:gd name="connsiteY1-196" fmla="*/ 0 h 1616128"/>
                <a:gd name="connsiteX2-197" fmla="*/ 2633901 w 2633901"/>
                <a:gd name="connsiteY2-198" fmla="*/ 1616128 h 1616128"/>
                <a:gd name="connsiteX3-199" fmla="*/ 0 w 2633901"/>
                <a:gd name="connsiteY3-200" fmla="*/ 527159 h 1616128"/>
              </a:gdLst>
              <a:ahLst/>
              <a:cxnLst>
                <a:cxn ang="0">
                  <a:pos x="connsiteX0-1" y="connsiteY0-2"/>
                </a:cxn>
                <a:cxn ang="0">
                  <a:pos x="connsiteX1-3" y="connsiteY1-4"/>
                </a:cxn>
                <a:cxn ang="0">
                  <a:pos x="connsiteX2-5" y="connsiteY2-6"/>
                </a:cxn>
                <a:cxn ang="0">
                  <a:pos x="connsiteX3-7" y="connsiteY3-8"/>
                </a:cxn>
              </a:cxnLst>
              <a:rect l="l" t="t" r="r" b="b"/>
              <a:pathLst>
                <a:path w="2633901" h="1616128">
                  <a:moveTo>
                    <a:pt x="0" y="527159"/>
                  </a:moveTo>
                  <a:lnTo>
                    <a:pt x="1205463" y="0"/>
                  </a:lnTo>
                  <a:lnTo>
                    <a:pt x="2633901" y="1616128"/>
                  </a:lnTo>
                  <a:lnTo>
                    <a:pt x="0" y="527159"/>
                  </a:lnTo>
                  <a:close/>
                </a:path>
              </a:pathLst>
            </a:custGeom>
            <a:solidFill>
              <a:srgbClr val="DC1F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p:cNvSpPr txBox="1"/>
          <p:nvPr/>
        </p:nvSpPr>
        <p:spPr>
          <a:xfrm>
            <a:off x="5642155" y="2755593"/>
            <a:ext cx="4732555" cy="1323439"/>
          </a:xfrm>
          <a:prstGeom prst="rect">
            <a:avLst/>
          </a:prstGeom>
          <a:noFill/>
        </p:spPr>
        <p:txBody>
          <a:bodyPr wrap="square" rtlCol="0">
            <a:spAutoFit/>
          </a:bodyPr>
          <a:lstStyle/>
          <a:p>
            <a:r>
              <a:rPr lang="en-US" altLang="zh-CN" sz="8000" b="1" dirty="0" smtClean="0">
                <a:solidFill>
                  <a:schemeClr val="bg1"/>
                </a:solidFill>
                <a:latin typeface="微软雅黑" panose="020B0503020204020204" pitchFamily="34" charset="-122"/>
                <a:ea typeface="微软雅黑" panose="020B0503020204020204" pitchFamily="34" charset="-122"/>
              </a:rPr>
              <a:t>THANKS</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31" name="矩形 30"/>
          <p:cNvSpPr/>
          <p:nvPr/>
        </p:nvSpPr>
        <p:spPr>
          <a:xfrm>
            <a:off x="0" y="6687981"/>
            <a:ext cx="12192000" cy="174171"/>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908175"/>
            <a:ext cx="5992495" cy="350456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915670" y="2048510"/>
            <a:ext cx="5579745" cy="309181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该系统一般设置在工业与民用建筑内部和其他可对生命和财产造成危害的火灾危险场所，与自动灭火系统、防排烟系统以及消火栓系统等消防设施一起构成完整的建筑消防系统。</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一、火灾自动报警系统的定义及作用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图片 4" descr="20141008120231_55459"/>
          <p:cNvPicPr>
            <a:picLocks noChangeAspect="1"/>
          </p:cNvPicPr>
          <p:nvPr/>
        </p:nvPicPr>
        <p:blipFill>
          <a:blip r:embed="rId1"/>
          <a:stretch>
            <a:fillRect/>
          </a:stretch>
        </p:blipFill>
        <p:spPr>
          <a:xfrm>
            <a:off x="7018655" y="1878330"/>
            <a:ext cx="4831715" cy="356489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723390"/>
            <a:ext cx="10793095" cy="421195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7085" y="1978025"/>
            <a:ext cx="10478135" cy="3692525"/>
          </a:xfrm>
          <a:prstGeom prst="rect">
            <a:avLst/>
          </a:prstGeom>
        </p:spPr>
        <p:txBody>
          <a:bodyPr wrap="square">
            <a:spAutoFit/>
          </a:bodyPr>
          <a:lstStyle/>
          <a:p>
            <a:pPr indent="720090" algn="just" fontAlgn="auto">
              <a:lnSpc>
                <a:spcPct val="150000"/>
              </a:lnSpc>
            </a:pP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火灾自动报警系统包括火灾探测报警系统和消防联动控制系统。火灾探测报警系统的作用是通过探测保护现场的火焰、热量和烟雾等相关参数发出报警信号，显示火灾发生的部位，发岀声、光报警信号以通知相关人员进行疏散和实施火灾扑救</a:t>
            </a:r>
            <a:r>
              <a:rPr sz="2600" dirty="0">
                <a:latin typeface="微软雅黑" panose="020B0503020204020204" pitchFamily="34" charset="-122"/>
                <a:ea typeface="微软雅黑" panose="020B0503020204020204" pitchFamily="34" charset="-122"/>
                <a:sym typeface="微软雅黑" panose="020B0503020204020204" pitchFamily="34" charset="-122"/>
              </a:rPr>
              <a:t>。消防联动控制系统的作用是控制及监视消防水泵、排烟风机、消防电梯以及防火卷帘等相关消防设备，发生火灾时执行预设的消防功能。</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一、火灾自动报警系统的定义及作用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723390"/>
            <a:ext cx="10793730" cy="406019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7085" y="1920240"/>
            <a:ext cx="10535920" cy="369252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现行国家标准《建筑设计防火规范》（GB50016）、《人民防空工程设计防火规范》（GB50098）、《汽车库、修车库、停车场设计防火规范》（GB50067）、《飞机库设计防火规范》（GB50284）、《石油库设计规范》（GB50014）、《石油化工企业设计防火规范》（GB50160）、《钢铁冶金企业设计防火规范》（GB50414）等对火灾自动报警系统设置场所和部位分别做了具体规定。</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二、火灾自动报警系统设置场所及部位</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625600"/>
            <a:ext cx="10793730" cy="430974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7085" y="1869440"/>
            <a:ext cx="10535920" cy="369252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例如，《建筑设计防火规范》（GB50016）中规定在下列建筑或场所应设置火灾自动报警系统。</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（1）任一层建筑面积大于</a:t>
            </a:r>
            <a:r>
              <a:rPr sz="2600" b="1" dirty="0">
                <a:solidFill>
                  <a:srgbClr val="FF0000"/>
                </a:solidFill>
                <a:latin typeface="方正大标宋简体" panose="03000509000000000000" charset="-122"/>
                <a:ea typeface="方正大标宋简体" panose="03000509000000000000" charset="-122"/>
                <a:sym typeface="微软雅黑" panose="020B0503020204020204" pitchFamily="34" charset="-122"/>
              </a:rPr>
              <a:t>1500</a:t>
            </a:r>
            <a:r>
              <a:rPr lang="en-US" sz="2600" b="1" dirty="0">
                <a:solidFill>
                  <a:srgbClr val="FF0000"/>
                </a:solidFill>
                <a:latin typeface="方正大标宋简体" panose="03000509000000000000" charset="-122"/>
                <a:ea typeface="方正大标宋简体" panose="03000509000000000000" charset="-122"/>
                <a:sym typeface="微软雅黑" panose="020B0503020204020204" pitchFamily="34" charset="-122"/>
              </a:rPr>
              <a:t>m</a:t>
            </a:r>
            <a:r>
              <a:rPr lang="en-US" sz="2600" b="1" baseline="30000" dirty="0">
                <a:solidFill>
                  <a:srgbClr val="FF0000"/>
                </a:solidFill>
                <a:uFillTx/>
                <a:latin typeface="方正大标宋简体" panose="03000509000000000000" charset="-122"/>
                <a:ea typeface="方正大标宋简体" panose="03000509000000000000"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或总建筑面积大于</a:t>
            </a:r>
            <a:r>
              <a:rPr sz="2600" b="1" dirty="0">
                <a:solidFill>
                  <a:srgbClr val="FF0000"/>
                </a:solidFill>
                <a:latin typeface="方正大标宋简体" panose="03000509000000000000" charset="-122"/>
                <a:ea typeface="方正大标宋简体" panose="03000509000000000000" charset="-122"/>
                <a:sym typeface="微软雅黑" panose="020B0503020204020204" pitchFamily="34" charset="-122"/>
              </a:rPr>
              <a:t>3000</a:t>
            </a:r>
            <a:r>
              <a:rPr lang="en-US" sz="2600" b="1" dirty="0">
                <a:solidFill>
                  <a:srgbClr val="FF0000"/>
                </a:solidFill>
                <a:latin typeface="方正大标宋简体" panose="03000509000000000000" charset="-122"/>
                <a:ea typeface="方正大标宋简体" panose="03000509000000000000" charset="-122"/>
                <a:sym typeface="微软雅黑" panose="020B0503020204020204" pitchFamily="34" charset="-122"/>
              </a:rPr>
              <a:t>m</a:t>
            </a:r>
            <a:r>
              <a:rPr lang="en-US" sz="2600" b="1" baseline="30000" dirty="0">
                <a:solidFill>
                  <a:srgbClr val="FF0000"/>
                </a:solidFill>
                <a:uFillTx/>
                <a:latin typeface="方正大标宋简体" panose="03000509000000000000" charset="-122"/>
                <a:ea typeface="方正大标宋简体" panose="03000509000000000000"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的制鞋、制衣、玩具、电子等类似用途的厂房。</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（2）每座占地面积大于</a:t>
            </a:r>
            <a:r>
              <a:rPr sz="2600" b="1" dirty="0">
                <a:solidFill>
                  <a:srgbClr val="FF0000"/>
                </a:solidFill>
                <a:latin typeface="方正大标宋简体" panose="03000509000000000000" charset="-122"/>
                <a:ea typeface="方正大标宋简体" panose="03000509000000000000" charset="-122"/>
                <a:sym typeface="微软雅黑" panose="020B0503020204020204" pitchFamily="34" charset="-122"/>
              </a:rPr>
              <a:t>1000</a:t>
            </a:r>
            <a:r>
              <a:rPr lang="en-US" sz="2600" b="1" dirty="0">
                <a:solidFill>
                  <a:srgbClr val="FF0000"/>
                </a:solidFill>
                <a:latin typeface="方正大标宋简体" panose="03000509000000000000" charset="-122"/>
                <a:ea typeface="方正大标宋简体" panose="03000509000000000000" charset="-122"/>
                <a:sym typeface="微软雅黑" panose="020B0503020204020204" pitchFamily="34" charset="-122"/>
              </a:rPr>
              <a:t>m</a:t>
            </a:r>
            <a:r>
              <a:rPr lang="en-US" sz="2600" b="1" baseline="30000" dirty="0">
                <a:solidFill>
                  <a:srgbClr val="FF0000"/>
                </a:solidFill>
                <a:uFillTx/>
                <a:latin typeface="方正大标宋简体" panose="03000509000000000000" charset="-122"/>
                <a:ea typeface="方正大标宋简体" panose="03000509000000000000"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的棉、毛、丝、麻、化纤及其制品的仓库，占地面积大于</a:t>
            </a:r>
            <a:r>
              <a:rPr sz="2600" b="1" dirty="0">
                <a:solidFill>
                  <a:srgbClr val="FF0000"/>
                </a:solidFill>
                <a:latin typeface="方正大标宋简体" panose="03000509000000000000" charset="-122"/>
                <a:ea typeface="方正大标宋简体" panose="03000509000000000000" charset="-122"/>
                <a:sym typeface="微软雅黑" panose="020B0503020204020204" pitchFamily="34" charset="-122"/>
              </a:rPr>
              <a:t>500</a:t>
            </a:r>
            <a:r>
              <a:rPr lang="en-US" sz="2600" b="1" dirty="0">
                <a:solidFill>
                  <a:srgbClr val="FF0000"/>
                </a:solidFill>
                <a:latin typeface="方正大标宋简体" panose="03000509000000000000" charset="-122"/>
                <a:ea typeface="方正大标宋简体" panose="03000509000000000000" charset="-122"/>
                <a:sym typeface="微软雅黑" panose="020B0503020204020204" pitchFamily="34" charset="-122"/>
              </a:rPr>
              <a:t>m</a:t>
            </a:r>
            <a:r>
              <a:rPr lang="en-US" sz="2600" b="1" baseline="30000" dirty="0">
                <a:solidFill>
                  <a:srgbClr val="FF0000"/>
                </a:solidFill>
                <a:uFillTx/>
                <a:latin typeface="方正大标宋简体" panose="03000509000000000000" charset="-122"/>
                <a:ea typeface="方正大标宋简体" panose="03000509000000000000"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或总建筑面积大于</a:t>
            </a:r>
            <a:r>
              <a:rPr sz="2600" b="1" dirty="0">
                <a:solidFill>
                  <a:srgbClr val="FF0000"/>
                </a:solidFill>
                <a:latin typeface="方正大标宋简体" panose="03000509000000000000" charset="-122"/>
                <a:ea typeface="方正大标宋简体" panose="03000509000000000000" charset="-122"/>
                <a:sym typeface="微软雅黑" panose="020B0503020204020204" pitchFamily="34" charset="-122"/>
              </a:rPr>
              <a:t>1000</a:t>
            </a:r>
            <a:r>
              <a:rPr lang="en-US" sz="2600" b="1" dirty="0">
                <a:solidFill>
                  <a:srgbClr val="FF0000"/>
                </a:solidFill>
                <a:latin typeface="方正大标宋简体" panose="03000509000000000000" charset="-122"/>
                <a:ea typeface="方正大标宋简体" panose="03000509000000000000" charset="-122"/>
                <a:sym typeface="微软雅黑" panose="020B0503020204020204" pitchFamily="34" charset="-122"/>
              </a:rPr>
              <a:t>m</a:t>
            </a:r>
            <a:r>
              <a:rPr lang="en-US" sz="2600" b="1" baseline="30000" dirty="0">
                <a:solidFill>
                  <a:srgbClr val="FF0000"/>
                </a:solidFill>
                <a:uFillTx/>
                <a:latin typeface="方正大标宋简体" panose="03000509000000000000" charset="-122"/>
                <a:ea typeface="方正大标宋简体" panose="03000509000000000000"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的卷烟仓库。</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二、火灾自动报警系统设置场所及部位</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842770"/>
            <a:ext cx="10793730" cy="376682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7085" y="2184400"/>
            <a:ext cx="10535920" cy="309181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（3）任一层建筑面积大于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1500</a:t>
            </a:r>
            <a:r>
              <a:rPr 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m</a:t>
            </a:r>
            <a:r>
              <a:rPr lang="en-US" sz="2600" baseline="30000" dirty="0">
                <a:solidFill>
                  <a:srgbClr val="FF0000"/>
                </a:solidFill>
                <a:uFillTx/>
                <a:latin typeface="微软雅黑" panose="020B0503020204020204" pitchFamily="34" charset="-122"/>
                <a:ea typeface="微软雅黑" panose="020B0503020204020204" pitchFamily="34"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或总建筑面积大于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3000</a:t>
            </a:r>
            <a:r>
              <a:rPr 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m</a:t>
            </a:r>
            <a:r>
              <a:rPr lang="en-US" sz="2600" baseline="30000" dirty="0">
                <a:solidFill>
                  <a:srgbClr val="FF0000"/>
                </a:solidFill>
                <a:uFillTx/>
                <a:latin typeface="微软雅黑" panose="020B0503020204020204" pitchFamily="34" charset="-122"/>
                <a:ea typeface="微软雅黑" panose="020B0503020204020204" pitchFamily="34"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的商店、展览财贸金融、客运和货运等类似用途的建筑，总建筑面积大于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500</a:t>
            </a:r>
            <a:r>
              <a:rPr 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m</a:t>
            </a:r>
            <a:r>
              <a:rPr lang="en-US" sz="2600" baseline="30000" dirty="0">
                <a:solidFill>
                  <a:srgbClr val="FF0000"/>
                </a:solidFill>
                <a:uFillTx/>
                <a:latin typeface="微软雅黑" panose="020B0503020204020204" pitchFamily="34" charset="-122"/>
                <a:ea typeface="微软雅黑" panose="020B0503020204020204" pitchFamily="34"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的地下或半地下商店。（4）图书或文物的珍藏库，每座藏书超过</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50万册</a:t>
            </a:r>
            <a:r>
              <a:rPr sz="2600" dirty="0">
                <a:latin typeface="微软雅黑" panose="020B0503020204020204" pitchFamily="34" charset="-122"/>
                <a:ea typeface="微软雅黑" panose="020B0503020204020204" pitchFamily="34" charset="-122"/>
                <a:sym typeface="微软雅黑" panose="020B0503020204020204" pitchFamily="34" charset="-122"/>
              </a:rPr>
              <a:t>的图书馆，重要的档案馆。（5）地市级及以上广播电视建筑、邮政建筑、电信建筑，城市或区域性电力、交通和防灾等指挥调度建筑。</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二、火灾自动报警系统设置场所及部位</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805940"/>
            <a:ext cx="10793730" cy="406019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7085" y="2019300"/>
            <a:ext cx="10535920" cy="369252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（6）特等、甲等剧场，座位数超过</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1500</a:t>
            </a:r>
            <a:r>
              <a:rPr sz="2600" dirty="0">
                <a:latin typeface="微软雅黑" panose="020B0503020204020204" pitchFamily="34" charset="-122"/>
                <a:ea typeface="微软雅黑" panose="020B0503020204020204" pitchFamily="34" charset="-122"/>
                <a:sym typeface="微软雅黑" panose="020B0503020204020204" pitchFamily="34" charset="-122"/>
              </a:rPr>
              <a:t>个的其他等级的剧场或电影院，座位数超过</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2000</a:t>
            </a:r>
            <a:r>
              <a:rPr sz="2600" dirty="0">
                <a:latin typeface="微软雅黑" panose="020B0503020204020204" pitchFamily="34" charset="-122"/>
                <a:ea typeface="微软雅黑" panose="020B0503020204020204" pitchFamily="34" charset="-122"/>
                <a:sym typeface="微软雅黑" panose="020B0503020204020204" pitchFamily="34" charset="-122"/>
              </a:rPr>
              <a:t>个的会堂或礼堂，座位数超过</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3000</a:t>
            </a:r>
            <a:r>
              <a:rPr sz="2600" dirty="0">
                <a:latin typeface="微软雅黑" panose="020B0503020204020204" pitchFamily="34" charset="-122"/>
                <a:ea typeface="微软雅黑" panose="020B0503020204020204" pitchFamily="34" charset="-122"/>
                <a:sym typeface="微软雅黑" panose="020B0503020204020204" pitchFamily="34" charset="-122"/>
              </a:rPr>
              <a:t>个的体育馆。（7）大、中型幼儿园的儿童用房等场所，老年人照料设施，任一层建筑面积大于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1500</a:t>
            </a:r>
            <a:r>
              <a:rPr lang="en-US" sz="2600" b="1" dirty="0">
                <a:solidFill>
                  <a:srgbClr val="FF0000"/>
                </a:solidFill>
                <a:latin typeface="方正大标宋简体" panose="03000509000000000000" charset="-122"/>
                <a:ea typeface="方正大标宋简体" panose="03000509000000000000" charset="-122"/>
                <a:sym typeface="微软雅黑" panose="020B0503020204020204" pitchFamily="34" charset="-122"/>
              </a:rPr>
              <a:t>m</a:t>
            </a:r>
            <a:r>
              <a:rPr lang="en-US" sz="2600" b="1" baseline="30000" dirty="0">
                <a:solidFill>
                  <a:srgbClr val="FF0000"/>
                </a:solidFill>
                <a:uFillTx/>
                <a:latin typeface="方正大标宋简体" panose="03000509000000000000" charset="-122"/>
                <a:ea typeface="方正大标宋简体" panose="03000509000000000000"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或总建筑面积大于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3000</a:t>
            </a:r>
            <a:r>
              <a:rPr lang="en-US" sz="2600" b="1" dirty="0">
                <a:solidFill>
                  <a:srgbClr val="FF0000"/>
                </a:solidFill>
                <a:latin typeface="方正大标宋简体" panose="03000509000000000000" charset="-122"/>
                <a:ea typeface="方正大标宋简体" panose="03000509000000000000" charset="-122"/>
                <a:sym typeface="微软雅黑" panose="020B0503020204020204" pitchFamily="34" charset="-122"/>
              </a:rPr>
              <a:t>m</a:t>
            </a:r>
            <a:r>
              <a:rPr lang="en-US" sz="2600" b="1" baseline="30000" dirty="0">
                <a:solidFill>
                  <a:srgbClr val="FF0000"/>
                </a:solidFill>
                <a:uFillTx/>
                <a:latin typeface="方正大标宋简体" panose="03000509000000000000" charset="-122"/>
                <a:ea typeface="方正大标宋简体" panose="03000509000000000000"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的疗养院的病房楼、旅馆建筑和其他儿童活动场所，不少于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200床位</a:t>
            </a:r>
            <a:r>
              <a:rPr sz="2600" dirty="0">
                <a:latin typeface="微软雅黑" panose="020B0503020204020204" pitchFamily="34" charset="-122"/>
                <a:ea typeface="微软雅黑" panose="020B0503020204020204" pitchFamily="34" charset="-122"/>
                <a:sym typeface="微软雅黑" panose="020B0503020204020204" pitchFamily="34" charset="-122"/>
              </a:rPr>
              <a:t>的医院门诊楼、病房楼和手术部等。</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二、火灾自动报警系统设置场所及部位</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PP_MARK_KEY" val="fbf6d4de-f818-493d-87b5-4127115e4239"/>
  <p:tag name="COMMONDATA" val="eyJoZGlkIjoiYzUxNmFmNjcyNmQ4YzU0MGQ5NmM0ODU4MzNiMTQyOGY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3802</Words>
  <Application>WPS 演示</Application>
  <PresentationFormat>自定义</PresentationFormat>
  <Paragraphs>141</Paragraphs>
  <Slides>34</Slides>
  <Notes>3</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34</vt:i4>
      </vt:variant>
    </vt:vector>
  </HeadingPairs>
  <TitlesOfParts>
    <vt:vector size="43" baseType="lpstr">
      <vt:lpstr>Arial</vt:lpstr>
      <vt:lpstr>宋体</vt:lpstr>
      <vt:lpstr>Wingdings</vt:lpstr>
      <vt:lpstr>微软雅黑</vt:lpstr>
      <vt:lpstr>Calibri</vt:lpstr>
      <vt:lpstr>方正大标宋简体</vt:lpstr>
      <vt:lpstr>Arial Unicode MS</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dc:creator>
  <cp:lastModifiedBy>静静</cp:lastModifiedBy>
  <cp:revision>604</cp:revision>
  <dcterms:created xsi:type="dcterms:W3CDTF">2017-04-11T07:10:00Z</dcterms:created>
  <dcterms:modified xsi:type="dcterms:W3CDTF">2023-03-12T13:42:15Z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E48BF0B7B087402289340D3EC6F687B5</vt:lpwstr>
  </property>
</Properties>
</file>