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6"/>
  </p:handoutMasterIdLst>
  <p:sldIdLst>
    <p:sldId id="1599" r:id="rId3"/>
    <p:sldId id="740" r:id="rId5"/>
    <p:sldId id="1638" r:id="rId6"/>
    <p:sldId id="1611" r:id="rId7"/>
    <p:sldId id="1704" r:id="rId8"/>
    <p:sldId id="1705" r:id="rId9"/>
    <p:sldId id="1619" r:id="rId10"/>
    <p:sldId id="1621" r:id="rId11"/>
    <p:sldId id="1620" r:id="rId12"/>
    <p:sldId id="1622" r:id="rId13"/>
    <p:sldId id="1623" r:id="rId14"/>
    <p:sldId id="1706" r:id="rId15"/>
    <p:sldId id="1624" r:id="rId16"/>
    <p:sldId id="1625" r:id="rId17"/>
    <p:sldId id="1639" r:id="rId18"/>
    <p:sldId id="1626" r:id="rId19"/>
    <p:sldId id="1627" r:id="rId20"/>
    <p:sldId id="1628" r:id="rId21"/>
    <p:sldId id="1629" r:id="rId22"/>
    <p:sldId id="1631" r:id="rId23"/>
    <p:sldId id="1635" r:id="rId24"/>
    <p:sldId id="1640" r:id="rId25"/>
    <p:sldId id="1636" r:id="rId26"/>
    <p:sldId id="1641" r:id="rId27"/>
    <p:sldId id="1737" r:id="rId28"/>
    <p:sldId id="1738" r:id="rId29"/>
    <p:sldId id="1736" r:id="rId30"/>
    <p:sldId id="1739" r:id="rId31"/>
    <p:sldId id="1740" r:id="rId32"/>
    <p:sldId id="1741" r:id="rId33"/>
    <p:sldId id="1742" r:id="rId34"/>
    <p:sldId id="1743" r:id="rId35"/>
    <p:sldId id="1744" r:id="rId36"/>
    <p:sldId id="1745" r:id="rId37"/>
    <p:sldId id="1746" r:id="rId38"/>
    <p:sldId id="1747" r:id="rId39"/>
    <p:sldId id="1748" r:id="rId40"/>
    <p:sldId id="1749" r:id="rId41"/>
    <p:sldId id="1750" r:id="rId42"/>
    <p:sldId id="1751" r:id="rId43"/>
    <p:sldId id="1752" r:id="rId44"/>
    <p:sldId id="1753" r:id="rId45"/>
    <p:sldId id="1754" r:id="rId46"/>
    <p:sldId id="1755" r:id="rId47"/>
    <p:sldId id="1756" r:id="rId48"/>
    <p:sldId id="1757" r:id="rId49"/>
    <p:sldId id="1758" r:id="rId50"/>
    <p:sldId id="1761" r:id="rId51"/>
    <p:sldId id="1762" r:id="rId52"/>
    <p:sldId id="1763" r:id="rId53"/>
    <p:sldId id="1765" r:id="rId54"/>
    <p:sldId id="1578" r:id="rId55"/>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4" userDrawn="1">
          <p15:clr>
            <a:srgbClr val="A4A3A4"/>
          </p15:clr>
        </p15:guide>
        <p15:guide id="2" pos="37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DA3"/>
    <a:srgbClr val="D7000F"/>
    <a:srgbClr val="375FA6"/>
    <a:srgbClr val="BFBFBF"/>
    <a:srgbClr val="D80010"/>
    <a:srgbClr val="375EA5"/>
    <a:srgbClr val="595959"/>
    <a:srgbClr val="7F7F7F"/>
    <a:srgbClr val="517FD5"/>
    <a:srgbClr val="F37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45" autoAdjust="0"/>
    <p:restoredTop sz="93203" autoAdjust="0"/>
  </p:normalViewPr>
  <p:slideViewPr>
    <p:cSldViewPr snapToGrid="0" showGuides="1">
      <p:cViewPr varScale="1">
        <p:scale>
          <a:sx n="79" d="100"/>
          <a:sy n="79" d="100"/>
        </p:scale>
        <p:origin x="644" y="63"/>
      </p:cViewPr>
      <p:guideLst>
        <p:guide orient="horz" pos="2164"/>
        <p:guide pos="37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15.xml"/><Relationship Id="rId6" Type="http://schemas.openxmlformats.org/officeDocument/2006/relationships/slide" Target="slides/slide3.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9FFBF-7966-47ED-9A15-FBD3DCEC96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FC517-FED1-49A6-B0FD-4EE1B4B8CE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8" name="图片 7"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10" name="图片 9"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9BBBE-D383-4A6F-BB22-A0828365C3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13"/>
          <a:stretch>
            <a:fillRect/>
          </a:stretch>
        </p:blipFill>
        <p:spPr>
          <a:xfrm>
            <a:off x="9876155" y="188990"/>
            <a:ext cx="1991072" cy="39600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35" y="-8278"/>
            <a:ext cx="12191331" cy="6863974"/>
          </a:xfrm>
          <a:prstGeom prst="rect">
            <a:avLst/>
          </a:prstGeom>
          <a:blipFill dpi="0" rotWithShape="1">
            <a:blip r:embed="rId1"/>
            <a:srcRect/>
            <a:stretch>
              <a:fillRect/>
            </a:stretch>
          </a:blipFill>
          <a:ln>
            <a:noFill/>
          </a:ln>
        </p:spPr>
        <p:txBody>
          <a:bodyPr vert="horz" wrap="square" lIns="121913" tIns="60956" rIns="121913" bIns="60956" numCol="1" anchor="t" anchorCtr="0" compatLnSpc="1"/>
          <a:lstStyle/>
          <a:p>
            <a:endParaRPr lang="zh-CN" altLang="en-US" sz="1705" dirty="0"/>
          </a:p>
        </p:txBody>
      </p:sp>
      <p:sp>
        <p:nvSpPr>
          <p:cNvPr id="15" name="菱形 14"/>
          <p:cNvSpPr/>
          <p:nvPr/>
        </p:nvSpPr>
        <p:spPr>
          <a:xfrm>
            <a:off x="-4022554" y="-2797832"/>
            <a:ext cx="12169610" cy="12169610"/>
          </a:xfrm>
          <a:prstGeom prst="diamond">
            <a:avLst/>
          </a:prstGeom>
          <a:solidFill>
            <a:srgbClr val="D8001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矩形 259"/>
          <p:cNvSpPr>
            <a:spLocks noChangeArrowheads="1"/>
          </p:cNvSpPr>
          <p:nvPr/>
        </p:nvSpPr>
        <p:spPr bwMode="auto">
          <a:xfrm>
            <a:off x="905095" y="2731021"/>
            <a:ext cx="6484338"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550" cap="all">
                <a:solidFill>
                  <a:schemeClr val="bg1"/>
                </a:solidFill>
                <a:latin typeface="Arial" panose="020B0604020202020204" pitchFamily="34" charset="0"/>
                <a:cs typeface="Arial" panose="020B0604020202020204" pitchFamily="34" charset="0"/>
              </a:rPr>
              <a:t>中级</a:t>
            </a:r>
            <a:r>
              <a:rPr lang="zh-CN" altLang="en-US" sz="4550" cap="all" dirty="0">
                <a:solidFill>
                  <a:schemeClr val="bg1"/>
                </a:solidFill>
                <a:latin typeface="Arial" panose="020B0604020202020204" pitchFamily="34" charset="0"/>
                <a:cs typeface="Arial" panose="020B0604020202020204" pitchFamily="34" charset="0"/>
              </a:rPr>
              <a:t>消防设施操作员</a:t>
            </a:r>
            <a:endParaRPr lang="zh-CN" altLang="en-US" sz="4550" cap="all" dirty="0">
              <a:solidFill>
                <a:schemeClr val="bg1"/>
              </a:solidFill>
              <a:latin typeface="Arial" panose="020B0604020202020204" pitchFamily="34" charset="0"/>
              <a:cs typeface="Arial" panose="020B0604020202020204" pitchFamily="34" charset="0"/>
            </a:endParaRPr>
          </a:p>
        </p:txBody>
      </p:sp>
      <p:sp>
        <p:nvSpPr>
          <p:cNvPr id="7" name="矩形 259"/>
          <p:cNvSpPr>
            <a:spLocks noChangeArrowheads="1"/>
          </p:cNvSpPr>
          <p:nvPr/>
        </p:nvSpPr>
        <p:spPr bwMode="auto">
          <a:xfrm>
            <a:off x="927194" y="3461147"/>
            <a:ext cx="6462239" cy="4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035" cap="all" dirty="0">
                <a:solidFill>
                  <a:schemeClr val="bg1"/>
                </a:solidFill>
                <a:latin typeface="Arial" panose="020B0604020202020204" pitchFamily="34" charset="0"/>
                <a:cs typeface="Arial" panose="020B0604020202020204" pitchFamily="34" charset="0"/>
              </a:rPr>
              <a:t>清大东方消防学校</a:t>
            </a:r>
            <a:endParaRPr lang="zh-CN" altLang="en-US" sz="3035"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828822" y="4279063"/>
            <a:ext cx="2116385" cy="302390"/>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515" b="1" dirty="0">
                <a:solidFill>
                  <a:schemeClr val="bg1"/>
                </a:solidFill>
                <a:cs typeface="Arial" panose="020B0604020202020204" pitchFamily="34" charset="0"/>
              </a:rPr>
              <a:t>TRAINING COURSE</a:t>
            </a:r>
            <a:endParaRPr lang="en-US" altLang="zh-CN" sz="1515" b="1" dirty="0">
              <a:solidFill>
                <a:schemeClr val="bg1"/>
              </a:solidFill>
              <a:cs typeface="Arial" panose="020B0604020202020204" pitchFamily="34" charset="0"/>
            </a:endParaRPr>
          </a:p>
        </p:txBody>
      </p:sp>
      <p:sp>
        <p:nvSpPr>
          <p:cNvPr id="16" name="菱形 15"/>
          <p:cNvSpPr/>
          <p:nvPr/>
        </p:nvSpPr>
        <p:spPr>
          <a:xfrm>
            <a:off x="2871146" y="-7710264"/>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7" name="菱形 16"/>
          <p:cNvSpPr/>
          <p:nvPr/>
        </p:nvSpPr>
        <p:spPr>
          <a:xfrm>
            <a:off x="8602566" y="2616201"/>
            <a:ext cx="9839586" cy="9839586"/>
          </a:xfrm>
          <a:prstGeom prst="diamond">
            <a:avLst/>
          </a:prstGeom>
          <a:solidFill>
            <a:srgbClr val="D8001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9" name="菱形 18"/>
          <p:cNvSpPr/>
          <p:nvPr/>
        </p:nvSpPr>
        <p:spPr>
          <a:xfrm>
            <a:off x="-1692530" y="5023603"/>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3" name="矩形 259"/>
          <p:cNvSpPr>
            <a:spLocks noChangeArrowheads="1"/>
          </p:cNvSpPr>
          <p:nvPr/>
        </p:nvSpPr>
        <p:spPr bwMode="auto">
          <a:xfrm>
            <a:off x="927194" y="3926745"/>
            <a:ext cx="6462239" cy="17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40" cap="all" dirty="0">
                <a:solidFill>
                  <a:schemeClr val="bg1"/>
                </a:solidFill>
                <a:latin typeface="Arial" panose="020B0604020202020204" pitchFamily="34" charset="0"/>
                <a:cs typeface="Arial" panose="020B0604020202020204" pitchFamily="34" charset="0"/>
              </a:rPr>
              <a:t>Qing Da Oriental Fire Training School</a:t>
            </a:r>
            <a:endParaRPr lang="en-US" altLang="zh-CN" sz="1140" cap="all" dirty="0">
              <a:solidFill>
                <a:schemeClr val="bg1"/>
              </a:solidFill>
              <a:latin typeface="Arial" panose="020B0604020202020204" pitchFamily="34" charset="0"/>
              <a:cs typeface="Arial" panose="020B0604020202020204" pitchFamily="34" charset="0"/>
            </a:endParaRPr>
          </a:p>
        </p:txBody>
      </p:sp>
      <p:sp>
        <p:nvSpPr>
          <p:cNvPr id="12" name="矩形 259"/>
          <p:cNvSpPr>
            <a:spLocks noChangeArrowheads="1"/>
          </p:cNvSpPr>
          <p:nvPr/>
        </p:nvSpPr>
        <p:spPr bwMode="auto">
          <a:xfrm>
            <a:off x="3508966" y="4280081"/>
            <a:ext cx="2116385" cy="300355"/>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endParaRPr lang="zh-CN" altLang="en-US" sz="1515" b="1" dirty="0">
              <a:solidFill>
                <a:schemeClr val="bg1"/>
              </a:solidFill>
              <a:cs typeface="Arial" panose="020B0604020202020204" pitchFamily="34" charset="0"/>
            </a:endParaRPr>
          </a:p>
        </p:txBody>
      </p:sp>
      <p:sp>
        <p:nvSpPr>
          <p:cNvPr id="2" name="矩形 1"/>
          <p:cNvSpPr/>
          <p:nvPr/>
        </p:nvSpPr>
        <p:spPr>
          <a:xfrm>
            <a:off x="335" y="-8278"/>
            <a:ext cx="12191331" cy="6866278"/>
          </a:xfrm>
          <a:prstGeom prst="rect">
            <a:avLst/>
          </a:prstGeom>
          <a:noFill/>
          <a:ln w="1016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1399"/>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189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par>
                          <p:cTn id="46" fill="hold">
                            <p:stCondLst>
                              <p:cond delay="27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childTnLst>
                          </p:cTn>
                        </p:par>
                        <p:par>
                          <p:cTn id="50" fill="hold">
                            <p:stCondLst>
                              <p:cond delay="32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anim calcmode="lin" valueType="num">
                                      <p:cBhvr>
                                        <p:cTn id="5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3"/>
                                        </p:tgtEl>
                                      </p:cBhvr>
                                    </p:animEffect>
                                  </p:childTnLst>
                                </p:cTn>
                              </p:par>
                            </p:childTnLst>
                          </p:cTn>
                        </p:par>
                        <p:par>
                          <p:cTn id="58" fill="hold">
                            <p:stCondLst>
                              <p:cond delay="55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3"/>
                                        </p:tgtEl>
                                      </p:cBhvr>
                                    </p:animEffect>
                                    <p:animScale>
                                      <p:cBhvr>
                                        <p:cTn id="61" dur="250" autoRev="1" fill="hold"/>
                                        <p:tgtEl>
                                          <p:spTgt spid="13"/>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4" grpId="0"/>
      <p:bldP spid="4" grpId="1"/>
      <p:bldP spid="7" grpId="0"/>
      <p:bldP spid="7" grpId="1"/>
      <p:bldP spid="9" grpId="0"/>
      <p:bldP spid="16" grpId="0" bldLvl="0" animBg="1"/>
      <p:bldP spid="17" grpId="0" bldLvl="0" animBg="1"/>
      <p:bldP spid="19" grpId="0" bldLvl="0" animBg="1"/>
      <p:bldP spid="13" grpId="0"/>
      <p:bldP spid="13"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098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278832"/>
            <a:ext cx="10535920"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作为火灾自动报警系统的“大脑”，能够接收并发出火灾报警信号和故障信号，同时完成相应的显示和控制功能。火灾报警控制器应具有电源功能、火灾报警功能、火灾报警控制功能、故障报警功能、自检功能、信息显示与查询功能。在信息显示与查询功能中，按火灾报警、监管报警及其他状态顺序由高至低排列信息显示等级。</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27940"/>
            <a:ext cx="10657205" cy="1077218"/>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二、火灾报警控制器、消防联动控制器、消防</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控制室图形显示装置的功能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248410" y="1552575"/>
            <a:ext cx="7454265" cy="583565"/>
          </a:xfrm>
          <a:prstGeom prst="rect">
            <a:avLst/>
          </a:prstGeom>
          <a:noFill/>
        </p:spPr>
        <p:txBody>
          <a:bodyPr wrap="square" rtlCol="0">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（一）火灾报警控制器的功能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098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8815" y="2218690"/>
            <a:ext cx="10807700"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火灾报警控制器能检查本机的火灾报警功能（简称“自检”），在执行自检功能期间，受其控制的外接设备和输出接点均不应动作。控制器自检时间超过</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1min</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或其不能自动停止自检功能时，控制器的自检功能应不影响非自检部位、探测区和控制器本身的火灾报警功能。有的火灾报警控制器还具有系统兼容功能、软件控制功能、监管功能和屏蔽功能。</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8890"/>
            <a:ext cx="10657205"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二、火灾报警控制器、消防联动控制器、消防</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控制室图形显示装置的功能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3-9  自检状态"/>
          <p:cNvPicPr>
            <a:picLocks noChangeAspect="1"/>
          </p:cNvPicPr>
          <p:nvPr/>
        </p:nvPicPr>
        <p:blipFill>
          <a:blip r:embed="rId1"/>
          <a:stretch>
            <a:fillRect/>
          </a:stretch>
        </p:blipFill>
        <p:spPr>
          <a:xfrm>
            <a:off x="70485" y="1113790"/>
            <a:ext cx="12050395" cy="567753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098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92993" y="2340427"/>
            <a:ext cx="10535920" cy="369252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消防联动控制器能够接收火灾报警控制器或其他火灾触发器件发出的火灾报警信号，根据设定的控制逻辑发出控制信号，控制各类消防设备实现相应功能。</a:t>
            </a:r>
            <a:r>
              <a:rPr lang="zh-CN" altLang="en-US" sz="26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联动控制模块严禁设置在配电柜（箱）内，一个报警区域内的模块不应控制其他报警区域的设备。</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消防联动控制器应具有电源功能、控制功能、故障报警功能、自检功能、信息显示与查询功能，有的消防联动控制器具有屏蔽功能。</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1077218"/>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二、火灾报警控制器、消防联动控制器、消防</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控制室图形显示装置的功能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245870" y="1614170"/>
            <a:ext cx="6795770" cy="583565"/>
          </a:xfrm>
          <a:prstGeom prst="rect">
            <a:avLst/>
          </a:prstGeom>
          <a:noFill/>
        </p:spPr>
        <p:txBody>
          <a:bodyPr wrap="square" rtlCol="0">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（二）消防联动控制器的功能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098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188027"/>
            <a:ext cx="10535920" cy="369252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控制室图形显示装置（图1-1-1）是显示现场各类消防设备在建筑中布局、工作状态及其他消防安全信息的显示装置。消防控制室图形显示装置与火灾报警控制器、消防联动控制器、电气火灾监控器、可燃气体报警控制器等消防设备之间，采用专用线路连接，能监视保护对象中的消防系统及相关设备，显示其动态信息和消防安全管理信息，并向城市消防远程监控中心传输相关信息。</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1077218"/>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二、火灾报警控制器、消防联动控制器、消防</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控制室图形显示装置的功能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262380" y="1442720"/>
            <a:ext cx="10107930" cy="583565"/>
          </a:xfrm>
          <a:prstGeom prst="rect">
            <a:avLst/>
          </a:prstGeom>
          <a:noFill/>
        </p:spPr>
        <p:txBody>
          <a:bodyPr wrap="square" rtlCol="0">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（三）消防控制室图形显示装置的功能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p:cNvPicPr>
            <a:picLocks noChangeAspect="1"/>
          </p:cNvPicPr>
          <p:nvPr/>
        </p:nvPicPr>
        <p:blipFill>
          <a:blip r:embed="rId1" cstate="print"/>
          <a:stretch>
            <a:fillRect/>
          </a:stretch>
        </p:blipFill>
        <p:spPr>
          <a:xfrm>
            <a:off x="200025" y="296545"/>
            <a:ext cx="8725535" cy="656145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098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012131"/>
            <a:ext cx="10535920"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控制室图形显示装置应具有状态显示功能、通信故障报警功能、信息记录功能、信息传输功能。消防控制室图形显示装置中的消防设备（设施）图标应有信息提示功能，当鼠标光标移动到图标上时，可提示出当前消防设备（设施）的类型、编号、状态、位置、维护保养等信息，该信息提示在鼠标光标离开图标位置时自动消失。</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1077218"/>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二、火灾报警控制器、消防联动控制器、消防</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控制室图形显示装置的功能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526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411740"/>
            <a:ext cx="10535920" cy="429260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自动报警系统是探测火灾早期特征、发出火灾报警信号，为人员疏散、防止火灾蔓延和启动自动灭火设备提供控制与指示的消防系统。火灾自动报警系统一般由火灾探测器、手动火灾报警按钮、火灾声光警报器、消防应急广播、消防专用电话、消防控制室图形显示装置、火灾报警控制器、消防联动控制器等组成，其中火灾报警控制器是火灾自动报警系统的核心，所以火灾自动报警系统的工作状态，可通过火灾报警控制器加以判断，具体的操作方法可参见实操应试指南。</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477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三、火灾自动报警系统工作状态的判断方法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526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23240" y="1463675"/>
            <a:ext cx="5953125" cy="489267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的故障报警功能为判断火灾自动报警系统工作状态提供了条件。火灾自动报警系统工作状态分为“正常”和“故障”两种，正常状态是火灾自动报警系统应有的工作状态，故障状态是火灾自动报警系统不应有的工作状态，任一故障均不得影响非故障部位的正常工作。</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477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三、火灾自动报警系统工作状态的判断方法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Shape 681"/>
          <p:cNvSpPr/>
          <p:nvPr>
            <p:custDataLst>
              <p:tags r:id="rId1"/>
            </p:custDataLst>
          </p:nvPr>
        </p:nvSpPr>
        <p:spPr>
          <a:xfrm>
            <a:off x="6903403" y="3046095"/>
            <a:ext cx="1778000" cy="1776413"/>
          </a:xfrm>
          <a:prstGeom prst="ellipse">
            <a:avLst/>
          </a:prstGeom>
          <a:solidFill>
            <a:srgbClr val="46597E"/>
          </a:solidFill>
          <a:ln>
            <a:noFill/>
          </a:ln>
        </p:spPr>
        <p:style>
          <a:lnRef idx="2">
            <a:srgbClr val="46597E">
              <a:shade val="50000"/>
            </a:srgbClr>
          </a:lnRef>
          <a:fillRef idx="1">
            <a:srgbClr val="46597E"/>
          </a:fillRef>
          <a:effectRef idx="0">
            <a:srgbClr val="46597E"/>
          </a:effectRef>
          <a:fontRef idx="minor">
            <a:sysClr val="window" lastClr="FFFFFF"/>
          </a:fontRef>
        </p:style>
        <p:txBody>
          <a:bodyPr anchor="ctr">
            <a:normAutofit/>
          </a:bodyPr>
          <a:lstStyle/>
          <a:p>
            <a:pPr algn="ctr">
              <a:defRPr/>
            </a:pPr>
            <a:r>
              <a:rPr lang="zh-CN" sz="2000" b="1" dirty="0">
                <a:solidFill>
                  <a:srgbClr val="FFFFFF"/>
                </a:solidFill>
                <a:latin typeface="Arial" panose="020B0604020202020204" pitchFamily="34" charset="0"/>
                <a:ea typeface="黑体" panose="02010609060101010101" charset="-122"/>
                <a:cs typeface="+mn-ea"/>
                <a:sym typeface="Arial" panose="020B0604020202020204" pitchFamily="34" charset="0"/>
              </a:rPr>
              <a:t>工作状态</a:t>
            </a:r>
            <a:endParaRPr lang="zh-CN" sz="2000" b="1" dirty="0">
              <a:solidFill>
                <a:srgbClr val="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7" name="Shape 682"/>
          <p:cNvSpPr/>
          <p:nvPr>
            <p:custDataLst>
              <p:tags r:id="rId2"/>
            </p:custDataLst>
          </p:nvPr>
        </p:nvSpPr>
        <p:spPr>
          <a:xfrm>
            <a:off x="9600565" y="1914208"/>
            <a:ext cx="1211263" cy="1211262"/>
          </a:xfrm>
          <a:prstGeom prst="ellipse">
            <a:avLst/>
          </a:prstGeom>
          <a:solidFill>
            <a:srgbClr val="FF0000"/>
          </a:solidFill>
          <a:ln>
            <a:noFill/>
          </a:ln>
        </p:spPr>
        <p:style>
          <a:lnRef idx="2">
            <a:srgbClr val="46597E">
              <a:shade val="50000"/>
            </a:srgbClr>
          </a:lnRef>
          <a:fillRef idx="1">
            <a:srgbClr val="46597E"/>
          </a:fillRef>
          <a:effectRef idx="0">
            <a:srgbClr val="46597E"/>
          </a:effectRef>
          <a:fontRef idx="minor">
            <a:sysClr val="window" lastClr="FFFFFF"/>
          </a:fontRef>
        </p:style>
        <p:txBody>
          <a:bodyPr wrap="none" anchor="ctr">
            <a:normAutofit/>
          </a:bodyPr>
          <a:lstStyle/>
          <a:p>
            <a:pPr algn="ctr">
              <a:defRPr/>
            </a:pPr>
            <a:r>
              <a:rPr lang="zh-CN" dirty="0">
                <a:solidFill>
                  <a:srgbClr val="FFFFFF"/>
                </a:solidFill>
                <a:sym typeface="Arial" panose="020B0604020202020204" pitchFamily="34" charset="0"/>
              </a:rPr>
              <a:t>故障</a:t>
            </a:r>
            <a:endParaRPr lang="zh-CN" dirty="0">
              <a:solidFill>
                <a:srgbClr val="FFFFFF"/>
              </a:solidFill>
              <a:sym typeface="Arial" panose="020B0604020202020204" pitchFamily="34" charset="0"/>
            </a:endParaRPr>
          </a:p>
        </p:txBody>
      </p:sp>
      <p:sp>
        <p:nvSpPr>
          <p:cNvPr id="9" name="Shape 684"/>
          <p:cNvSpPr/>
          <p:nvPr>
            <p:custDataLst>
              <p:tags r:id="rId3"/>
            </p:custDataLst>
          </p:nvPr>
        </p:nvSpPr>
        <p:spPr>
          <a:xfrm>
            <a:off x="9600565" y="4743133"/>
            <a:ext cx="1211263" cy="1211262"/>
          </a:xfrm>
          <a:prstGeom prst="ellipse">
            <a:avLst/>
          </a:prstGeom>
          <a:solidFill>
            <a:srgbClr val="00B050"/>
          </a:solidFill>
          <a:ln>
            <a:noFill/>
          </a:ln>
        </p:spPr>
        <p:style>
          <a:lnRef idx="2">
            <a:srgbClr val="46597E">
              <a:shade val="50000"/>
            </a:srgbClr>
          </a:lnRef>
          <a:fillRef idx="1">
            <a:srgbClr val="46597E"/>
          </a:fillRef>
          <a:effectRef idx="0">
            <a:srgbClr val="46597E"/>
          </a:effectRef>
          <a:fontRef idx="minor">
            <a:sysClr val="window" lastClr="FFFFFF"/>
          </a:fontRef>
        </p:style>
        <p:txBody>
          <a:bodyPr wrap="none" anchor="ctr">
            <a:normAutofit/>
          </a:bodyPr>
          <a:lstStyle/>
          <a:p>
            <a:pPr algn="ctr">
              <a:defRPr/>
            </a:pPr>
            <a:r>
              <a:rPr lang="zh-CN" dirty="0">
                <a:solidFill>
                  <a:srgbClr val="FFFFFF"/>
                </a:solidFill>
                <a:sym typeface="Arial" panose="020B0604020202020204" pitchFamily="34" charset="0"/>
              </a:rPr>
              <a:t>正常</a:t>
            </a:r>
            <a:endParaRPr lang="zh-CN" dirty="0">
              <a:solidFill>
                <a:srgbClr val="FFFFFF"/>
              </a:solidFill>
              <a:sym typeface="Arial" panose="020B0604020202020204" pitchFamily="34" charset="0"/>
            </a:endParaRPr>
          </a:p>
        </p:txBody>
      </p:sp>
      <p:sp>
        <p:nvSpPr>
          <p:cNvPr id="10" name="Shape 687"/>
          <p:cNvSpPr/>
          <p:nvPr>
            <p:custDataLst>
              <p:tags r:id="rId4"/>
            </p:custDataLst>
          </p:nvPr>
        </p:nvSpPr>
        <p:spPr bwMode="auto">
          <a:xfrm>
            <a:off x="8424228" y="2533333"/>
            <a:ext cx="1092200" cy="493712"/>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a:bodyPr>
          <a:lstStyle/>
          <a:p>
            <a:pPr algn="ctr" defTabSz="292100" eaLnBrk="1"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sz="1400">
              <a:solidFill>
                <a:srgbClr val="FFFFFF"/>
              </a:solidFill>
              <a:sym typeface="Arial" panose="020B0604020202020204" pitchFamily="34" charset="0"/>
            </a:endParaRPr>
          </a:p>
        </p:txBody>
      </p:sp>
      <p:sp>
        <p:nvSpPr>
          <p:cNvPr id="11" name="Shape 688"/>
          <p:cNvSpPr/>
          <p:nvPr>
            <p:custDataLst>
              <p:tags r:id="rId5"/>
            </p:custDataLst>
          </p:nvPr>
        </p:nvSpPr>
        <p:spPr bwMode="auto">
          <a:xfrm rot="10800000" flipH="1">
            <a:off x="8424228" y="4843145"/>
            <a:ext cx="1092200" cy="493713"/>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a:bodyPr>
          <a:lstStyle/>
          <a:p>
            <a:pPr algn="ctr" defTabSz="292100" eaLnBrk="1"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sz="1400">
              <a:solidFill>
                <a:srgbClr val="FFFFFF"/>
              </a:solidFill>
              <a:sym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526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92785" y="1748790"/>
            <a:ext cx="5299710" cy="429260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按照火灾报警控制器所处的工作状态，可将火灾自动报警系统工作状态归类为火灾报警状态、故障报警状态、监管报警状态等。作为消防设施操作员应高度重视火灾自动报警系统的故障状态。火灾自动报警系统故障状态主要包括：</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477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三、火灾自动报警系统工作状态的判断方法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Shape 681"/>
          <p:cNvSpPr/>
          <p:nvPr>
            <p:custDataLst>
              <p:tags r:id="rId1"/>
            </p:custDataLst>
          </p:nvPr>
        </p:nvSpPr>
        <p:spPr>
          <a:xfrm>
            <a:off x="6518569" y="2528841"/>
            <a:ext cx="2180408" cy="2178462"/>
          </a:xfrm>
          <a:prstGeom prst="ellipse">
            <a:avLst/>
          </a:prstGeom>
          <a:solidFill>
            <a:srgbClr val="46597E"/>
          </a:solidFill>
          <a:ln>
            <a:noFill/>
          </a:ln>
        </p:spPr>
        <p:style>
          <a:lnRef idx="2">
            <a:srgbClr val="46597E">
              <a:shade val="50000"/>
            </a:srgbClr>
          </a:lnRef>
          <a:fillRef idx="1">
            <a:srgbClr val="46597E"/>
          </a:fillRef>
          <a:effectRef idx="0">
            <a:srgbClr val="46597E"/>
          </a:effectRef>
          <a:fontRef idx="minor">
            <a:sysClr val="window" lastClr="FFFFFF"/>
          </a:fontRef>
        </p:style>
        <p:txBody>
          <a:bodyPr anchor="ctr">
            <a:noAutofit/>
          </a:bodyPr>
          <a:lstStyle/>
          <a:p>
            <a:pPr algn="ctr">
              <a:defRPr/>
            </a:pPr>
            <a:r>
              <a:rPr lang="zh-CN" sz="2400" b="1" dirty="0">
                <a:solidFill>
                  <a:srgbClr val="FFFFFF"/>
                </a:solidFill>
                <a:latin typeface="Arial" panose="020B0604020202020204" pitchFamily="34" charset="0"/>
                <a:ea typeface="黑体" panose="02010609060101010101" charset="-122"/>
                <a:cs typeface="+mn-ea"/>
                <a:sym typeface="Arial" panose="020B0604020202020204" pitchFamily="34" charset="0"/>
              </a:rPr>
              <a:t>报警信号的类型</a:t>
            </a:r>
            <a:endParaRPr lang="zh-CN" sz="2400" b="1" dirty="0">
              <a:solidFill>
                <a:srgbClr val="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4" name="Shape 682"/>
          <p:cNvSpPr/>
          <p:nvPr>
            <p:custDataLst>
              <p:tags r:id="rId2"/>
            </p:custDataLst>
          </p:nvPr>
        </p:nvSpPr>
        <p:spPr>
          <a:xfrm>
            <a:off x="9826169" y="1140778"/>
            <a:ext cx="1485404" cy="1485402"/>
          </a:xfrm>
          <a:prstGeom prst="ellipse">
            <a:avLst/>
          </a:prstGeom>
          <a:solidFill>
            <a:srgbClr val="D7000F"/>
          </a:solidFill>
          <a:ln>
            <a:noFill/>
          </a:ln>
        </p:spPr>
        <p:style>
          <a:lnRef idx="2">
            <a:srgbClr val="46597E">
              <a:shade val="50000"/>
            </a:srgbClr>
          </a:lnRef>
          <a:fillRef idx="1">
            <a:srgbClr val="46597E"/>
          </a:fillRef>
          <a:effectRef idx="0">
            <a:srgbClr val="46597E"/>
          </a:effectRef>
          <a:fontRef idx="minor">
            <a:sysClr val="window" lastClr="FFFFFF"/>
          </a:fontRef>
        </p:style>
        <p:txBody>
          <a:bodyPr wrap="none" anchor="ctr">
            <a:normAutofit/>
          </a:bodyPr>
          <a:lstStyle/>
          <a:p>
            <a:pPr algn="ctr">
              <a:defRPr/>
            </a:pPr>
            <a:r>
              <a:rPr lang="zh-CN" sz="2400" dirty="0">
                <a:solidFill>
                  <a:srgbClr val="FFFFFF"/>
                </a:solidFill>
                <a:latin typeface="黑体" panose="02010609060101010101" charset="-122"/>
                <a:ea typeface="黑体" panose="02010609060101010101" charset="-122"/>
                <a:sym typeface="汉仪黑方简" panose="00020600040101010101" charset="-122"/>
              </a:rPr>
              <a:t>火灾报警</a:t>
            </a:r>
            <a:endParaRPr lang="zh-CN" sz="2400" dirty="0">
              <a:solidFill>
                <a:srgbClr val="FFFFFF"/>
              </a:solidFill>
              <a:latin typeface="黑体" panose="02010609060101010101" charset="-122"/>
              <a:ea typeface="黑体" panose="02010609060101010101" charset="-122"/>
              <a:sym typeface="汉仪黑方简" panose="00020600040101010101" charset="-122"/>
            </a:endParaRPr>
          </a:p>
        </p:txBody>
      </p:sp>
      <p:sp>
        <p:nvSpPr>
          <p:cNvPr id="5" name="Shape 683"/>
          <p:cNvSpPr/>
          <p:nvPr>
            <p:custDataLst>
              <p:tags r:id="rId3"/>
            </p:custDataLst>
          </p:nvPr>
        </p:nvSpPr>
        <p:spPr>
          <a:xfrm>
            <a:off x="9826169" y="2875370"/>
            <a:ext cx="1485404" cy="1485404"/>
          </a:xfrm>
          <a:prstGeom prst="ellipse">
            <a:avLst/>
          </a:prstGeom>
          <a:solidFill>
            <a:srgbClr val="FFFF00"/>
          </a:solidFill>
          <a:ln>
            <a:noFill/>
          </a:ln>
        </p:spPr>
        <p:style>
          <a:lnRef idx="2">
            <a:srgbClr val="46597E">
              <a:shade val="50000"/>
            </a:srgbClr>
          </a:lnRef>
          <a:fillRef idx="1">
            <a:srgbClr val="46597E"/>
          </a:fillRef>
          <a:effectRef idx="0">
            <a:srgbClr val="46597E"/>
          </a:effectRef>
          <a:fontRef idx="minor">
            <a:sysClr val="window" lastClr="FFFFFF"/>
          </a:fontRef>
        </p:style>
        <p:txBody>
          <a:bodyPr wrap="none" anchor="ctr">
            <a:normAutofit/>
          </a:bodyPr>
          <a:lstStyle/>
          <a:p>
            <a:pPr algn="ctr">
              <a:defRPr/>
            </a:pPr>
            <a:r>
              <a:rPr lang="zh-CN" sz="2400" dirty="0">
                <a:solidFill>
                  <a:schemeClr val="tx1"/>
                </a:solidFill>
                <a:latin typeface="黑体" panose="02010609060101010101" charset="-122"/>
                <a:ea typeface="黑体" panose="02010609060101010101" charset="-122"/>
                <a:sym typeface="Arial" panose="020B0604020202020204" pitchFamily="34" charset="0"/>
              </a:rPr>
              <a:t>故障报警</a:t>
            </a:r>
            <a:endParaRPr lang="zh-CN" sz="2400" dirty="0">
              <a:solidFill>
                <a:schemeClr val="tx1"/>
              </a:solidFill>
              <a:latin typeface="黑体" panose="02010609060101010101" charset="-122"/>
              <a:ea typeface="黑体" panose="02010609060101010101" charset="-122"/>
              <a:sym typeface="Arial" panose="020B0604020202020204" pitchFamily="34" charset="0"/>
            </a:endParaRPr>
          </a:p>
        </p:txBody>
      </p:sp>
      <p:sp>
        <p:nvSpPr>
          <p:cNvPr id="6" name="Shape 684"/>
          <p:cNvSpPr/>
          <p:nvPr>
            <p:custDataLst>
              <p:tags r:id="rId4"/>
            </p:custDataLst>
          </p:nvPr>
        </p:nvSpPr>
        <p:spPr>
          <a:xfrm>
            <a:off x="9826169" y="4609963"/>
            <a:ext cx="1485404" cy="1485402"/>
          </a:xfrm>
          <a:prstGeom prst="ellipse">
            <a:avLst/>
          </a:prstGeom>
          <a:solidFill>
            <a:srgbClr val="46597E"/>
          </a:solidFill>
          <a:ln>
            <a:noFill/>
          </a:ln>
        </p:spPr>
        <p:style>
          <a:lnRef idx="2">
            <a:srgbClr val="46597E">
              <a:shade val="50000"/>
            </a:srgbClr>
          </a:lnRef>
          <a:fillRef idx="1">
            <a:srgbClr val="46597E"/>
          </a:fillRef>
          <a:effectRef idx="0">
            <a:srgbClr val="46597E"/>
          </a:effectRef>
          <a:fontRef idx="minor">
            <a:sysClr val="window" lastClr="FFFFFF"/>
          </a:fontRef>
        </p:style>
        <p:txBody>
          <a:bodyPr wrap="none" anchor="ctr">
            <a:normAutofit/>
          </a:bodyPr>
          <a:lstStyle/>
          <a:p>
            <a:pPr algn="ctr">
              <a:defRPr/>
            </a:pPr>
            <a:r>
              <a:rPr lang="zh-CN" sz="2400" dirty="0">
                <a:solidFill>
                  <a:schemeClr val="bg1"/>
                </a:solidFill>
                <a:latin typeface="黑体" panose="02010609060101010101" charset="-122"/>
                <a:ea typeface="黑体" panose="02010609060101010101" charset="-122"/>
                <a:sym typeface="Arial" panose="020B0604020202020204" pitchFamily="34" charset="0"/>
              </a:rPr>
              <a:t>监管报警</a:t>
            </a:r>
            <a:endParaRPr lang="zh-CN" sz="2400" dirty="0">
              <a:solidFill>
                <a:schemeClr val="bg1"/>
              </a:solidFill>
              <a:latin typeface="黑体" panose="02010609060101010101" charset="-122"/>
              <a:ea typeface="黑体" panose="02010609060101010101" charset="-122"/>
              <a:sym typeface="Arial" panose="020B0604020202020204" pitchFamily="34" charset="0"/>
            </a:endParaRPr>
          </a:p>
        </p:txBody>
      </p:sp>
      <p:sp>
        <p:nvSpPr>
          <p:cNvPr id="7" name="Shape 686"/>
          <p:cNvSpPr/>
          <p:nvPr>
            <p:custDataLst>
              <p:tags r:id="rId5"/>
            </p:custDataLst>
          </p:nvPr>
        </p:nvSpPr>
        <p:spPr bwMode="auto">
          <a:xfrm flipH="1" flipV="1">
            <a:off x="8780742" y="3619045"/>
            <a:ext cx="940300" cy="0"/>
          </a:xfrm>
          <a:prstGeom prst="line">
            <a:avLst/>
          </a:pr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fontScale="25000" lnSpcReduction="20000"/>
          </a:bodyPr>
          <a:lstStyle/>
          <a:p>
            <a:pPr algn="ctr" eaLnBrk="1" hangingPunct="1">
              <a:spcBef>
                <a:spcPts val="0"/>
              </a:spcBef>
              <a:spcAft>
                <a:spcPts val="0"/>
              </a:spcAft>
              <a:defRPr sz="1200">
                <a:solidFill>
                  <a:srgbClr val="000000"/>
                </a:solidFill>
                <a:latin typeface="Helvetica"/>
                <a:ea typeface="Helvetica"/>
                <a:cs typeface="Helvetica"/>
                <a:sym typeface="Helvetica"/>
              </a:defRPr>
            </a:pPr>
            <a:endParaRPr sz="800">
              <a:solidFill>
                <a:srgbClr val="FFFFFF"/>
              </a:solidFill>
              <a:sym typeface="Arial" panose="020B0604020202020204" pitchFamily="34" charset="0"/>
            </a:endParaRPr>
          </a:p>
        </p:txBody>
      </p:sp>
      <p:sp>
        <p:nvSpPr>
          <p:cNvPr id="9" name="Shape 687"/>
          <p:cNvSpPr/>
          <p:nvPr>
            <p:custDataLst>
              <p:tags r:id="rId6"/>
            </p:custDataLst>
          </p:nvPr>
        </p:nvSpPr>
        <p:spPr bwMode="auto">
          <a:xfrm>
            <a:off x="8383597" y="1900027"/>
            <a:ext cx="1339393" cy="605452"/>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a:bodyPr>
          <a:lstStyle/>
          <a:p>
            <a:pPr algn="ctr" defTabSz="292100" eaLnBrk="1"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sz="1400">
              <a:solidFill>
                <a:srgbClr val="FFFFFF"/>
              </a:solidFill>
              <a:sym typeface="Arial" panose="020B0604020202020204" pitchFamily="34" charset="0"/>
            </a:endParaRPr>
          </a:p>
        </p:txBody>
      </p:sp>
      <p:sp>
        <p:nvSpPr>
          <p:cNvPr id="10" name="Shape 688"/>
          <p:cNvSpPr/>
          <p:nvPr>
            <p:custDataLst>
              <p:tags r:id="rId7"/>
            </p:custDataLst>
          </p:nvPr>
        </p:nvSpPr>
        <p:spPr bwMode="auto">
          <a:xfrm rot="10800000" flipH="1">
            <a:off x="8383597" y="4732610"/>
            <a:ext cx="1339393" cy="605453"/>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a:bodyPr>
          <a:lstStyle/>
          <a:p>
            <a:pPr algn="ctr" defTabSz="292100" eaLnBrk="1"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sz="1400">
              <a:solidFill>
                <a:srgbClr val="FFFFFF"/>
              </a:solidFill>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5332024" y="2438955"/>
            <a:ext cx="1626564" cy="52322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prstClr val="white"/>
                </a:solidFill>
                <a:latin typeface="微软雅黑" panose="020B0503020204020204" pitchFamily="34" charset="-122"/>
                <a:ea typeface="微软雅黑" panose="020B0503020204020204" pitchFamily="34" charset="-122"/>
              </a:rPr>
              <a:t>第一讲</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42" name="文本框 1"/>
          <p:cNvSpPr txBox="1"/>
          <p:nvPr/>
        </p:nvSpPr>
        <p:spPr>
          <a:xfrm>
            <a:off x="5282718" y="2389649"/>
            <a:ext cx="1626564" cy="521970"/>
          </a:xfrm>
          <a:prstGeom prst="rect">
            <a:avLst/>
          </a:prstGeom>
          <a:solidFill>
            <a:srgbClr val="D7000F"/>
          </a:solidFill>
          <a:ln>
            <a:noFill/>
          </a:ln>
          <a:effectLst/>
        </p:spPr>
        <p:txBody>
          <a:bodyPr wrap="square" rtlCol="0">
            <a:spAutoFit/>
          </a:bodyPr>
          <a:lstStyle/>
          <a:p>
            <a:pPr algn="ct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43" name="矩形 69"/>
          <p:cNvSpPr>
            <a:spLocks noChangeArrowheads="1"/>
          </p:cNvSpPr>
          <p:nvPr/>
        </p:nvSpPr>
        <p:spPr bwMode="auto">
          <a:xfrm>
            <a:off x="2533015" y="3435350"/>
            <a:ext cx="722503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集中火灾自动报警系统</a:t>
            </a:r>
            <a:endParaRPr lang="zh-CN" altLang="en-US" sz="4800" b="1" dirty="0">
              <a:solidFill>
                <a:srgbClr val="D7000F"/>
              </a:solidFill>
              <a:latin typeface="微软雅黑" panose="020B0503020204020204" pitchFamily="34" charset="-122"/>
              <a:ea typeface="微软雅黑" panose="020B0503020204020204" pitchFamily="34" charset="-122"/>
              <a:sym typeface="+mn-ea"/>
            </a:endParaRPr>
          </a:p>
        </p:txBody>
      </p:sp>
      <p:cxnSp>
        <p:nvCxnSpPr>
          <p:cNvPr id="45" name="直接连接符 44"/>
          <p:cNvCxnSpPr/>
          <p:nvPr/>
        </p:nvCxnSpPr>
        <p:spPr>
          <a:xfrm>
            <a:off x="1447561" y="3849837"/>
            <a:ext cx="1456264"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499473" y="3850471"/>
            <a:ext cx="1379619"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prstClr val="white"/>
                </a:solidFill>
                <a:sym typeface="宋体" panose="02010600030101010101" pitchFamily="2"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526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612207"/>
            <a:ext cx="10535920" cy="189166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需要注意的是，火灾自动报警系统总线上应设置总线短路隔离器，每只总线短路隔离器保护的火灾探测器、手动火灾报警按钮和模块等设备的总数不应大于32点。总线在穿越防火分区处应设置总线短路隔离器。</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477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三、火灾自动报警系统工作状态的判断方法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49577"/>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8815" y="3111500"/>
            <a:ext cx="7329170" cy="129159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火灾自动报警系统正式启用后不得因误报等原因随意切断电源，使系统中断运行。</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1077218"/>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四、火灾自动报警系统控制器的电源工作状态</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的检查方法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2" name="图片 51" descr="★4-1-1-1检查火灾自动报警系统控制器的电源工作状态"/>
          <p:cNvPicPr>
            <a:picLocks noChangeAspect="1"/>
          </p:cNvPicPr>
          <p:nvPr/>
        </p:nvPicPr>
        <p:blipFill>
          <a:blip r:embed="rId1" cstate="print"/>
          <a:stretch>
            <a:fillRect/>
          </a:stretch>
        </p:blipFill>
        <p:spPr>
          <a:xfrm>
            <a:off x="8680450" y="2044065"/>
            <a:ext cx="3100070" cy="364426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14960" y="2058670"/>
            <a:ext cx="5216525" cy="249174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作为火灾自动报警系统的控制中枢，火灾报警控制器的电源部分应具有主电源和备用电源转换装置（图</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1-1-2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2" name="图片 51"/>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5928995" y="480060"/>
            <a:ext cx="4784090" cy="637794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49577"/>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012131"/>
            <a:ext cx="10535920" cy="309181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当主电源断电时，能自动转换到备用电源；主电源恢复时，能自动转换到主电源；火灾报警控制器应有主、备电源工作状态指示，主电源应有过流保护措施。主、备电源的转换不应使火灾报警控制器产生误动作。当主电源断电，备用电源不能保证火灾报警控制器正常工作时，火灾报警控制器应发出故障声信号，并保持1h以上。</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1077218"/>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四、火灾自动报警系统控制器的电源工作状态</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的检查方法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15570" y="739367"/>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3514230"/>
            <a:ext cx="10535920"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解析：火灾报警控制器由指示灯（器）、音响器件、熔断器、接线端子、充电器及备用电源、开关和按键组成，火灾报警控制器主电源应采用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220V</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50Hz</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交流电源，电源线输入端应设接线端子，能为其连接的部件供电，优先采用直流</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24V</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。结合题意，本题应全选。</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81280"/>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 name="矩形 143"/>
          <p:cNvSpPr/>
          <p:nvPr/>
        </p:nvSpPr>
        <p:spPr>
          <a:xfrm>
            <a:off x="-66490" y="1456968"/>
            <a:ext cx="10535920" cy="1822102"/>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火灾报警控制器由（ ）组成。</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指示灯（器）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音响器件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熔断器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接线端子  </a:t>
            </a:r>
            <a:endPar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E.</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充电器及备用电源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F.</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开关和按键</a:t>
            </a:r>
            <a:endPar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012130"/>
            <a:ext cx="10535920"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能直接或间接地接收来自火灾探测器及其他火灾报警触发器件的火灾报警信号，发出火灾报警声、光信号，指示火灾发生部位，记录火灾报警时间，并予以保持，直至手动复位。火灾自动报警系统应设有自动和手动两种触发装置，自动和手动两种触发装置的火灾报警信号被火灾报警控制器接收的要求有所不同。</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五、集中火灾报警控制器的报警功能和判断方法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358265" y="1294130"/>
            <a:ext cx="4013200" cy="521970"/>
          </a:xfrm>
          <a:prstGeom prst="rect">
            <a:avLst/>
          </a:prstGeom>
          <a:noFill/>
        </p:spPr>
        <p:txBody>
          <a:bodyPr wrap="square" rtlCol="0">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（一）火灾报警功能</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452755" y="1739265"/>
            <a:ext cx="7149465" cy="4292600"/>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当有火灾探测器火灾报警信号输入时，火灾报警控制器应在10s内发出火灾报警声、光信号。火灾报警控制器当有手动火灾报警按钮报警信号输入时，控制器应在10s内发出火灾报警声、光信号，并明确指示该报警是手动火灾报警按钮报警。除复位操作外，对控制器的任何操作均不应影响控制器接收和发出火灾报警信号。</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五、集中火灾报警控制器的报警功能和判断方法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图4-23  火警状态"/>
          <p:cNvPicPr>
            <a:picLocks noChangeAspect="1"/>
          </p:cNvPicPr>
          <p:nvPr/>
        </p:nvPicPr>
        <p:blipFill>
          <a:blip r:embed="rId1"/>
          <a:srcRect r="68849"/>
          <a:stretch>
            <a:fillRect/>
          </a:stretch>
        </p:blipFill>
        <p:spPr>
          <a:xfrm>
            <a:off x="7873365" y="1797050"/>
            <a:ext cx="3971925" cy="442595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4-11  火警状态"/>
          <p:cNvPicPr>
            <a:picLocks noChangeAspect="1"/>
          </p:cNvPicPr>
          <p:nvPr/>
        </p:nvPicPr>
        <p:blipFill>
          <a:blip r:embed="rId1"/>
          <a:stretch>
            <a:fillRect/>
          </a:stretch>
        </p:blipFill>
        <p:spPr>
          <a:xfrm>
            <a:off x="0" y="1068705"/>
            <a:ext cx="12192000" cy="471995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454025" y="1755140"/>
            <a:ext cx="7368540" cy="489267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火灾报警控制器设有专用故障总指示灯（器），无论火灾报警控制器处于何种状态，只要有故障信号存在，该故障总指示灯（器）应点亮。当火灾报警控制器内部、控制器与其连接的部件间发生故障时，控制器应在100s内发出与火灾报警信号有明显区别的故障声、光信号，故障声信号应能手动消除，再有故障信号输入时，应能再启动；故障光信号应保持至故障排除。</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五、集中火灾报警控制器的报警功能和判断方法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167765" y="1160145"/>
            <a:ext cx="4827270" cy="521970"/>
          </a:xfrm>
          <a:prstGeom prst="rect">
            <a:avLst/>
          </a:prstGeom>
          <a:noFill/>
        </p:spPr>
        <p:txBody>
          <a:bodyPr wrap="square" rtlCol="0">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（二）故障报警功能</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descr="图4-15  故障状态"/>
          <p:cNvPicPr>
            <a:picLocks noChangeAspect="1"/>
          </p:cNvPicPr>
          <p:nvPr/>
        </p:nvPicPr>
        <p:blipFill>
          <a:blip r:embed="rId1"/>
          <a:srcRect l="72500"/>
          <a:stretch>
            <a:fillRect/>
          </a:stretch>
        </p:blipFill>
        <p:spPr>
          <a:xfrm>
            <a:off x="8232140" y="1160145"/>
            <a:ext cx="3872865" cy="556196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334010" y="1750695"/>
            <a:ext cx="5269865" cy="4292600"/>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火灾报警控制器能显示所有故障信息。在不能同时显示所有故障信息时，未显示的故障信息应手动可查。火灾报警控制器的故障信号在故障排除后，可以自动或手动复位。复位后，火灾报警控制器应在100s内重新显示尚存在的故障。</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五、集中火灾报警控制器的报警功能和判断方法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图3-31  故障状态"/>
          <p:cNvPicPr>
            <a:picLocks noChangeAspect="1"/>
          </p:cNvPicPr>
          <p:nvPr/>
        </p:nvPicPr>
        <p:blipFill>
          <a:blip r:embed="rId1"/>
          <a:srcRect r="34286"/>
          <a:stretch>
            <a:fillRect/>
          </a:stretch>
        </p:blipFill>
        <p:spPr>
          <a:xfrm>
            <a:off x="5827395" y="2044700"/>
            <a:ext cx="6247765" cy="335661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346906"/>
            <a:ext cx="10535920"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本节内容适用于中级消防设施操作员（消防设施监控操作职业方向），中级消防设施操作员（消防设施检测维修保养职业方向）可以选读。本章中的“火灾报警控制器”除特别指出外，均是指“火灾报警控制器（联动型）”，简称“火灾报警控制器”。</a:t>
            </a:r>
            <a:endParaRPr 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93725" y="2567305"/>
            <a:ext cx="5605780"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监管信号是指火灾报警控制器监视的除火灾报警、故障信号之外的其他输入信号（例如压力开关、水流指示器、信号蝶阀），监管报警状态是指发出监管报警信号时所处的状态。</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五、集中火灾报警控制器的报警功能和判断方法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249680" y="1676400"/>
            <a:ext cx="4085590" cy="521970"/>
          </a:xfrm>
          <a:prstGeom prst="rect">
            <a:avLst/>
          </a:prstGeom>
          <a:noFill/>
        </p:spPr>
        <p:txBody>
          <a:bodyPr wrap="square" rtlCol="0">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（三）监管报警功能</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descr="图3-38  监管状态"/>
          <p:cNvPicPr>
            <a:picLocks noChangeAspect="1"/>
          </p:cNvPicPr>
          <p:nvPr/>
        </p:nvPicPr>
        <p:blipFill>
          <a:blip r:embed="rId1"/>
          <a:srcRect l="28232" t="31464"/>
          <a:stretch>
            <a:fillRect/>
          </a:stretch>
        </p:blipFill>
        <p:spPr>
          <a:xfrm>
            <a:off x="6508115" y="2797175"/>
            <a:ext cx="5596890" cy="263144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3-49  监管状态"/>
          <p:cNvPicPr>
            <a:picLocks noChangeAspect="1"/>
          </p:cNvPicPr>
          <p:nvPr/>
        </p:nvPicPr>
        <p:blipFill>
          <a:blip r:embed="rId1"/>
          <a:stretch>
            <a:fillRect/>
          </a:stretch>
        </p:blipFill>
        <p:spPr>
          <a:xfrm>
            <a:off x="0" y="1365250"/>
            <a:ext cx="12192000" cy="46482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29698"/>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94385" y="2699703"/>
            <a:ext cx="10807700" cy="189166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火灾报警控制器信息显示按火灾报警、监管报警及其他状态顺序由高至低排列信息显示等级，高等级的状态信息应优先显示，低等级状态信息显示不应影响高等级状态信息显示，显示的信息应与对应的状态一致。</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六、集中火灾报警控制器、消防控制室图形显示</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装置的信息查询方法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331595" y="1615440"/>
            <a:ext cx="7274560" cy="521970"/>
          </a:xfrm>
          <a:prstGeom prst="rect">
            <a:avLst/>
          </a:prstGeom>
          <a:noFill/>
        </p:spPr>
        <p:txBody>
          <a:bodyPr wrap="square" rtlCol="0">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（一）火灾报警控制器的信息查询功能</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29698"/>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346905"/>
            <a:ext cx="10535920"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启动（反馈）信息显示与报警信息应在不同分区同时显示，不能互相影响也不能交错显示；启动（反馈）信息显示与报警信息显示优先于故障、屏蔽等其他信息的显示，但未显示的故障、屏蔽等信息应手动可查。火灾报警控制器的信息查询操作可参见实操应试指南。</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六、集中火灾报警控制器、消防控制室图形显示</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装置的信息查询方法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4-28  火警状态"/>
          <p:cNvPicPr>
            <a:picLocks noChangeAspect="1"/>
          </p:cNvPicPr>
          <p:nvPr/>
        </p:nvPicPr>
        <p:blipFill>
          <a:blip r:embed="rId1"/>
          <a:stretch>
            <a:fillRect/>
          </a:stretch>
        </p:blipFill>
        <p:spPr>
          <a:xfrm>
            <a:off x="0" y="1114425"/>
            <a:ext cx="12192635" cy="522668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29698"/>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312168"/>
            <a:ext cx="8311665" cy="249174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消防控制室图形显示装置具有火灾报警和消防联动控制的历史记录功能，记录应包括报警时间、报警部位、复位操作、消防联动设备的启动和动作反馈等信息，存储记录容量不应少于</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10000</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条，记录备份后方可被覆盖。</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六、集中火灾报警控制器、消防控制室图形显示</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装置的信息查询方法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2" name="图片 51" descr="★4-1-2-2通过火灾报警控制器和CRT查看报警信息确定报警部位"/>
          <p:cNvPicPr>
            <a:picLocks noChangeAspect="1"/>
          </p:cNvPicPr>
          <p:nvPr/>
        </p:nvPicPr>
        <p:blipFill>
          <a:blip r:embed="rId1" cstate="print"/>
          <a:stretch>
            <a:fillRect/>
          </a:stretch>
        </p:blipFill>
        <p:spPr>
          <a:xfrm>
            <a:off x="9163780" y="2206916"/>
            <a:ext cx="2616740" cy="3091024"/>
          </a:xfrm>
          <a:prstGeom prst="rect">
            <a:avLst/>
          </a:prstGeom>
        </p:spPr>
      </p:pic>
      <p:sp>
        <p:nvSpPr>
          <p:cNvPr id="2" name="文本框 1"/>
          <p:cNvSpPr txBox="1"/>
          <p:nvPr/>
        </p:nvSpPr>
        <p:spPr>
          <a:xfrm>
            <a:off x="1224280" y="1607185"/>
            <a:ext cx="9431020" cy="521970"/>
          </a:xfrm>
          <a:prstGeom prst="rect">
            <a:avLst/>
          </a:prstGeom>
          <a:noFill/>
        </p:spPr>
        <p:txBody>
          <a:bodyPr wrap="square" rtlCol="0">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（二）消防控制室图形显示装置的信息查询功能</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90805" y="722028"/>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71550" y="3211513"/>
            <a:ext cx="10400665"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监管信号是指火灾报警控制器监视的除火灾报警、故障信号之外的其他输入信号（例如压力开关、水流指示器、信号蝶阀），监管报警状态是指发出监管报警信号时所处的状态。结合题意，本题应排除“手动火灾报警按钮动作信号”、“感烟火灾探测器动作信号”，其他选项均正确。</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76835"/>
            <a:ext cx="10657205" cy="583565"/>
          </a:xfrm>
          <a:prstGeom prst="rect">
            <a:avLst/>
          </a:prstGeom>
        </p:spPr>
        <p:txBody>
          <a:bodyPr wrap="square">
            <a:spAutoFit/>
          </a:bodyPr>
          <a:lstStyle/>
          <a:p>
            <a:r>
              <a:rPr lang="zh-CN"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矩形 50"/>
          <p:cNvSpPr/>
          <p:nvPr/>
        </p:nvSpPr>
        <p:spPr>
          <a:xfrm>
            <a:off x="955040" y="775970"/>
            <a:ext cx="10417175" cy="2491740"/>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下列选项中，属于火灾报警控制器监管信号的是（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压力开关动作信号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水流指示器信号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信号蝶阀动作信号  </a:t>
            </a:r>
            <a:endPar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手动火灾报警按钮动作信号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E.</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感烟火灾探测器动作信号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1976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53720" y="1776413"/>
            <a:ext cx="10978515" cy="429260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联动控制信号、消防联动反馈信号和消防联动触发信号是消防联动控制器与受控消防设备（设施）之间互相联系的非常重要的信号，消防联动控制器在接收到消防联动触发信号后，根据预先设定的逻辑进行判断，然后发出消防联动控制信号，受控消防设备（设施）在接收到消防联动控制信号并执行相应的动作后向消防联动控制器发出消防联动反馈信号，从而实现消防联动控制功能；受控的自动消防设备启动后，其工作状态信息应反馈到消防控制室，这样消防控制室才能及时掌握各类设备的工作状态。</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七、集中火灾报警控制器、消防联动控制器工作</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状态的调整方法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1976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452755" y="1463675"/>
            <a:ext cx="6094730" cy="489267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需要火灾自动报警系统联动控制的消防设备，其联动触发信号应为两个独立的报警触发装置报警信号的“与”逻辑组合；消防联动控制器应能按设定的控制逻辑向各相关受控设备发出联动控制信号，并接受其联动反馈信号；受控设备接口的特性参数应与消防联动控制器发出的联动控制信号匹配。</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七、集中火灾报警控制器、消防联动控制器工作</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状态的调整方法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a:off x="7113905" y="2953385"/>
            <a:ext cx="1001395" cy="990600"/>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a</a:t>
            </a:r>
            <a:endParaRPr lang="en-US" altLang="zh-CN"/>
          </a:p>
        </p:txBody>
      </p:sp>
      <p:sp>
        <p:nvSpPr>
          <p:cNvPr id="6" name="椭圆 5"/>
          <p:cNvSpPr/>
          <p:nvPr/>
        </p:nvSpPr>
        <p:spPr>
          <a:xfrm>
            <a:off x="8873490" y="2953385"/>
            <a:ext cx="1001395" cy="990600"/>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b</a:t>
            </a:r>
            <a:endParaRPr lang="en-US" altLang="zh-CN"/>
          </a:p>
        </p:txBody>
      </p:sp>
      <p:sp>
        <p:nvSpPr>
          <p:cNvPr id="7" name="加号 6"/>
          <p:cNvSpPr/>
          <p:nvPr/>
        </p:nvSpPr>
        <p:spPr>
          <a:xfrm>
            <a:off x="8213725" y="3192780"/>
            <a:ext cx="554990" cy="51181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等于号 9"/>
          <p:cNvSpPr/>
          <p:nvPr/>
        </p:nvSpPr>
        <p:spPr>
          <a:xfrm>
            <a:off x="10107930" y="3247390"/>
            <a:ext cx="522605" cy="403225"/>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椭圆 11"/>
          <p:cNvSpPr/>
          <p:nvPr/>
        </p:nvSpPr>
        <p:spPr>
          <a:xfrm>
            <a:off x="10774680" y="2954020"/>
            <a:ext cx="1001395" cy="990600"/>
          </a:xfrm>
          <a:prstGeom prst="ellips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c</a:t>
            </a:r>
            <a:endParaRPr lang="en-US" altLang="zh-CN"/>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1976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1840" y="2219325"/>
            <a:ext cx="5954395" cy="309181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消防控制室值班人员接到报警信号后，应以最快方式确认。火灾确认后，立即将火灾报警联动控制开关转入自动状态（处于自动状态的除外），同时拨打“119”火警电话报警。</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七、集中火灾报警控制器、消防联动控制器工作</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状态的调整方法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descr="图11-43  切换至自动允许状态"/>
          <p:cNvPicPr>
            <a:picLocks noChangeAspect="1"/>
          </p:cNvPicPr>
          <p:nvPr/>
        </p:nvPicPr>
        <p:blipFill>
          <a:blip r:embed="rId1"/>
          <a:srcRect r="65089"/>
          <a:stretch>
            <a:fillRect/>
          </a:stretch>
        </p:blipFill>
        <p:spPr>
          <a:xfrm>
            <a:off x="7256780" y="1314450"/>
            <a:ext cx="4712970" cy="52133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098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240732"/>
            <a:ext cx="10535920"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集中报警系统适用于不仅需要报警，同时需要联动自动消防设备，且只设置一台具有集中控制功能的火灾报警控制器和消防联动控制器的保护对象，所以既可以选用火灾报警控制器和消防联动控制器组合，也可以选用火灾报警控制器（联动型）。目前火灾报警控制器（联动型）以其功能集中、便于控制和操作得到了广泛应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1077218"/>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一、集中火灾报警控制器、消防控制室图形显</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示装置的组成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237615" y="1532255"/>
            <a:ext cx="8499475" cy="583565"/>
          </a:xfrm>
          <a:prstGeom prst="rect">
            <a:avLst/>
          </a:prstGeom>
          <a:noFill/>
        </p:spPr>
        <p:txBody>
          <a:bodyPr wrap="square" rtlCol="0">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（一）火灾报警控制器的设置要求</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cstate="print">
            <a:clrChange>
              <a:clrFrom>
                <a:srgbClr val="FFFFFF">
                  <a:alpha val="100000"/>
                </a:srgbClr>
              </a:clrFrom>
              <a:clrTo>
                <a:srgbClr val="FFFFFF">
                  <a:alpha val="100000"/>
                  <a:alpha val="0"/>
                </a:srgbClr>
              </a:clrTo>
            </a:clrChange>
          </a:blip>
          <a:srcRect t="7009"/>
          <a:stretch>
            <a:fillRect/>
          </a:stretch>
        </p:blipFill>
        <p:spPr>
          <a:xfrm>
            <a:off x="5700395" y="286385"/>
            <a:ext cx="5088890" cy="6285230"/>
          </a:xfrm>
          <a:prstGeom prst="rect">
            <a:avLst/>
          </a:prstGeom>
        </p:spPr>
      </p:pic>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75920" y="2149475"/>
            <a:ext cx="5226050" cy="189166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火灾报警控制器工作状态的调整方法因产品性能有所不同（图1-3-1），可参见实操应试指南。</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7335357" y="680921"/>
            <a:ext cx="4596856" cy="6103060"/>
          </a:xfrm>
          <a:prstGeom prst="rect">
            <a:avLst/>
          </a:prstGeom>
        </p:spPr>
      </p:pic>
      <p:sp>
        <p:nvSpPr>
          <p:cNvPr id="46" name="矩形 45"/>
          <p:cNvSpPr/>
          <p:nvPr/>
        </p:nvSpPr>
        <p:spPr>
          <a:xfrm>
            <a:off x="0" y="612866"/>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22509" y="2012131"/>
            <a:ext cx="6630628" cy="309181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火灾报警控制器具有对每个受控设备进行手动控制的功能，这些受控设备通过总线连接在火灾报警控制器总线控制单元上，总线控制单元又称为总线控制盘（图1-3-3），通过总线实现对受控设备的手动控制。</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95680" y="45720"/>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八、总线式消防联动控制器的操作方法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1-7  GST-5000"/>
          <p:cNvPicPr>
            <a:picLocks noChangeAspect="1"/>
          </p:cNvPicPr>
          <p:nvPr/>
        </p:nvPicPr>
        <p:blipFill>
          <a:blip r:embed="rId1"/>
          <a:stretch>
            <a:fillRect/>
          </a:stretch>
        </p:blipFill>
        <p:spPr>
          <a:xfrm>
            <a:off x="0" y="840740"/>
            <a:ext cx="12192000" cy="541464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12866"/>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200601"/>
            <a:ext cx="10535920" cy="489267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火灾报警控制器总线控制单元控制输出的“启动”灯设置在相应的控制开关表面或附近，当手动操作启动受控设备时点亮，如果“启动”灯常亮，表示启动受控设备成功。火灾报警控制器能显示所有受控设备的工作状态，受控设备动作后10s内收到反馈信号时，“反馈”灯点亮，同时火灾报警控制器指示设备名称和部位，“反馈”灯保持至受控设备恢复。如果10s内未收到要求的反馈信号，则“启动”灯闪亮，表示等待反馈信号。火灾报警控制器总线控制盘的操作方法因产品性能有所不同，可参见实操应试指南。</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八、总线式消防联动控制器的操作方法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46216"/>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45343" y="1802031"/>
            <a:ext cx="5648524" cy="369252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火灾报警控制器的直接手动控制单元主要用于解决消防水泵、机械加压送风系统加压送风机、机械排烟系统排烟风机等重要消防设施设备的手动直接控制，因此又称为手动控制盘、多线控制盘（图1-3-4）。</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52197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九、消防联动控制器直接手动控制单元的操作方法</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6157595" y="1675765"/>
            <a:ext cx="5708015" cy="4280535"/>
          </a:xfrm>
          <a:prstGeom prst="rect">
            <a:avLst/>
          </a:prstGeom>
        </p:spPr>
      </p:pic>
      <p:sp>
        <p:nvSpPr>
          <p:cNvPr id="2" name="文本框 1"/>
          <p:cNvSpPr txBox="1"/>
          <p:nvPr/>
        </p:nvSpPr>
        <p:spPr>
          <a:xfrm>
            <a:off x="938530" y="1130300"/>
            <a:ext cx="7645400" cy="521970"/>
          </a:xfrm>
          <a:prstGeom prst="rect">
            <a:avLst/>
          </a:prstGeom>
          <a:noFill/>
        </p:spPr>
        <p:txBody>
          <a:bodyPr wrap="square" rtlCol="0">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（一）直接手动控制单元的用途和功能</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1-15  泰和安"/>
          <p:cNvPicPr>
            <a:picLocks noChangeAspect="1"/>
          </p:cNvPicPr>
          <p:nvPr/>
        </p:nvPicPr>
        <p:blipFill>
          <a:blip r:embed="rId1"/>
          <a:stretch>
            <a:fillRect/>
          </a:stretch>
        </p:blipFill>
        <p:spPr>
          <a:xfrm>
            <a:off x="0" y="1155065"/>
            <a:ext cx="12192000" cy="498348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12866"/>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312168"/>
            <a:ext cx="10535920" cy="2491740"/>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手动控制盘上的启停按钮与消防水泵、机械加压送风系统加压送风机、机械排烟系统排烟风机的电气控制柜直接用控制线或控制电缆连接。火灾报警控制器直接手动控制单元至少有6组独立的手动控制开关，每个控制开关对应一个直接控制输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52197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九、消防联动控制器直接手动控制单元的操作方法</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526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3760076"/>
            <a:ext cx="10535920" cy="189166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解析：火灾报警控制器能以手动和自动两种方式完成控制功能，并指示状态，控制状态应不受复位操作的影响。结合题意，本题应选“手动”、“自动”，其他选项均可排除。</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03630" y="6794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矩形 50"/>
          <p:cNvSpPr/>
          <p:nvPr/>
        </p:nvSpPr>
        <p:spPr>
          <a:xfrm>
            <a:off x="593603" y="1462345"/>
            <a:ext cx="10535920" cy="1822102"/>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火灾报警控制器能以（ ）两种方式完成控制功能，并指示状态，控制状态应不受复位操作的影响。</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手动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自动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启动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反馈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E.</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故障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1802130"/>
            <a:ext cx="10774680" cy="3692525"/>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集中火灾报警控制器的（  ）在火灾报警状态下应有火灾声和/或光警报器控制输出，还可设置其他控制输出。</a:t>
            </a:r>
            <a:endPar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（A）火灾报警功能 </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B）火灾报警控制功能</a:t>
            </a: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（C）系统兼容功能 （D）软件控制功能</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解析：根据《中级教材》第5页，结合题意，本题应选“火灾报警控制功能”，其他项均可排除。</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8461375" cy="583565"/>
          </a:xfrm>
          <a:prstGeom prst="rect">
            <a:avLst/>
          </a:prstGeom>
        </p:spPr>
        <p:txBody>
          <a:bodyPr wrap="square">
            <a:spAutoFit/>
          </a:bodyPr>
          <a:lstStyle/>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1793875"/>
            <a:ext cx="10774680" cy="3692525"/>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）是火灾自动报警系统中用于接收、显示和传递火灾报警信号，发出控制信号，并具有其他辅助功能的控制指示设备。</a:t>
            </a:r>
            <a:endPar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（A）区域火灾报警控制器 </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B）集中火灾报警控制器</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（C）火灾显示盘               （D）家用火灾报警控制器</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解析：根据《中级教材》第4页，结合题意，本题应选“集中火灾报警控制器”，其他项均可排除。</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9220835" cy="583565"/>
          </a:xfrm>
          <a:prstGeom prst="rect">
            <a:avLst/>
          </a:prstGeom>
        </p:spPr>
        <p:txBody>
          <a:bodyPr wrap="square">
            <a:spAutoFit/>
          </a:bodyPr>
          <a:lstStyle/>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zh-CN" altLang="en-US" sz="3200"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图1-7  GST-5000"/>
          <p:cNvPicPr>
            <a:picLocks noChangeAspect="1"/>
          </p:cNvPicPr>
          <p:nvPr/>
        </p:nvPicPr>
        <p:blipFill>
          <a:blip r:embed="rId1"/>
          <a:stretch>
            <a:fillRect/>
          </a:stretch>
        </p:blipFill>
        <p:spPr>
          <a:xfrm>
            <a:off x="0" y="1026160"/>
            <a:ext cx="12192000" cy="5414645"/>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1703070"/>
            <a:ext cx="10774680" cy="3692525"/>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仅适于软件实现控制功能的控制器）控制器应能监视程序运行和其储存器内容，当出错时应发出故障信号。</a:t>
            </a:r>
            <a:endPar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（A）故障报警功能 （B）信息显示与查询功能</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（C）系统兼容功能 </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D）软件控制功能</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解析：根据《中级教材》第5页，结合题意，本题应选“软件控制功能”，其他项均可排除。</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9220835" cy="583565"/>
          </a:xfrm>
          <a:prstGeom prst="rect">
            <a:avLst/>
          </a:prstGeom>
        </p:spPr>
        <p:txBody>
          <a:bodyPr wrap="square">
            <a:spAutoFit/>
          </a:bodyPr>
          <a:lstStyle/>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zh-CN" sz="3200" b="1" dirty="0">
                <a:latin typeface="微软雅黑" panose="020B0503020204020204" pitchFamily="34" charset="-122"/>
                <a:ea typeface="微软雅黑" panose="020B0503020204020204" pitchFamily="34" charset="-122"/>
                <a:sym typeface="+mn-ea"/>
              </a:rPr>
              <a:t> </a:t>
            </a:r>
            <a:endParaRPr lang="zh-CN" sz="3200"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1711325"/>
            <a:ext cx="10774680" cy="3692525"/>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）应能显示建筑总平面布局图、每个保护对象的建筑平面图、系统图等。</a:t>
            </a:r>
            <a:endPar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（A）火灾报警控制器              （B）消防联动控制器</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（C）消防控制室图形显示装置</a:t>
            </a: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（D）火灾报警控制器液晶显示屏</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解析：根据《中级教材》第7页，结合题意，本题应选“消防控制室图形显示装置”，其他项均可排除。</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9220835" cy="583565"/>
          </a:xfrm>
          <a:prstGeom prst="rect">
            <a:avLst/>
          </a:prstGeom>
        </p:spPr>
        <p:txBody>
          <a:bodyPr wrap="square">
            <a:spAutoFit/>
          </a:bodyPr>
          <a:lstStyle/>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三、例题解析</a:t>
            </a:r>
            <a:endParaRPr lang="zh-CN" altLang="en-US" sz="3200"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3075" y="2415957"/>
            <a:ext cx="5597213"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solidFill>
            <a:srgbClr val="D7000F"/>
          </a:solidFill>
          <a:ln w="38100">
            <a:solidFill>
              <a:srgbClr val="EE302D">
                <a:alpha val="80000"/>
              </a:srgbClr>
            </a:solidFill>
          </a:ln>
        </p:spPr>
      </p:pic>
      <p:grpSp>
        <p:nvGrpSpPr>
          <p:cNvPr id="12" name="后翅膀"/>
          <p:cNvGrpSpPr/>
          <p:nvPr/>
        </p:nvGrpSpPr>
        <p:grpSpPr>
          <a:xfrm>
            <a:off x="1429307" y="381162"/>
            <a:ext cx="3445850" cy="3231270"/>
            <a:chOff x="1844890" y="304962"/>
            <a:chExt cx="3445850" cy="3231270"/>
          </a:xfrm>
        </p:grpSpPr>
        <p:sp>
          <p:nvSpPr>
            <p:cNvPr id="13"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 name="connsiteX0-113" fmla="*/ 0 w 1960530"/>
                <a:gd name="connsiteY0-114" fmla="*/ 2219474 h 2233324"/>
                <a:gd name="connsiteX1-115" fmla="*/ 1688517 w 1960530"/>
                <a:gd name="connsiteY1-116" fmla="*/ 0 h 2233324"/>
                <a:gd name="connsiteX2-117" fmla="*/ 1960530 w 1960530"/>
                <a:gd name="connsiteY2-118" fmla="*/ 2233324 h 2233324"/>
                <a:gd name="connsiteX3-119" fmla="*/ 0 w 1960530"/>
                <a:gd name="connsiteY3-120" fmla="*/ 2219474 h 2233324"/>
                <a:gd name="connsiteX0-121" fmla="*/ 0 w 1788142"/>
                <a:gd name="connsiteY0-122" fmla="*/ 2219474 h 2219474"/>
                <a:gd name="connsiteX1-123" fmla="*/ 1688517 w 1788142"/>
                <a:gd name="connsiteY1-124" fmla="*/ 0 h 2219474"/>
                <a:gd name="connsiteX2-125" fmla="*/ 1788142 w 1788142"/>
                <a:gd name="connsiteY2-126" fmla="*/ 974277 h 2219474"/>
                <a:gd name="connsiteX3-127" fmla="*/ 0 w 1788142"/>
                <a:gd name="connsiteY3-128" fmla="*/ 2219474 h 2219474"/>
                <a:gd name="connsiteX0-129" fmla="*/ 0 w 1788142"/>
                <a:gd name="connsiteY0-130" fmla="*/ 2205950 h 2205950"/>
                <a:gd name="connsiteX1-131" fmla="*/ 1652898 w 1788142"/>
                <a:gd name="connsiteY1-132" fmla="*/ 0 h 2205950"/>
                <a:gd name="connsiteX2-133" fmla="*/ 1788142 w 1788142"/>
                <a:gd name="connsiteY2-134" fmla="*/ 960753 h 2205950"/>
                <a:gd name="connsiteX3-135" fmla="*/ 0 w 1788142"/>
                <a:gd name="connsiteY3-136" fmla="*/ 2205950 h 2205950"/>
                <a:gd name="connsiteX0-137" fmla="*/ 0 w 1788142"/>
                <a:gd name="connsiteY0-138" fmla="*/ 2158950 h 2158950"/>
                <a:gd name="connsiteX1-139" fmla="*/ 1609613 w 1788142"/>
                <a:gd name="connsiteY1-140" fmla="*/ 0 h 2158950"/>
                <a:gd name="connsiteX2-141" fmla="*/ 1788142 w 1788142"/>
                <a:gd name="connsiteY2-142" fmla="*/ 913753 h 2158950"/>
                <a:gd name="connsiteX3-143" fmla="*/ 0 w 1788142"/>
                <a:gd name="connsiteY3-144" fmla="*/ 2158950 h 2158950"/>
                <a:gd name="connsiteX0-145" fmla="*/ 0 w 1785380"/>
                <a:gd name="connsiteY0-146" fmla="*/ 2158950 h 2158950"/>
                <a:gd name="connsiteX1-147" fmla="*/ 1609613 w 1785380"/>
                <a:gd name="connsiteY1-148" fmla="*/ 0 h 2158950"/>
                <a:gd name="connsiteX2-149" fmla="*/ 1785380 w 1785380"/>
                <a:gd name="connsiteY2-150" fmla="*/ 919897 h 2158950"/>
                <a:gd name="connsiteX3-151" fmla="*/ 0 w 1785380"/>
                <a:gd name="connsiteY3-152" fmla="*/ 2158950 h 2158950"/>
                <a:gd name="connsiteX0-153" fmla="*/ 0 w 1783154"/>
                <a:gd name="connsiteY0-154" fmla="*/ 2158950 h 2158950"/>
                <a:gd name="connsiteX1-155" fmla="*/ 1609613 w 1783154"/>
                <a:gd name="connsiteY1-156" fmla="*/ 0 h 2158950"/>
                <a:gd name="connsiteX2-157" fmla="*/ 1783154 w 1783154"/>
                <a:gd name="connsiteY2-158" fmla="*/ 920742 h 2158950"/>
                <a:gd name="connsiteX3-159" fmla="*/ 0 w 1783154"/>
                <a:gd name="connsiteY3-160" fmla="*/ 2158950 h 2158950"/>
                <a:gd name="connsiteX0-161" fmla="*/ 0 w 1784535"/>
                <a:gd name="connsiteY0-162" fmla="*/ 2162021 h 2162021"/>
                <a:gd name="connsiteX1-163" fmla="*/ 1610994 w 1784535"/>
                <a:gd name="connsiteY1-164" fmla="*/ 0 h 2162021"/>
                <a:gd name="connsiteX2-165" fmla="*/ 1784535 w 1784535"/>
                <a:gd name="connsiteY2-166" fmla="*/ 920742 h 2162021"/>
                <a:gd name="connsiteX3-167" fmla="*/ 0 w 1784535"/>
                <a:gd name="connsiteY3-168" fmla="*/ 2162021 h 2162021"/>
              </a:gdLst>
              <a:ahLst/>
              <a:cxnLst>
                <a:cxn ang="0">
                  <a:pos x="connsiteX0-1" y="connsiteY0-2"/>
                </a:cxn>
                <a:cxn ang="0">
                  <a:pos x="connsiteX1-3" y="connsiteY1-4"/>
                </a:cxn>
                <a:cxn ang="0">
                  <a:pos x="connsiteX2-5" y="connsiteY2-6"/>
                </a:cxn>
                <a:cxn ang="0">
                  <a:pos x="connsiteX3-7" y="connsiteY3-8"/>
                </a:cxn>
              </a:cxnLst>
              <a:rect l="l" t="t" r="r" b="b"/>
              <a:pathLst>
                <a:path w="1784535" h="2162021">
                  <a:moveTo>
                    <a:pt x="0" y="2162021"/>
                  </a:moveTo>
                  <a:lnTo>
                    <a:pt x="1610994" y="0"/>
                  </a:lnTo>
                  <a:lnTo>
                    <a:pt x="1784535" y="920742"/>
                  </a:lnTo>
                  <a:lnTo>
                    <a:pt x="0" y="2162021"/>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1" fmla="*/ 0 w 428625"/>
                <a:gd name="connsiteY0-2" fmla="*/ 157256 h 157256"/>
                <a:gd name="connsiteX1-3" fmla="*/ 233363 w 428625"/>
                <a:gd name="connsiteY1-4" fmla="*/ 0 h 157256"/>
                <a:gd name="connsiteX2-5" fmla="*/ 428625 w 428625"/>
                <a:gd name="connsiteY2-6" fmla="*/ 119156 h 157256"/>
                <a:gd name="connsiteX3-7" fmla="*/ 0 w 428625"/>
                <a:gd name="connsiteY3-8" fmla="*/ 157256 h 157256"/>
                <a:gd name="connsiteX0-9" fmla="*/ 0 w 533400"/>
                <a:gd name="connsiteY0-10" fmla="*/ 236631 h 236631"/>
                <a:gd name="connsiteX1-11" fmla="*/ 338138 w 533400"/>
                <a:gd name="connsiteY1-12" fmla="*/ 0 h 236631"/>
                <a:gd name="connsiteX2-13" fmla="*/ 533400 w 533400"/>
                <a:gd name="connsiteY2-14" fmla="*/ 119156 h 236631"/>
                <a:gd name="connsiteX3-15" fmla="*/ 0 w 533400"/>
                <a:gd name="connsiteY3-16" fmla="*/ 236631 h 236631"/>
                <a:gd name="connsiteX0-17" fmla="*/ 0 w 571500"/>
                <a:gd name="connsiteY0-18" fmla="*/ 252506 h 252506"/>
                <a:gd name="connsiteX1-19" fmla="*/ 376238 w 571500"/>
                <a:gd name="connsiteY1-20" fmla="*/ 0 h 252506"/>
                <a:gd name="connsiteX2-21" fmla="*/ 571500 w 571500"/>
                <a:gd name="connsiteY2-22" fmla="*/ 119156 h 252506"/>
                <a:gd name="connsiteX3-23" fmla="*/ 0 w 571500"/>
                <a:gd name="connsiteY3-24" fmla="*/ 252506 h 252506"/>
                <a:gd name="connsiteX0-25" fmla="*/ 0 w 600075"/>
                <a:gd name="connsiteY0-26" fmla="*/ 268381 h 268381"/>
                <a:gd name="connsiteX1-27" fmla="*/ 404813 w 600075"/>
                <a:gd name="connsiteY1-28" fmla="*/ 0 h 268381"/>
                <a:gd name="connsiteX2-29" fmla="*/ 600075 w 600075"/>
                <a:gd name="connsiteY2-30" fmla="*/ 119156 h 268381"/>
                <a:gd name="connsiteX3-31" fmla="*/ 0 w 600075"/>
                <a:gd name="connsiteY3-32" fmla="*/ 268381 h 268381"/>
              </a:gdLst>
              <a:ahLst/>
              <a:cxnLst>
                <a:cxn ang="0">
                  <a:pos x="connsiteX0-1" y="connsiteY0-2"/>
                </a:cxn>
                <a:cxn ang="0">
                  <a:pos x="connsiteX1-3" y="connsiteY1-4"/>
                </a:cxn>
                <a:cxn ang="0">
                  <a:pos x="connsiteX2-5" y="connsiteY2-6"/>
                </a:cxn>
                <a:cxn ang="0">
                  <a:pos x="connsiteX3-7" y="connsiteY3-8"/>
                </a:cxn>
              </a:cxnLst>
              <a:rect l="l" t="t" r="r" b="b"/>
              <a:pathLst>
                <a:path w="600075" h="268381">
                  <a:moveTo>
                    <a:pt x="0" y="268381"/>
                  </a:moveTo>
                  <a:lnTo>
                    <a:pt x="404813" y="0"/>
                  </a:lnTo>
                  <a:lnTo>
                    <a:pt x="600075" y="119156"/>
                  </a:lnTo>
                  <a:lnTo>
                    <a:pt x="0" y="268381"/>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Lst>
              <a:ahLst/>
              <a:cxnLst>
                <a:cxn ang="0">
                  <a:pos x="connsiteX0-1" y="connsiteY0-2"/>
                </a:cxn>
                <a:cxn ang="0">
                  <a:pos x="connsiteX1-3" y="connsiteY1-4"/>
                </a:cxn>
                <a:cxn ang="0">
                  <a:pos x="connsiteX2-5" y="connsiteY2-6"/>
                </a:cxn>
                <a:cxn ang="0">
                  <a:pos x="connsiteX3-7" y="connsiteY3-8"/>
                </a:cxn>
              </a:cxnLst>
              <a:rect l="l" t="t" r="r" b="b"/>
              <a:pathLst>
                <a:path w="1960530" h="1721893">
                  <a:moveTo>
                    <a:pt x="0" y="1708043"/>
                  </a:moveTo>
                  <a:lnTo>
                    <a:pt x="1347805" y="0"/>
                  </a:lnTo>
                  <a:lnTo>
                    <a:pt x="1960530" y="1721893"/>
                  </a:lnTo>
                  <a:lnTo>
                    <a:pt x="0" y="1708043"/>
                  </a:lnTo>
                  <a:close/>
                </a:path>
              </a:pathLst>
            </a:cu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Lst>
              <a:ahLst/>
              <a:cxnLst>
                <a:cxn ang="0">
                  <a:pos x="connsiteX0-1" y="connsiteY0-2"/>
                </a:cxn>
                <a:cxn ang="0">
                  <a:pos x="connsiteX1-3" y="connsiteY1-4"/>
                </a:cxn>
                <a:cxn ang="0">
                  <a:pos x="connsiteX2-5" y="connsiteY2-6"/>
                </a:cxn>
                <a:cxn ang="0">
                  <a:pos x="connsiteX3-7" y="connsiteY3-8"/>
                </a:cxn>
              </a:cxnLst>
              <a:rect l="l" t="t" r="r" b="b"/>
              <a:pathLst>
                <a:path w="1975832" h="1289312">
                  <a:moveTo>
                    <a:pt x="0" y="1271236"/>
                  </a:moveTo>
                  <a:lnTo>
                    <a:pt x="1488705" y="0"/>
                  </a:lnTo>
                  <a:lnTo>
                    <a:pt x="1975832" y="1289312"/>
                  </a:lnTo>
                  <a:lnTo>
                    <a:pt x="0" y="1271236"/>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身体"/>
          <p:cNvGrpSpPr/>
          <p:nvPr/>
        </p:nvGrpSpPr>
        <p:grpSpPr>
          <a:xfrm>
            <a:off x="1063283" y="2902631"/>
            <a:ext cx="4420524" cy="2642723"/>
            <a:chOff x="2823257" y="2614410"/>
            <a:chExt cx="4420524" cy="2642723"/>
          </a:xfrm>
        </p:grpSpPr>
        <p:sp>
          <p:nvSpPr>
            <p:cNvPr id="18" name="直角三角形 17"/>
            <p:cNvSpPr/>
            <p:nvPr/>
          </p:nvSpPr>
          <p:spPr>
            <a:xfrm rot="7802093">
              <a:off x="2824051" y="2733568"/>
              <a:ext cx="584200" cy="585788"/>
            </a:xfrm>
            <a:prstGeom prst="rtTriangle">
              <a:avLst/>
            </a:pr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1" fmla="*/ 0 w 1040580"/>
                <a:gd name="connsiteY0-2" fmla="*/ 1601086 h 1601086"/>
                <a:gd name="connsiteX1-3" fmla="*/ 9216 w 1040580"/>
                <a:gd name="connsiteY1-4" fmla="*/ 0 h 1601086"/>
                <a:gd name="connsiteX2-5" fmla="*/ 1040580 w 1040580"/>
                <a:gd name="connsiteY2-6" fmla="*/ 1601086 h 1601086"/>
                <a:gd name="connsiteX3-7" fmla="*/ 0 w 1040580"/>
                <a:gd name="connsiteY3-8" fmla="*/ 1601086 h 1601086"/>
                <a:gd name="connsiteX0-9" fmla="*/ 0 w 1040580"/>
                <a:gd name="connsiteY0-10" fmla="*/ 1602689 h 1602689"/>
                <a:gd name="connsiteX1-11" fmla="*/ 3072 w 1040580"/>
                <a:gd name="connsiteY1-12" fmla="*/ 0 h 1602689"/>
                <a:gd name="connsiteX2-13" fmla="*/ 1040580 w 1040580"/>
                <a:gd name="connsiteY2-14" fmla="*/ 1602689 h 1602689"/>
                <a:gd name="connsiteX3-15" fmla="*/ 0 w 1040580"/>
                <a:gd name="connsiteY3-16" fmla="*/ 1602689 h 1602689"/>
                <a:gd name="connsiteX0-17" fmla="*/ 0 w 1285252"/>
                <a:gd name="connsiteY0-18" fmla="*/ 1602689 h 1795696"/>
                <a:gd name="connsiteX1-19" fmla="*/ 3072 w 1285252"/>
                <a:gd name="connsiteY1-20" fmla="*/ 0 h 1795696"/>
                <a:gd name="connsiteX2-21" fmla="*/ 1285252 w 1285252"/>
                <a:gd name="connsiteY2-22" fmla="*/ 1795696 h 1795696"/>
                <a:gd name="connsiteX3-23" fmla="*/ 0 w 1285252"/>
                <a:gd name="connsiteY3-24" fmla="*/ 1602689 h 1795696"/>
                <a:gd name="connsiteX0-25" fmla="*/ 34389 w 1282180"/>
                <a:gd name="connsiteY0-26" fmla="*/ 1609638 h 1795696"/>
                <a:gd name="connsiteX1-27" fmla="*/ 0 w 1282180"/>
                <a:gd name="connsiteY1-28" fmla="*/ 0 h 1795696"/>
                <a:gd name="connsiteX2-29" fmla="*/ 1282180 w 1282180"/>
                <a:gd name="connsiteY2-30" fmla="*/ 1795696 h 1795696"/>
                <a:gd name="connsiteX3-31" fmla="*/ 34389 w 1282180"/>
                <a:gd name="connsiteY3-32" fmla="*/ 1609638 h 1795696"/>
                <a:gd name="connsiteX0-33" fmla="*/ 51382 w 1282180"/>
                <a:gd name="connsiteY0-34" fmla="*/ 1622478 h 1795696"/>
                <a:gd name="connsiteX1-35" fmla="*/ 0 w 1282180"/>
                <a:gd name="connsiteY1-36" fmla="*/ 0 h 1795696"/>
                <a:gd name="connsiteX2-37" fmla="*/ 1282180 w 1282180"/>
                <a:gd name="connsiteY2-38" fmla="*/ 1795696 h 1795696"/>
                <a:gd name="connsiteX3-39" fmla="*/ 51382 w 1282180"/>
                <a:gd name="connsiteY3-40" fmla="*/ 1622478 h 1795696"/>
                <a:gd name="connsiteX0-41" fmla="*/ 56064 w 1282180"/>
                <a:gd name="connsiteY0-42" fmla="*/ 1623346 h 1795696"/>
                <a:gd name="connsiteX1-43" fmla="*/ 0 w 1282180"/>
                <a:gd name="connsiteY1-44" fmla="*/ 0 h 1795696"/>
                <a:gd name="connsiteX2-45" fmla="*/ 1282180 w 1282180"/>
                <a:gd name="connsiteY2-46" fmla="*/ 1795696 h 1795696"/>
                <a:gd name="connsiteX3-47" fmla="*/ 56064 w 1282180"/>
                <a:gd name="connsiteY3-48" fmla="*/ 1623346 h 1795696"/>
                <a:gd name="connsiteX0-49" fmla="*/ 56064 w 1582001"/>
                <a:gd name="connsiteY0-50" fmla="*/ 1623346 h 1738939"/>
                <a:gd name="connsiteX1-51" fmla="*/ 0 w 1582001"/>
                <a:gd name="connsiteY1-52" fmla="*/ 0 h 1738939"/>
                <a:gd name="connsiteX2-53" fmla="*/ 1582001 w 1582001"/>
                <a:gd name="connsiteY2-54" fmla="*/ 1738939 h 1738939"/>
                <a:gd name="connsiteX3-55" fmla="*/ 56064 w 1582001"/>
                <a:gd name="connsiteY3-56" fmla="*/ 1623346 h 1738939"/>
              </a:gdLst>
              <a:ahLst/>
              <a:cxnLst>
                <a:cxn ang="0">
                  <a:pos x="connsiteX0-1" y="connsiteY0-2"/>
                </a:cxn>
                <a:cxn ang="0">
                  <a:pos x="connsiteX1-3" y="connsiteY1-4"/>
                </a:cxn>
                <a:cxn ang="0">
                  <a:pos x="connsiteX2-5" y="connsiteY2-6"/>
                </a:cxn>
                <a:cxn ang="0">
                  <a:pos x="connsiteX3-7" y="connsiteY3-8"/>
                </a:cxn>
              </a:cxnLst>
              <a:rect l="l" t="t" r="r" b="b"/>
              <a:pathLst>
                <a:path w="1582001" h="1738939">
                  <a:moveTo>
                    <a:pt x="56064" y="1623346"/>
                  </a:moveTo>
                  <a:lnTo>
                    <a:pt x="0" y="0"/>
                  </a:lnTo>
                  <a:lnTo>
                    <a:pt x="1582001" y="1738939"/>
                  </a:lnTo>
                  <a:lnTo>
                    <a:pt x="56064" y="1623346"/>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1" fmla="*/ 0 w 2472743"/>
                <a:gd name="connsiteY0-2" fmla="*/ 0 h 1584102"/>
                <a:gd name="connsiteX1-3" fmla="*/ 2472743 w 2472743"/>
                <a:gd name="connsiteY1-4" fmla="*/ 180304 h 1584102"/>
                <a:gd name="connsiteX2-5" fmla="*/ 2472743 w 2472743"/>
                <a:gd name="connsiteY2-6" fmla="*/ 1584102 h 1584102"/>
                <a:gd name="connsiteX3-7" fmla="*/ 656822 w 2472743"/>
                <a:gd name="connsiteY3-8" fmla="*/ 1584102 h 1584102"/>
                <a:gd name="connsiteX4-9" fmla="*/ 0 w 2472743"/>
                <a:gd name="connsiteY4-10" fmla="*/ 0 h 1584102"/>
                <a:gd name="connsiteX0-11" fmla="*/ 0 w 2472743"/>
                <a:gd name="connsiteY0-12" fmla="*/ 0 h 1584102"/>
                <a:gd name="connsiteX1-13" fmla="*/ 2472743 w 2472743"/>
                <a:gd name="connsiteY1-14" fmla="*/ 180304 h 1584102"/>
                <a:gd name="connsiteX2-15" fmla="*/ 2459864 w 2472743"/>
                <a:gd name="connsiteY2-16" fmla="*/ 1210615 h 1584102"/>
                <a:gd name="connsiteX3-17" fmla="*/ 656822 w 2472743"/>
                <a:gd name="connsiteY3-18" fmla="*/ 1584102 h 1584102"/>
                <a:gd name="connsiteX4-19" fmla="*/ 0 w 2472743"/>
                <a:gd name="connsiteY4-20" fmla="*/ 0 h 1584102"/>
                <a:gd name="connsiteX0-21" fmla="*/ 0 w 2459864"/>
                <a:gd name="connsiteY0-22" fmla="*/ 0 h 1584102"/>
                <a:gd name="connsiteX1-23" fmla="*/ 2253802 w 2459864"/>
                <a:gd name="connsiteY1-24" fmla="*/ 347730 h 1584102"/>
                <a:gd name="connsiteX2-25" fmla="*/ 2459864 w 2459864"/>
                <a:gd name="connsiteY2-26" fmla="*/ 1210615 h 1584102"/>
                <a:gd name="connsiteX3-27" fmla="*/ 656822 w 2459864"/>
                <a:gd name="connsiteY3-28" fmla="*/ 1584102 h 1584102"/>
                <a:gd name="connsiteX4-29" fmla="*/ 0 w 2459864"/>
                <a:gd name="connsiteY4-30" fmla="*/ 0 h 1584102"/>
                <a:gd name="connsiteX0-31" fmla="*/ 0 w 2459864"/>
                <a:gd name="connsiteY0-32" fmla="*/ 0 h 1579339"/>
                <a:gd name="connsiteX1-33" fmla="*/ 2253802 w 2459864"/>
                <a:gd name="connsiteY1-34" fmla="*/ 347730 h 1579339"/>
                <a:gd name="connsiteX2-35" fmla="*/ 2459864 w 2459864"/>
                <a:gd name="connsiteY2-36" fmla="*/ 1210615 h 1579339"/>
                <a:gd name="connsiteX3-37" fmla="*/ 666347 w 2459864"/>
                <a:gd name="connsiteY3-38" fmla="*/ 1579339 h 1579339"/>
                <a:gd name="connsiteX4-39" fmla="*/ 0 w 2459864"/>
                <a:gd name="connsiteY4-40" fmla="*/ 0 h 1579339"/>
                <a:gd name="connsiteX0-41" fmla="*/ 0 w 2459864"/>
                <a:gd name="connsiteY0-42" fmla="*/ 0 h 1579339"/>
                <a:gd name="connsiteX1-43" fmla="*/ 2253802 w 2459864"/>
                <a:gd name="connsiteY1-44" fmla="*/ 347730 h 1579339"/>
                <a:gd name="connsiteX2-45" fmla="*/ 2459864 w 2459864"/>
                <a:gd name="connsiteY2-46" fmla="*/ 1210615 h 1579339"/>
                <a:gd name="connsiteX3-47" fmla="*/ 661584 w 2459864"/>
                <a:gd name="connsiteY3-48" fmla="*/ 1579339 h 1579339"/>
                <a:gd name="connsiteX4-49" fmla="*/ 0 w 2459864"/>
                <a:gd name="connsiteY4-50" fmla="*/ 0 h 1579339"/>
                <a:gd name="connsiteX0-51" fmla="*/ 0 w 2459864"/>
                <a:gd name="connsiteY0-52" fmla="*/ 0 h 1574576"/>
                <a:gd name="connsiteX1-53" fmla="*/ 2253802 w 2459864"/>
                <a:gd name="connsiteY1-54" fmla="*/ 347730 h 1574576"/>
                <a:gd name="connsiteX2-55" fmla="*/ 2459864 w 2459864"/>
                <a:gd name="connsiteY2-56" fmla="*/ 1210615 h 1574576"/>
                <a:gd name="connsiteX3-57" fmla="*/ 659203 w 2459864"/>
                <a:gd name="connsiteY3-58" fmla="*/ 1574576 h 1574576"/>
                <a:gd name="connsiteX4-59" fmla="*/ 0 w 2459864"/>
                <a:gd name="connsiteY4-60" fmla="*/ 0 h 1574576"/>
                <a:gd name="connsiteX0-61" fmla="*/ 0 w 2459864"/>
                <a:gd name="connsiteY0-62" fmla="*/ 0 h 1574576"/>
                <a:gd name="connsiteX1-63" fmla="*/ 2253802 w 2459864"/>
                <a:gd name="connsiteY1-64" fmla="*/ 347730 h 1574576"/>
                <a:gd name="connsiteX2-65" fmla="*/ 2459864 w 2459864"/>
                <a:gd name="connsiteY2-66" fmla="*/ 1210615 h 1574576"/>
                <a:gd name="connsiteX3-67" fmla="*/ 656822 w 2459864"/>
                <a:gd name="connsiteY3-68" fmla="*/ 1574576 h 1574576"/>
                <a:gd name="connsiteX4-69" fmla="*/ 0 w 2459864"/>
                <a:gd name="connsiteY4-70" fmla="*/ 0 h 1574576"/>
                <a:gd name="connsiteX0-71" fmla="*/ 0 w 2459864"/>
                <a:gd name="connsiteY0-72" fmla="*/ 0 h 1579338"/>
                <a:gd name="connsiteX1-73" fmla="*/ 2253802 w 2459864"/>
                <a:gd name="connsiteY1-74" fmla="*/ 347730 h 1579338"/>
                <a:gd name="connsiteX2-75" fmla="*/ 2459864 w 2459864"/>
                <a:gd name="connsiteY2-76" fmla="*/ 1210615 h 1579338"/>
                <a:gd name="connsiteX3-77" fmla="*/ 656822 w 2459864"/>
                <a:gd name="connsiteY3-78" fmla="*/ 1579338 h 1579338"/>
                <a:gd name="connsiteX4-79" fmla="*/ 0 w 2459864"/>
                <a:gd name="connsiteY4-80" fmla="*/ 0 h 1579338"/>
                <a:gd name="connsiteX0-81" fmla="*/ 0 w 2459864"/>
                <a:gd name="connsiteY0-82" fmla="*/ 0 h 1572194"/>
                <a:gd name="connsiteX1-83" fmla="*/ 2253802 w 2459864"/>
                <a:gd name="connsiteY1-84" fmla="*/ 347730 h 1572194"/>
                <a:gd name="connsiteX2-85" fmla="*/ 2459864 w 2459864"/>
                <a:gd name="connsiteY2-86" fmla="*/ 1210615 h 1572194"/>
                <a:gd name="connsiteX3-87" fmla="*/ 659203 w 2459864"/>
                <a:gd name="connsiteY3-88" fmla="*/ 1572194 h 1572194"/>
                <a:gd name="connsiteX4-89" fmla="*/ 0 w 2459864"/>
                <a:gd name="connsiteY4-90" fmla="*/ 0 h 1572194"/>
                <a:gd name="connsiteX0-91" fmla="*/ 0 w 2459864"/>
                <a:gd name="connsiteY0-92" fmla="*/ 0 h 1574575"/>
                <a:gd name="connsiteX1-93" fmla="*/ 2253802 w 2459864"/>
                <a:gd name="connsiteY1-94" fmla="*/ 347730 h 1574575"/>
                <a:gd name="connsiteX2-95" fmla="*/ 2459864 w 2459864"/>
                <a:gd name="connsiteY2-96" fmla="*/ 1210615 h 1574575"/>
                <a:gd name="connsiteX3-97" fmla="*/ 656822 w 2459864"/>
                <a:gd name="connsiteY3-98" fmla="*/ 1574575 h 1574575"/>
                <a:gd name="connsiteX4-99" fmla="*/ 0 w 2459864"/>
                <a:gd name="connsiteY4-100" fmla="*/ 0 h 1574575"/>
                <a:gd name="connsiteX0-101" fmla="*/ 0 w 2459864"/>
                <a:gd name="connsiteY0-102" fmla="*/ 0 h 1572194"/>
                <a:gd name="connsiteX1-103" fmla="*/ 2253802 w 2459864"/>
                <a:gd name="connsiteY1-104" fmla="*/ 347730 h 1572194"/>
                <a:gd name="connsiteX2-105" fmla="*/ 2459864 w 2459864"/>
                <a:gd name="connsiteY2-106" fmla="*/ 1210615 h 1572194"/>
                <a:gd name="connsiteX3-107" fmla="*/ 649679 w 2459864"/>
                <a:gd name="connsiteY3-108" fmla="*/ 1572194 h 1572194"/>
                <a:gd name="connsiteX4-109" fmla="*/ 0 w 2459864"/>
                <a:gd name="connsiteY4-110" fmla="*/ 0 h 1572194"/>
                <a:gd name="connsiteX0-111" fmla="*/ 0 w 2459864"/>
                <a:gd name="connsiteY0-112" fmla="*/ 0 h 1572194"/>
                <a:gd name="connsiteX1-113" fmla="*/ 2253802 w 2459864"/>
                <a:gd name="connsiteY1-114" fmla="*/ 347730 h 1572194"/>
                <a:gd name="connsiteX2-115" fmla="*/ 2459864 w 2459864"/>
                <a:gd name="connsiteY2-116" fmla="*/ 1210615 h 1572194"/>
                <a:gd name="connsiteX3-117" fmla="*/ 644917 w 2459864"/>
                <a:gd name="connsiteY3-118" fmla="*/ 1572194 h 1572194"/>
                <a:gd name="connsiteX4-119" fmla="*/ 0 w 2459864"/>
                <a:gd name="connsiteY4-120" fmla="*/ 0 h 1572194"/>
                <a:gd name="connsiteX0-121" fmla="*/ 0 w 2459864"/>
                <a:gd name="connsiteY0-122" fmla="*/ 0 h 1574576"/>
                <a:gd name="connsiteX1-123" fmla="*/ 2253802 w 2459864"/>
                <a:gd name="connsiteY1-124" fmla="*/ 347730 h 1574576"/>
                <a:gd name="connsiteX2-125" fmla="*/ 2459864 w 2459864"/>
                <a:gd name="connsiteY2-126" fmla="*/ 1210615 h 1574576"/>
                <a:gd name="connsiteX3-127" fmla="*/ 647298 w 2459864"/>
                <a:gd name="connsiteY3-128" fmla="*/ 1574576 h 1574576"/>
                <a:gd name="connsiteX4-129" fmla="*/ 0 w 2459864"/>
                <a:gd name="connsiteY4-130" fmla="*/ 0 h 15745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9864" h="1574576">
                  <a:moveTo>
                    <a:pt x="0" y="0"/>
                  </a:moveTo>
                  <a:lnTo>
                    <a:pt x="2253802" y="347730"/>
                  </a:lnTo>
                  <a:lnTo>
                    <a:pt x="2459864" y="1210615"/>
                  </a:lnTo>
                  <a:lnTo>
                    <a:pt x="647298" y="1574576"/>
                  </a:lnTo>
                  <a:lnTo>
                    <a:pt x="0" y="0"/>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1" fmla="*/ 0 w 2340429"/>
                <a:gd name="connsiteY0-2" fmla="*/ 682172 h 809172"/>
                <a:gd name="connsiteX1-3" fmla="*/ 0 w 2340429"/>
                <a:gd name="connsiteY1-4" fmla="*/ 0 h 809172"/>
                <a:gd name="connsiteX2-5" fmla="*/ 2340429 w 2340429"/>
                <a:gd name="connsiteY2-6" fmla="*/ 809172 h 809172"/>
                <a:gd name="connsiteX3-7" fmla="*/ 0 w 2340429"/>
                <a:gd name="connsiteY3-8" fmla="*/ 682172 h 809172"/>
                <a:gd name="connsiteX0-9" fmla="*/ 558800 w 2340429"/>
                <a:gd name="connsiteY0-10" fmla="*/ 1183822 h 1183822"/>
                <a:gd name="connsiteX1-11" fmla="*/ 0 w 2340429"/>
                <a:gd name="connsiteY1-12" fmla="*/ 0 h 1183822"/>
                <a:gd name="connsiteX2-13" fmla="*/ 2340429 w 2340429"/>
                <a:gd name="connsiteY2-14" fmla="*/ 809172 h 1183822"/>
                <a:gd name="connsiteX3-15" fmla="*/ 558800 w 2340429"/>
                <a:gd name="connsiteY3-16" fmla="*/ 1183822 h 1183822"/>
                <a:gd name="connsiteX0-17" fmla="*/ 222250 w 2003879"/>
                <a:gd name="connsiteY0-18" fmla="*/ 618672 h 618672"/>
                <a:gd name="connsiteX1-19" fmla="*/ 0 w 2003879"/>
                <a:gd name="connsiteY1-20" fmla="*/ 0 h 618672"/>
                <a:gd name="connsiteX2-21" fmla="*/ 2003879 w 2003879"/>
                <a:gd name="connsiteY2-22" fmla="*/ 244022 h 618672"/>
                <a:gd name="connsiteX3-23" fmla="*/ 222250 w 2003879"/>
                <a:gd name="connsiteY3-24" fmla="*/ 618672 h 618672"/>
                <a:gd name="connsiteX0-25" fmla="*/ 196850 w 1978479"/>
                <a:gd name="connsiteY0-26" fmla="*/ 675822 h 675822"/>
                <a:gd name="connsiteX1-27" fmla="*/ 0 w 1978479"/>
                <a:gd name="connsiteY1-28" fmla="*/ 0 h 675822"/>
                <a:gd name="connsiteX2-29" fmla="*/ 1978479 w 1978479"/>
                <a:gd name="connsiteY2-30" fmla="*/ 301172 h 675822"/>
                <a:gd name="connsiteX3-31" fmla="*/ 196850 w 1978479"/>
                <a:gd name="connsiteY3-32" fmla="*/ 675822 h 675822"/>
                <a:gd name="connsiteX0-33" fmla="*/ 184150 w 1965779"/>
                <a:gd name="connsiteY0-34" fmla="*/ 685347 h 685347"/>
                <a:gd name="connsiteX1-35" fmla="*/ 0 w 1965779"/>
                <a:gd name="connsiteY1-36" fmla="*/ 0 h 685347"/>
                <a:gd name="connsiteX2-37" fmla="*/ 1965779 w 1965779"/>
                <a:gd name="connsiteY2-38" fmla="*/ 310697 h 685347"/>
                <a:gd name="connsiteX3-39" fmla="*/ 184150 w 1965779"/>
                <a:gd name="connsiteY3-40" fmla="*/ 685347 h 685347"/>
                <a:gd name="connsiteX0-41" fmla="*/ 184150 w 1984829"/>
                <a:gd name="connsiteY0-42" fmla="*/ 685347 h 685347"/>
                <a:gd name="connsiteX1-43" fmla="*/ 0 w 1984829"/>
                <a:gd name="connsiteY1-44" fmla="*/ 0 h 685347"/>
                <a:gd name="connsiteX2-45" fmla="*/ 1984829 w 1984829"/>
                <a:gd name="connsiteY2-46" fmla="*/ 310697 h 685347"/>
                <a:gd name="connsiteX3-47" fmla="*/ 184150 w 1984829"/>
                <a:gd name="connsiteY3-48" fmla="*/ 685347 h 685347"/>
                <a:gd name="connsiteX0-49" fmla="*/ 184150 w 1984829"/>
                <a:gd name="connsiteY0-50" fmla="*/ 685347 h 685347"/>
                <a:gd name="connsiteX1-51" fmla="*/ 0 w 1984829"/>
                <a:gd name="connsiteY1-52" fmla="*/ 0 h 685347"/>
                <a:gd name="connsiteX2-53" fmla="*/ 1984829 w 1984829"/>
                <a:gd name="connsiteY2-54" fmla="*/ 317047 h 685347"/>
                <a:gd name="connsiteX3-55" fmla="*/ 184150 w 1984829"/>
                <a:gd name="connsiteY3-56" fmla="*/ 685347 h 685347"/>
                <a:gd name="connsiteX0-57" fmla="*/ 184150 w 1988004"/>
                <a:gd name="connsiteY0-58" fmla="*/ 685347 h 685347"/>
                <a:gd name="connsiteX1-59" fmla="*/ 0 w 1988004"/>
                <a:gd name="connsiteY1-60" fmla="*/ 0 h 685347"/>
                <a:gd name="connsiteX2-61" fmla="*/ 1988004 w 1988004"/>
                <a:gd name="connsiteY2-62" fmla="*/ 320222 h 685347"/>
                <a:gd name="connsiteX3-63" fmla="*/ 184150 w 1988004"/>
                <a:gd name="connsiteY3-64" fmla="*/ 685347 h 685347"/>
                <a:gd name="connsiteX0-65" fmla="*/ 184150 w 1997529"/>
                <a:gd name="connsiteY0-66" fmla="*/ 685347 h 685347"/>
                <a:gd name="connsiteX1-67" fmla="*/ 0 w 1997529"/>
                <a:gd name="connsiteY1-68" fmla="*/ 0 h 685347"/>
                <a:gd name="connsiteX2-69" fmla="*/ 1997529 w 1997529"/>
                <a:gd name="connsiteY2-70" fmla="*/ 313872 h 685347"/>
                <a:gd name="connsiteX3-71" fmla="*/ 184150 w 1997529"/>
                <a:gd name="connsiteY3-72" fmla="*/ 685347 h 685347"/>
                <a:gd name="connsiteX0-73" fmla="*/ 184150 w 1997529"/>
                <a:gd name="connsiteY0-74" fmla="*/ 694872 h 694872"/>
                <a:gd name="connsiteX1-75" fmla="*/ 0 w 1997529"/>
                <a:gd name="connsiteY1-76" fmla="*/ 0 h 694872"/>
                <a:gd name="connsiteX2-77" fmla="*/ 1997529 w 1997529"/>
                <a:gd name="connsiteY2-78" fmla="*/ 313872 h 694872"/>
                <a:gd name="connsiteX3-79" fmla="*/ 184150 w 1997529"/>
                <a:gd name="connsiteY3-80" fmla="*/ 694872 h 694872"/>
                <a:gd name="connsiteX0-81" fmla="*/ 191293 w 1997529"/>
                <a:gd name="connsiteY0-82" fmla="*/ 694872 h 694872"/>
                <a:gd name="connsiteX1-83" fmla="*/ 0 w 1997529"/>
                <a:gd name="connsiteY1-84" fmla="*/ 0 h 694872"/>
                <a:gd name="connsiteX2-85" fmla="*/ 1997529 w 1997529"/>
                <a:gd name="connsiteY2-86" fmla="*/ 313872 h 694872"/>
                <a:gd name="connsiteX3-87" fmla="*/ 191293 w 1997529"/>
                <a:gd name="connsiteY3-88" fmla="*/ 694872 h 694872"/>
                <a:gd name="connsiteX0-89" fmla="*/ 186530 w 1997529"/>
                <a:gd name="connsiteY0-90" fmla="*/ 694872 h 694872"/>
                <a:gd name="connsiteX1-91" fmla="*/ 0 w 1997529"/>
                <a:gd name="connsiteY1-92" fmla="*/ 0 h 694872"/>
                <a:gd name="connsiteX2-93" fmla="*/ 1997529 w 1997529"/>
                <a:gd name="connsiteY2-94" fmla="*/ 313872 h 694872"/>
                <a:gd name="connsiteX3-95" fmla="*/ 186530 w 1997529"/>
                <a:gd name="connsiteY3-96" fmla="*/ 694872 h 694872"/>
                <a:gd name="connsiteX0-97" fmla="*/ 186530 w 1992767"/>
                <a:gd name="connsiteY0-98" fmla="*/ 694872 h 694872"/>
                <a:gd name="connsiteX1-99" fmla="*/ 0 w 1992767"/>
                <a:gd name="connsiteY1-100" fmla="*/ 0 h 694872"/>
                <a:gd name="connsiteX2-101" fmla="*/ 1992767 w 1992767"/>
                <a:gd name="connsiteY2-102" fmla="*/ 313872 h 694872"/>
                <a:gd name="connsiteX3-103" fmla="*/ 186530 w 1992767"/>
                <a:gd name="connsiteY3-104" fmla="*/ 694872 h 694872"/>
                <a:gd name="connsiteX0-105" fmla="*/ 186530 w 1989592"/>
                <a:gd name="connsiteY0-106" fmla="*/ 694872 h 694872"/>
                <a:gd name="connsiteX1-107" fmla="*/ 0 w 1989592"/>
                <a:gd name="connsiteY1-108" fmla="*/ 0 h 694872"/>
                <a:gd name="connsiteX2-109" fmla="*/ 1989592 w 1989592"/>
                <a:gd name="connsiteY2-110" fmla="*/ 313872 h 694872"/>
                <a:gd name="connsiteX3-111" fmla="*/ 186530 w 1989592"/>
                <a:gd name="connsiteY3-112" fmla="*/ 694872 h 694872"/>
                <a:gd name="connsiteX0-113" fmla="*/ 186530 w 1989592"/>
                <a:gd name="connsiteY0-114" fmla="*/ 694872 h 694872"/>
                <a:gd name="connsiteX1-115" fmla="*/ 0 w 1989592"/>
                <a:gd name="connsiteY1-116" fmla="*/ 0 h 694872"/>
                <a:gd name="connsiteX2-117" fmla="*/ 1989592 w 1989592"/>
                <a:gd name="connsiteY2-118" fmla="*/ 317047 h 694872"/>
                <a:gd name="connsiteX3-119" fmla="*/ 186530 w 1989592"/>
                <a:gd name="connsiteY3-120" fmla="*/ 694872 h 694872"/>
                <a:gd name="connsiteX0-121" fmla="*/ 186530 w 1989592"/>
                <a:gd name="connsiteY0-122" fmla="*/ 694872 h 694872"/>
                <a:gd name="connsiteX1-123" fmla="*/ 0 w 1989592"/>
                <a:gd name="connsiteY1-124" fmla="*/ 0 h 694872"/>
                <a:gd name="connsiteX2-125" fmla="*/ 1989592 w 1989592"/>
                <a:gd name="connsiteY2-126" fmla="*/ 317047 h 694872"/>
                <a:gd name="connsiteX3-127" fmla="*/ 186530 w 1989592"/>
                <a:gd name="connsiteY3-128" fmla="*/ 694872 h 694872"/>
                <a:gd name="connsiteX0-129" fmla="*/ 186530 w 1992767"/>
                <a:gd name="connsiteY0-130" fmla="*/ 694872 h 694872"/>
                <a:gd name="connsiteX1-131" fmla="*/ 0 w 1992767"/>
                <a:gd name="connsiteY1-132" fmla="*/ 0 h 694872"/>
                <a:gd name="connsiteX2-133" fmla="*/ 1992767 w 1992767"/>
                <a:gd name="connsiteY2-134" fmla="*/ 317047 h 694872"/>
                <a:gd name="connsiteX3-135" fmla="*/ 186530 w 1992767"/>
                <a:gd name="connsiteY3-136" fmla="*/ 694872 h 694872"/>
                <a:gd name="connsiteX0-137" fmla="*/ 186530 w 1999117"/>
                <a:gd name="connsiteY0-138" fmla="*/ 694872 h 694872"/>
                <a:gd name="connsiteX1-139" fmla="*/ 0 w 1999117"/>
                <a:gd name="connsiteY1-140" fmla="*/ 0 h 694872"/>
                <a:gd name="connsiteX2-141" fmla="*/ 1999117 w 1999117"/>
                <a:gd name="connsiteY2-142" fmla="*/ 317047 h 694872"/>
                <a:gd name="connsiteX3-143" fmla="*/ 186530 w 1999117"/>
                <a:gd name="connsiteY3-144" fmla="*/ 694872 h 694872"/>
                <a:gd name="connsiteX0-145" fmla="*/ 186530 w 1989592"/>
                <a:gd name="connsiteY0-146" fmla="*/ 694872 h 694872"/>
                <a:gd name="connsiteX1-147" fmla="*/ 0 w 1989592"/>
                <a:gd name="connsiteY1-148" fmla="*/ 0 h 694872"/>
                <a:gd name="connsiteX2-149" fmla="*/ 1989592 w 1989592"/>
                <a:gd name="connsiteY2-150" fmla="*/ 320222 h 694872"/>
                <a:gd name="connsiteX3-151" fmla="*/ 186530 w 1989592"/>
                <a:gd name="connsiteY3-152" fmla="*/ 694872 h 694872"/>
                <a:gd name="connsiteX0-153" fmla="*/ 186530 w 1995942"/>
                <a:gd name="connsiteY0-154" fmla="*/ 694872 h 694872"/>
                <a:gd name="connsiteX1-155" fmla="*/ 0 w 1995942"/>
                <a:gd name="connsiteY1-156" fmla="*/ 0 h 694872"/>
                <a:gd name="connsiteX2-157" fmla="*/ 1995942 w 1995942"/>
                <a:gd name="connsiteY2-158" fmla="*/ 323397 h 694872"/>
                <a:gd name="connsiteX3-159" fmla="*/ 186530 w 1995942"/>
                <a:gd name="connsiteY3-160" fmla="*/ 694872 h 694872"/>
                <a:gd name="connsiteX0-161" fmla="*/ 180180 w 1989592"/>
                <a:gd name="connsiteY0-162" fmla="*/ 704397 h 704397"/>
                <a:gd name="connsiteX1-163" fmla="*/ 0 w 1989592"/>
                <a:gd name="connsiteY1-164" fmla="*/ 0 h 704397"/>
                <a:gd name="connsiteX2-165" fmla="*/ 1989592 w 1989592"/>
                <a:gd name="connsiteY2-166" fmla="*/ 332922 h 704397"/>
                <a:gd name="connsiteX3-167" fmla="*/ 180180 w 1989592"/>
                <a:gd name="connsiteY3-168" fmla="*/ 704397 h 704397"/>
                <a:gd name="connsiteX0-169" fmla="*/ 173830 w 1983242"/>
                <a:gd name="connsiteY0-170" fmla="*/ 694872 h 694872"/>
                <a:gd name="connsiteX1-171" fmla="*/ 0 w 1983242"/>
                <a:gd name="connsiteY1-172" fmla="*/ 0 h 694872"/>
                <a:gd name="connsiteX2-173" fmla="*/ 1983242 w 1983242"/>
                <a:gd name="connsiteY2-174" fmla="*/ 323397 h 694872"/>
                <a:gd name="connsiteX3-175" fmla="*/ 173830 w 1983242"/>
                <a:gd name="connsiteY3-176" fmla="*/ 694872 h 694872"/>
                <a:gd name="connsiteX0-177" fmla="*/ 177005 w 1986417"/>
                <a:gd name="connsiteY0-178" fmla="*/ 694872 h 694872"/>
                <a:gd name="connsiteX1-179" fmla="*/ 0 w 1986417"/>
                <a:gd name="connsiteY1-180" fmla="*/ 0 h 694872"/>
                <a:gd name="connsiteX2-181" fmla="*/ 1986417 w 1986417"/>
                <a:gd name="connsiteY2-182" fmla="*/ 323397 h 694872"/>
                <a:gd name="connsiteX3-183" fmla="*/ 177005 w 1986417"/>
                <a:gd name="connsiteY3-184" fmla="*/ 694872 h 694872"/>
                <a:gd name="connsiteX0-185" fmla="*/ 164566 w 1973978"/>
                <a:gd name="connsiteY0-186" fmla="*/ 698950 h 698950"/>
                <a:gd name="connsiteX1-187" fmla="*/ 0 w 1973978"/>
                <a:gd name="connsiteY1-188" fmla="*/ 0 h 698950"/>
                <a:gd name="connsiteX2-189" fmla="*/ 1973978 w 1973978"/>
                <a:gd name="connsiteY2-190" fmla="*/ 327475 h 698950"/>
                <a:gd name="connsiteX3-191" fmla="*/ 164566 w 1973978"/>
                <a:gd name="connsiteY3-192" fmla="*/ 698950 h 698950"/>
              </a:gdLst>
              <a:ahLst/>
              <a:cxnLst>
                <a:cxn ang="0">
                  <a:pos x="connsiteX0-1" y="connsiteY0-2"/>
                </a:cxn>
                <a:cxn ang="0">
                  <a:pos x="connsiteX1-3" y="connsiteY1-4"/>
                </a:cxn>
                <a:cxn ang="0">
                  <a:pos x="connsiteX2-5" y="connsiteY2-6"/>
                </a:cxn>
                <a:cxn ang="0">
                  <a:pos x="connsiteX3-7" y="connsiteY3-8"/>
                </a:cxn>
              </a:cxnLst>
              <a:rect l="l" t="t" r="r" b="b"/>
              <a:pathLst>
                <a:path w="1973978" h="698950">
                  <a:moveTo>
                    <a:pt x="164566" y="698950"/>
                  </a:moveTo>
                  <a:lnTo>
                    <a:pt x="0" y="0"/>
                  </a:lnTo>
                  <a:lnTo>
                    <a:pt x="1973978" y="327475"/>
                  </a:lnTo>
                  <a:lnTo>
                    <a:pt x="164566" y="698950"/>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前翅膀"/>
          <p:cNvGrpSpPr/>
          <p:nvPr/>
        </p:nvGrpSpPr>
        <p:grpSpPr>
          <a:xfrm>
            <a:off x="1973660" y="1499241"/>
            <a:ext cx="4680956" cy="2639549"/>
            <a:chOff x="2389243" y="1423041"/>
            <a:chExt cx="4680956" cy="2639549"/>
          </a:xfrm>
        </p:grpSpPr>
        <p:sp>
          <p:nvSpPr>
            <p:cNvPr id="23"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Lst>
              <a:ahLst/>
              <a:cxnLst>
                <a:cxn ang="0">
                  <a:pos x="connsiteX0-1" y="connsiteY0-2"/>
                </a:cxn>
                <a:cxn ang="0">
                  <a:pos x="connsiteX1-3" y="connsiteY1-4"/>
                </a:cxn>
                <a:cxn ang="0">
                  <a:pos x="connsiteX2-5" y="connsiteY2-6"/>
                </a:cxn>
                <a:cxn ang="0">
                  <a:pos x="connsiteX3-7" y="connsiteY3-8"/>
                </a:cxn>
              </a:cxnLst>
              <a:rect l="l" t="t" r="r" b="b"/>
              <a:pathLst>
                <a:path w="2510973" h="1938976">
                  <a:moveTo>
                    <a:pt x="0" y="1938976"/>
                  </a:moveTo>
                  <a:lnTo>
                    <a:pt x="1840138" y="0"/>
                  </a:lnTo>
                  <a:lnTo>
                    <a:pt x="2510973" y="1764804"/>
                  </a:lnTo>
                  <a:lnTo>
                    <a:pt x="0" y="1938976"/>
                  </a:lnTo>
                  <a:close/>
                </a:path>
              </a:pathLst>
            </a:custGeom>
            <a:solidFill>
              <a:srgbClr val="EF4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1005527 h 1764804"/>
                <a:gd name="connsiteX1-123" fmla="*/ 1349601 w 2010911"/>
                <a:gd name="connsiteY1-124" fmla="*/ 0 h 1764804"/>
                <a:gd name="connsiteX2-125" fmla="*/ 2010911 w 2010911"/>
                <a:gd name="connsiteY2-126" fmla="*/ 1764804 h 1764804"/>
                <a:gd name="connsiteX3-127" fmla="*/ 0 w 2010911"/>
                <a:gd name="connsiteY3-128" fmla="*/ 1005527 h 1764804"/>
              </a:gdLst>
              <a:ahLst/>
              <a:cxnLst>
                <a:cxn ang="0">
                  <a:pos x="connsiteX0-1" y="connsiteY0-2"/>
                </a:cxn>
                <a:cxn ang="0">
                  <a:pos x="connsiteX1-3" y="connsiteY1-4"/>
                </a:cxn>
                <a:cxn ang="0">
                  <a:pos x="connsiteX2-5" y="connsiteY2-6"/>
                </a:cxn>
                <a:cxn ang="0">
                  <a:pos x="connsiteX3-7" y="connsiteY3-8"/>
                </a:cxn>
              </a:cxnLst>
              <a:rect l="l" t="t" r="r" b="b"/>
              <a:pathLst>
                <a:path w="2010911" h="1764804">
                  <a:moveTo>
                    <a:pt x="0" y="1005527"/>
                  </a:moveTo>
                  <a:lnTo>
                    <a:pt x="1349601" y="0"/>
                  </a:lnTo>
                  <a:lnTo>
                    <a:pt x="2010911" y="1764804"/>
                  </a:lnTo>
                  <a:lnTo>
                    <a:pt x="0" y="1005527"/>
                  </a:lnTo>
                  <a:close/>
                </a:path>
              </a:pathLst>
            </a:custGeom>
            <a:solidFill>
              <a:srgbClr val="EE3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856524 h 1615801"/>
                <a:gd name="connsiteX1-123" fmla="*/ 596668 w 2010911"/>
                <a:gd name="connsiteY1-124" fmla="*/ 0 h 1615801"/>
                <a:gd name="connsiteX2-125" fmla="*/ 2010911 w 2010911"/>
                <a:gd name="connsiteY2-126" fmla="*/ 1615801 h 1615801"/>
                <a:gd name="connsiteX3-127" fmla="*/ 0 w 2010911"/>
                <a:gd name="connsiteY3-128" fmla="*/ 856524 h 1615801"/>
                <a:gd name="connsiteX0-129" fmla="*/ 0 w 2010911"/>
                <a:gd name="connsiteY0-130" fmla="*/ 856524 h 1615801"/>
                <a:gd name="connsiteX1-131" fmla="*/ 596668 w 2010911"/>
                <a:gd name="connsiteY1-132" fmla="*/ 0 h 1615801"/>
                <a:gd name="connsiteX2-133" fmla="*/ 2010911 w 2010911"/>
                <a:gd name="connsiteY2-134" fmla="*/ 1615801 h 1615801"/>
                <a:gd name="connsiteX3-135" fmla="*/ 0 w 2010911"/>
                <a:gd name="connsiteY3-136" fmla="*/ 856524 h 1615801"/>
                <a:gd name="connsiteX0-137" fmla="*/ 0 w 2006947"/>
                <a:gd name="connsiteY0-138" fmla="*/ 856524 h 1602927"/>
                <a:gd name="connsiteX1-139" fmla="*/ 596668 w 2006947"/>
                <a:gd name="connsiteY1-140" fmla="*/ 0 h 1602927"/>
                <a:gd name="connsiteX2-141" fmla="*/ 2006947 w 2006947"/>
                <a:gd name="connsiteY2-142" fmla="*/ 1602927 h 1602927"/>
                <a:gd name="connsiteX3-143" fmla="*/ 0 w 2006947"/>
                <a:gd name="connsiteY3-144" fmla="*/ 856524 h 1602927"/>
                <a:gd name="connsiteX0-145" fmla="*/ 0 w 2014045"/>
                <a:gd name="connsiteY0-146" fmla="*/ 856524 h 1603091"/>
                <a:gd name="connsiteX1-147" fmla="*/ 596668 w 2014045"/>
                <a:gd name="connsiteY1-148" fmla="*/ 0 h 1603091"/>
                <a:gd name="connsiteX2-149" fmla="*/ 2014045 w 2014045"/>
                <a:gd name="connsiteY2-150" fmla="*/ 1603091 h 1603091"/>
                <a:gd name="connsiteX3-151" fmla="*/ 0 w 2014045"/>
                <a:gd name="connsiteY3-152" fmla="*/ 856524 h 1603091"/>
                <a:gd name="connsiteX0-153" fmla="*/ 0 w 2015366"/>
                <a:gd name="connsiteY0-154" fmla="*/ 856524 h 1607382"/>
                <a:gd name="connsiteX1-155" fmla="*/ 596668 w 2015366"/>
                <a:gd name="connsiteY1-156" fmla="*/ 0 h 1607382"/>
                <a:gd name="connsiteX2-157" fmla="*/ 2015366 w 2015366"/>
                <a:gd name="connsiteY2-158" fmla="*/ 1607382 h 1607382"/>
                <a:gd name="connsiteX3-159" fmla="*/ 0 w 2015366"/>
                <a:gd name="connsiteY3-160" fmla="*/ 856524 h 1607382"/>
                <a:gd name="connsiteX0-161" fmla="*/ 0 w 2015366"/>
                <a:gd name="connsiteY0-162" fmla="*/ 858009 h 1608867"/>
                <a:gd name="connsiteX1-163" fmla="*/ 593861 w 2015366"/>
                <a:gd name="connsiteY1-164" fmla="*/ 0 h 1608867"/>
                <a:gd name="connsiteX2-165" fmla="*/ 2015366 w 2015366"/>
                <a:gd name="connsiteY2-166" fmla="*/ 1608867 h 1608867"/>
                <a:gd name="connsiteX3-167" fmla="*/ 0 w 2015366"/>
                <a:gd name="connsiteY3-168" fmla="*/ 858009 h 1608867"/>
                <a:gd name="connsiteX0-169" fmla="*/ 0 w 2372755"/>
                <a:gd name="connsiteY0-170" fmla="*/ 650915 h 1608867"/>
                <a:gd name="connsiteX1-171" fmla="*/ 951250 w 2372755"/>
                <a:gd name="connsiteY1-172" fmla="*/ 0 h 1608867"/>
                <a:gd name="connsiteX2-173" fmla="*/ 2372755 w 2372755"/>
                <a:gd name="connsiteY2-174" fmla="*/ 1608867 h 1608867"/>
                <a:gd name="connsiteX3-175" fmla="*/ 0 w 2372755"/>
                <a:gd name="connsiteY3-176" fmla="*/ 650915 h 1608867"/>
                <a:gd name="connsiteX0-177" fmla="*/ 0 w 2425910"/>
                <a:gd name="connsiteY0-178" fmla="*/ 615600 h 1608867"/>
                <a:gd name="connsiteX1-179" fmla="*/ 1004405 w 2425910"/>
                <a:gd name="connsiteY1-180" fmla="*/ 0 h 1608867"/>
                <a:gd name="connsiteX2-181" fmla="*/ 2425910 w 2425910"/>
                <a:gd name="connsiteY2-182" fmla="*/ 1608867 h 1608867"/>
                <a:gd name="connsiteX3-183" fmla="*/ 0 w 2425910"/>
                <a:gd name="connsiteY3-184" fmla="*/ 615600 h 1608867"/>
                <a:gd name="connsiteX0-185" fmla="*/ 0 w 2633901"/>
                <a:gd name="connsiteY0-186" fmla="*/ 519898 h 1608867"/>
                <a:gd name="connsiteX1-187" fmla="*/ 1212396 w 2633901"/>
                <a:gd name="connsiteY1-188" fmla="*/ 0 h 1608867"/>
                <a:gd name="connsiteX2-189" fmla="*/ 2633901 w 2633901"/>
                <a:gd name="connsiteY2-190" fmla="*/ 1608867 h 1608867"/>
                <a:gd name="connsiteX3-191" fmla="*/ 0 w 2633901"/>
                <a:gd name="connsiteY3-192" fmla="*/ 519898 h 1608867"/>
                <a:gd name="connsiteX0-193" fmla="*/ 0 w 2633901"/>
                <a:gd name="connsiteY0-194" fmla="*/ 527159 h 1616128"/>
                <a:gd name="connsiteX1-195" fmla="*/ 1205463 w 2633901"/>
                <a:gd name="connsiteY1-196" fmla="*/ 0 h 1616128"/>
                <a:gd name="connsiteX2-197" fmla="*/ 2633901 w 2633901"/>
                <a:gd name="connsiteY2-198" fmla="*/ 1616128 h 1616128"/>
                <a:gd name="connsiteX3-199" fmla="*/ 0 w 2633901"/>
                <a:gd name="connsiteY3-200" fmla="*/ 527159 h 1616128"/>
              </a:gdLst>
              <a:ahLst/>
              <a:cxnLst>
                <a:cxn ang="0">
                  <a:pos x="connsiteX0-1" y="connsiteY0-2"/>
                </a:cxn>
                <a:cxn ang="0">
                  <a:pos x="connsiteX1-3" y="connsiteY1-4"/>
                </a:cxn>
                <a:cxn ang="0">
                  <a:pos x="connsiteX2-5" y="connsiteY2-6"/>
                </a:cxn>
                <a:cxn ang="0">
                  <a:pos x="connsiteX3-7" y="connsiteY3-8"/>
                </a:cxn>
              </a:cxnLst>
              <a:rect l="l" t="t" r="r" b="b"/>
              <a:pathLst>
                <a:path w="2633901" h="1616128">
                  <a:moveTo>
                    <a:pt x="0" y="527159"/>
                  </a:moveTo>
                  <a:lnTo>
                    <a:pt x="1205463" y="0"/>
                  </a:lnTo>
                  <a:lnTo>
                    <a:pt x="2633901" y="1616128"/>
                  </a:lnTo>
                  <a:lnTo>
                    <a:pt x="0" y="527159"/>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677734" y="2983290"/>
            <a:ext cx="4732555" cy="1323439"/>
          </a:xfrm>
          <a:prstGeom prst="rect">
            <a:avLst/>
          </a:prstGeom>
          <a:noFill/>
        </p:spPr>
        <p:txBody>
          <a:bodyPr wrap="squar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THANKS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6687981"/>
            <a:ext cx="12192000" cy="174171"/>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图1-1  GST-5000型集中火灾报警控制器"/>
          <p:cNvPicPr>
            <a:picLocks noChangeAspect="1"/>
          </p:cNvPicPr>
          <p:nvPr/>
        </p:nvPicPr>
        <p:blipFill>
          <a:blip r:embed="rId1"/>
          <a:stretch>
            <a:fillRect/>
          </a:stretch>
        </p:blipFill>
        <p:spPr>
          <a:xfrm>
            <a:off x="635" y="1310640"/>
            <a:ext cx="12191365" cy="482346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098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16890" y="2283460"/>
            <a:ext cx="11139805" cy="249174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火灾报警控制器由指示灯（器）、音响器件、熔断器、接线端子、充电器及备用电源、开关和按键组成，火灾报警控制器主电源应采用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220V</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50Hz</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交流电源，电源线输入端应设接线端子，能为其连接的部件供电，优先采用直流</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24V</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1077218"/>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一、集中火灾报警控制器、消防控制室图形显</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示装置的组成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893445" y="1614170"/>
            <a:ext cx="11482070" cy="583565"/>
          </a:xfrm>
          <a:prstGeom prst="rect">
            <a:avLst/>
          </a:prstGeom>
          <a:noFill/>
        </p:spPr>
        <p:txBody>
          <a:bodyPr wrap="square" rtlCol="0">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（二）集中火灾报警控制器、消防控制室图形显示装置的组成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1098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346907"/>
            <a:ext cx="10535920"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消防控制室图形显示装置由硬件和软件两部分组成，硬件部分与电子计算机相同，软件应符合现行消防救援行业标准</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消防控制室图形显示装置软件通用技术要求</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》XF/T847</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的规定。集中火灾报警控制器、消防控制室图形显示装置的组成见表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1.1.1-3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1077218"/>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一、集中火灾报警控制器、消防控制室图形显</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示装置的组成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36295" y="937260"/>
            <a:ext cx="10402570" cy="398780"/>
          </a:xfrm>
          <a:prstGeom prst="rect">
            <a:avLst/>
          </a:prstGeom>
          <a:noFill/>
          <a:ln w="9525">
            <a:noFill/>
          </a:ln>
        </p:spPr>
        <p:txBody>
          <a:bodyPr wrap="square">
            <a:spAutoFit/>
          </a:bodyPr>
          <a:p>
            <a:pPr indent="0" algn="ctr"/>
            <a:r>
              <a:rPr lang="zh-CN" sz="2000" b="1">
                <a:ea typeface="宋体" panose="02010600030101010101" pitchFamily="2" charset="-122"/>
              </a:rPr>
              <a:t>表</a:t>
            </a:r>
            <a:r>
              <a:rPr lang="en-US" sz="2000" b="1">
                <a:latin typeface="黑体" panose="02010609060101010101" charset="-122"/>
                <a:ea typeface="宋体" panose="02010600030101010101" pitchFamily="2" charset="-122"/>
                <a:cs typeface="宋体" panose="02010600030101010101" pitchFamily="2" charset="-122"/>
              </a:rPr>
              <a:t>1.1.1-</a:t>
            </a:r>
            <a:r>
              <a:rPr lang="zh-CN" sz="2000" b="1">
                <a:ea typeface="宋体" panose="02010600030101010101" pitchFamily="2" charset="-122"/>
              </a:rPr>
              <a:t>3  集中火灾报警控制器、消防控制室图形显示装置的组成简表</a:t>
            </a:r>
            <a:endParaRPr lang="zh-CN" altLang="en-US" sz="2000" b="1">
              <a:ea typeface="宋体" panose="02010600030101010101" pitchFamily="2" charset="-122"/>
            </a:endParaRPr>
          </a:p>
        </p:txBody>
      </p:sp>
      <p:graphicFrame>
        <p:nvGraphicFramePr>
          <p:cNvPr id="4" name="表格 3"/>
          <p:cNvGraphicFramePr/>
          <p:nvPr>
            <p:custDataLst>
              <p:tags r:id="rId1"/>
            </p:custDataLst>
          </p:nvPr>
        </p:nvGraphicFramePr>
        <p:xfrm>
          <a:off x="117475" y="1500505"/>
          <a:ext cx="12074525" cy="4446270"/>
        </p:xfrm>
        <a:graphic>
          <a:graphicData uri="http://schemas.openxmlformats.org/drawingml/2006/table">
            <a:tbl>
              <a:tblPr firstRow="1" bandRow="1">
                <a:tableStyleId>{5940675A-B579-460E-94D1-54222C63F5DA}</a:tableStyleId>
              </a:tblPr>
              <a:tblGrid>
                <a:gridCol w="799465"/>
                <a:gridCol w="2206625"/>
                <a:gridCol w="2914650"/>
                <a:gridCol w="6153785"/>
              </a:tblGrid>
              <a:tr h="494030">
                <a:tc>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设备名称</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组成</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备注</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403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6">
                  <a:txBody>
                    <a:bodyPr/>
                    <a:p>
                      <a:pPr indent="0" algn="ctr">
                        <a:buNone/>
                      </a:pPr>
                      <a:r>
                        <a:rPr lang="en-US" sz="1800" b="0">
                          <a:latin typeface="方正书宋简体" panose="03000509000000000000" charset="-122"/>
                          <a:cs typeface="方正书宋简体" panose="03000509000000000000" charset="-122"/>
                        </a:rPr>
                        <a:t>火灾报警控制器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指示灯（器）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6">
                  <a:txBody>
                    <a:bodyPr/>
                    <a:p>
                      <a:pPr indent="0" algn="ctr">
                        <a:buNone/>
                      </a:pPr>
                      <a:r>
                        <a:rPr lang="en-US" sz="1800" b="0">
                          <a:latin typeface="方正书宋简体" panose="03000509000000000000" charset="-122"/>
                          <a:cs typeface="方正书宋简体" panose="03000509000000000000" charset="-122"/>
                        </a:rPr>
                        <a:t>火灾报警控制器主电源应采用220V，50Hz交流电源，电源线输入端应设接线端子，能为其连接的部件供电，优先采用直流24V</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403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音响器件</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tcPr>
                </a:tc>
              </a:tr>
              <a:tr h="494030">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熔断器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tcPr>
                </a:tc>
              </a:tr>
              <a:tr h="494030">
                <a:tc>
                  <a:txBody>
                    <a:bodyPr/>
                    <a:p>
                      <a:pPr indent="0" algn="ctr">
                        <a:buNone/>
                      </a:pPr>
                      <a:r>
                        <a:rPr lang="en-US" sz="1800" b="0">
                          <a:latin typeface="方正书宋简体" panose="03000509000000000000" charset="-122"/>
                          <a:cs typeface="方正书宋简体" panose="03000509000000000000" charset="-122"/>
                        </a:rPr>
                        <a:t>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接线端子</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tcPr>
                </a:tc>
              </a:tr>
              <a:tr h="494030">
                <a:tc>
                  <a:txBody>
                    <a:bodyPr/>
                    <a:p>
                      <a:pPr indent="0" algn="ctr">
                        <a:buNone/>
                      </a:pPr>
                      <a:r>
                        <a:rPr lang="en-US" sz="1800" b="0">
                          <a:latin typeface="方正书宋简体" panose="03000509000000000000" charset="-122"/>
                          <a:cs typeface="方正书宋简体" panose="03000509000000000000" charset="-122"/>
                        </a:rPr>
                        <a:t>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充电器及备用电源</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tcPr>
                </a:tc>
              </a:tr>
              <a:tr h="494030">
                <a:tc>
                  <a:txBody>
                    <a:bodyPr/>
                    <a:p>
                      <a:pPr indent="0" algn="ctr">
                        <a:buNone/>
                      </a:pPr>
                      <a:r>
                        <a:rPr lang="en-US" sz="1800" b="0">
                          <a:latin typeface="方正书宋简体" panose="03000509000000000000" charset="-122"/>
                          <a:cs typeface="方正书宋简体" panose="03000509000000000000" charset="-122"/>
                        </a:rPr>
                        <a:t>6</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开关和按键</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lnB w="12700" cap="flat" cmpd="sng">
                      <a:solidFill>
                        <a:srgbClr val="080000"/>
                      </a:solidFill>
                      <a:prstDash val="solid"/>
                      <a:headEnd type="none" w="med" len="med"/>
                      <a:tailEnd type="none" w="med" len="med"/>
                    </a:lnB>
                  </a:tcPr>
                </a:tc>
              </a:tr>
              <a:tr h="494030">
                <a:tc>
                  <a:txBody>
                    <a:bodyPr/>
                    <a:p>
                      <a:pPr indent="0" algn="ctr">
                        <a:buNone/>
                      </a:pPr>
                      <a:r>
                        <a:rPr lang="en-US" sz="1800" b="0">
                          <a:latin typeface="方正书宋简体" panose="03000509000000000000" charset="-122"/>
                          <a:cs typeface="方正书宋简体" panose="03000509000000000000" charset="-122"/>
                        </a:rPr>
                        <a:t>7</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方正书宋简体" panose="03000509000000000000" charset="-122"/>
                          <a:cs typeface="方正书宋简体" panose="03000509000000000000" charset="-122"/>
                        </a:rPr>
                        <a:t>消防控制室图形显示装置</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硬件</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方正书宋简体" panose="03000509000000000000" charset="-122"/>
                          <a:cs typeface="方正书宋简体" panose="03000509000000000000" charset="-122"/>
                        </a:rPr>
                        <a:t>硬件部分与电子计算机相同。软件应符合《消防控制室图形显示装置软件通用技术要求》的规定</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4030">
                <a:tc>
                  <a:txBody>
                    <a:bodyPr/>
                    <a:p>
                      <a:pPr indent="0" algn="ctr">
                        <a:buNone/>
                      </a:pPr>
                      <a:r>
                        <a:rPr lang="en-US" sz="1800" b="0">
                          <a:latin typeface="方正书宋简体" panose="03000509000000000000" charset="-122"/>
                          <a:cs typeface="方正书宋简体" panose="03000509000000000000" charset="-122"/>
                        </a:rPr>
                        <a:t>8</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软件</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tags/tag1.xml><?xml version="1.0" encoding="utf-8"?>
<p:tagLst xmlns:p="http://schemas.openxmlformats.org/presentationml/2006/main">
  <p:tag name="KSO_WM_UNIT_TABLE_BEAUTIFY" val="smartTable{58dc9220-1765-4fc2-9b99-d9009aded79e}"/>
  <p:tag name="TABLE_ENDDRAG_ORIGIN_RECT" val="965*349"/>
  <p:tag name="TABLE_ENDDRAG_RECT" val="-5*114*965*349"/>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3_1"/>
  <p:tag name="KSO_WM_UNIT_ID" val="diagram160845_3*n_h_h_g*1_2_3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3*n_h_h_f*1_2_3_1"/>
  <p:tag name="KSO_WM_UNIT_PRESET_TEXT_LEN" val="5"/>
  <p:tag name="KSO_WM_DIAGRAM_GROUP_CODE" val="n1-1"/>
  <p:tag name="KSO_WM_UNIT_FILL_FORE_SCHEMECOLOR_INDEX" val="5"/>
  <p:tag name="KSO_WM_UNI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1"/>
  <p:tag name="KSO_WM_UNIT_ID" val="diagram160845_3*n_i*1_1"/>
  <p:tag name="KSO_WM_UNIT_LAYERLEVEL" val="1_1"/>
  <p:tag name="KSO_WM_DIAGRAM_GROUP_CODE" val="n1-1"/>
  <p:tag name="KSO_WM_UNIT_LINE_FORE_SCHEMECOLOR_INDEX" val="13"/>
  <p:tag name="KSO_WM_UNIT_LINE_FILL_TYPE" val="2"/>
</p:tagLst>
</file>

<file path=ppt/tags/tag12.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2"/>
  <p:tag name="KSO_WM_UNIT_ID" val="diagram160845_3*n_i*1_2"/>
  <p:tag name="KSO_WM_UNIT_LAYERLEVEL" val="1_1"/>
  <p:tag name="KSO_WM_DIAGRAM_GROUP_CODE" val="n1-1"/>
  <p:tag name="KSO_WM_UNIT_LINE_FORE_SCHEMECOLOR_INDEX" val="13"/>
  <p:tag name="KSO_WM_UNIT_LINE_FILL_TYPE" val="2"/>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3"/>
  <p:tag name="KSO_WM_UNIT_ID" val="diagram160845_3*n_i*1_3"/>
  <p:tag name="KSO_WM_UNIT_LAYERLEVEL" val="1_1"/>
  <p:tag name="KSO_WM_DIAGRAM_GROUP_CODE" val="n1-1"/>
  <p:tag name="KSO_WM_UNIT_LINE_FORE_SCHEMECOLOR_INDEX" val="13"/>
  <p:tag name="KSO_WM_UNIT_LINE_FILL_TYPE" val="2"/>
</p:tagLst>
</file>

<file path=ppt/tags/tag14.xml><?xml version="1.0" encoding="utf-8"?>
<p:tagLst xmlns:p="http://schemas.openxmlformats.org/presentationml/2006/main">
  <p:tag name="KSO_WM_SLIDE_ANIMATION_ID" val="3167246"/>
  <p:tag name="KSO_WM_SLIDE_ANIMATION_TYPE" val="1_9_2_2"/>
</p:tagLst>
</file>

<file path=ppt/tags/tag15.xml><?xml version="1.0" encoding="utf-8"?>
<p:tagLst xmlns:p="http://schemas.openxmlformats.org/presentationml/2006/main">
  <p:tag name="COMMONDATA" val="eyJoZGlkIjoiYzUxNmFmNjcyNmQ4YzU0MGQ5NmM0ODU4MzNiMTQyOGYifQ=="/>
  <p:tag name="KSO_WPP_MARK_KEY" val="6f4e983a-bd6a-4e18-9ce6-bbadb63ca950"/>
</p:tagLst>
</file>

<file path=ppt/tags/tag2.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a"/>
  <p:tag name="KSO_WM_UNIT_INDEX" val="1_1_1"/>
  <p:tag name="KSO_WM_UNIT_ID" val="diagram160845_2*n_h_a*1_1_1"/>
  <p:tag name="KSO_WM_UNIT_LAYERLEVEL" val="1_1_1"/>
  <p:tag name="KSO_WM_UNIT_VALUE" val="30"/>
  <p:tag name="KSO_WM_UNIT_HIGHLIGHT" val="0"/>
  <p:tag name="KSO_WM_UNIT_COMPATIBLE" val="0"/>
  <p:tag name="KSO_WM_UNIT_CLEAR" val="0"/>
  <p:tag name="KSO_WM_UNIT_PRESET_TEXT_INDEX" val="3"/>
  <p:tag name="KSO_WM_UNIT_PRESET_TEXT_LEN" val="5"/>
  <p:tag name="KSO_WM_DIAGRAM_GROUP_CODE" val="n1-1"/>
  <p:tag name="KSO_WM_UNIT_FILL_FORE_SCHEMECOLOR_INDEX" val="5"/>
  <p:tag name="KSO_WM_UNIT_FILL_TYPE"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1_1"/>
  <p:tag name="KSO_WM_UNIT_ID" val="diagram160845_2*n_h_h_g*1_2_1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2*n_h_h_f*1_2_1_1"/>
  <p:tag name="KSO_WM_UNIT_PRESET_TEXT_LEN" val="5"/>
  <p:tag name="KSO_WM_DIAGRAM_GROUP_CODE" val="n1-1"/>
  <p:tag name="KSO_WM_UNIT_FILL_FORE_SCHEMECOLOR_INDEX" val="5"/>
  <p:tag name="KSO_WM_UNI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2_1"/>
  <p:tag name="KSO_WM_UNIT_ID" val="diagram160845_2*n_h_h_g*1_2_2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2*n_h_h_f*1_2_2_1"/>
  <p:tag name="KSO_WM_UNIT_PRESET_TEXT_LEN" val="5"/>
  <p:tag name="KSO_WM_DIAGRAM_GROUP_CODE" val="n1-1"/>
  <p:tag name="KSO_WM_UNIT_FILL_FORE_SCHEMECOLOR_INDEX" val="5"/>
  <p:tag name="KSO_WM_UNI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1"/>
  <p:tag name="KSO_WM_UNIT_ID" val="diagram160845_2*n_i*1_1"/>
  <p:tag name="KSO_WM_UNIT_LAYERLEVEL" val="1_1"/>
  <p:tag name="KSO_WM_DIAGRAM_GROUP_CODE" val="n1-1"/>
  <p:tag name="KSO_WM_UNIT_LINE_FORE_SCHEMECOLOR_INDEX" val="13"/>
  <p:tag name="KSO_WM_UNIT_LINE_FILL_TYPE" val="2"/>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2"/>
  <p:tag name="KSO_WM_UNIT_ID" val="diagram160845_2*n_i*1_2"/>
  <p:tag name="KSO_WM_UNIT_LAYERLEVEL" val="1_1"/>
  <p:tag name="KSO_WM_DIAGRAM_GROUP_CODE" val="n1-1"/>
  <p:tag name="KSO_WM_UNIT_LINE_FORE_SCHEMECOLOR_INDEX" val="13"/>
  <p:tag name="KSO_WM_UNIT_LINE_FILL_TYPE" val="2"/>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a"/>
  <p:tag name="KSO_WM_UNIT_INDEX" val="1_1_1"/>
  <p:tag name="KSO_WM_UNIT_ID" val="diagram160845_3*n_h_a*1_1_1"/>
  <p:tag name="KSO_WM_UNIT_LAYERLEVEL" val="1_1_1"/>
  <p:tag name="KSO_WM_UNIT_VALUE" val="30"/>
  <p:tag name="KSO_WM_UNIT_HIGHLIGHT" val="0"/>
  <p:tag name="KSO_WM_UNIT_COMPATIBLE" val="0"/>
  <p:tag name="KSO_WM_UNIT_CLEAR" val="0"/>
  <p:tag name="KSO_WM_UNIT_PRESET_TEXT_INDEX" val="3"/>
  <p:tag name="KSO_WM_UNIT_PRESET_TEXT_LEN" val="5"/>
  <p:tag name="KSO_WM_DIAGRAM_GROUP_CODE" val="n1-1"/>
  <p:tag name="KSO_WM_UNIT_FILL_FORE_SCHEMECOLOR_INDEX" val="5"/>
  <p:tag name="KSO_WM_UNI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1_1"/>
  <p:tag name="KSO_WM_UNIT_ID" val="diagram160845_3*n_h_h_g*1_2_1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3*n_h_h_f*1_2_1_1"/>
  <p:tag name="KSO_WM_UNIT_PRESET_TEXT_LEN" val="5"/>
  <p:tag name="KSO_WM_DIAGRAM_GROUP_CODE" val="n1-1"/>
  <p:tag name="KSO_WM_UNIT_FILL_FORE_SCHEMECOLOR_INDEX" val="5"/>
  <p:tag name="KSO_WM_UNI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2_1"/>
  <p:tag name="KSO_WM_UNIT_ID" val="diagram160845_3*n_h_h_g*1_2_2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3*n_h_h_f*1_2_2_1"/>
  <p:tag name="KSO_WM_UNIT_PRESET_TEXT_LEN" val="5"/>
  <p:tag name="KSO_WM_DIAGRAM_GROUP_CODE" val="n1-1"/>
  <p:tag name="KSO_WM_UNIT_FILL_FORE_SCHEMECOLOR_INDEX" val="5"/>
  <p:tag name="KSO_WM_UNI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6765</Words>
  <Application>WPS 演示</Application>
  <PresentationFormat>宽屏</PresentationFormat>
  <Paragraphs>320</Paragraphs>
  <Slides>52</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52</vt:i4>
      </vt:variant>
    </vt:vector>
  </HeadingPairs>
  <TitlesOfParts>
    <vt:vector size="65" baseType="lpstr">
      <vt:lpstr>Arial</vt:lpstr>
      <vt:lpstr>宋体</vt:lpstr>
      <vt:lpstr>Wingdings</vt:lpstr>
      <vt:lpstr>微软雅黑</vt:lpstr>
      <vt:lpstr>Calibri</vt:lpstr>
      <vt:lpstr>黑体</vt:lpstr>
      <vt:lpstr>方正书宋简体</vt:lpstr>
      <vt:lpstr>Arial Unicode MS</vt:lpstr>
      <vt:lpstr>Calibri Light</vt:lpstr>
      <vt:lpstr>Helvetica Neue Light</vt:lpstr>
      <vt:lpstr>汉仪黑方简</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静静</cp:lastModifiedBy>
  <cp:revision>684</cp:revision>
  <dcterms:created xsi:type="dcterms:W3CDTF">2017-04-11T07:10:00Z</dcterms:created>
  <dcterms:modified xsi:type="dcterms:W3CDTF">2023-03-12T14:02:29Z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F998DB92CBAB477184F05CE1821DE2EC</vt:lpwstr>
  </property>
</Properties>
</file>