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1599" r:id="rId3"/>
    <p:sldId id="1873" r:id="rId5"/>
    <p:sldId id="1789" r:id="rId6"/>
    <p:sldId id="1895" r:id="rId7"/>
    <p:sldId id="1874" r:id="rId8"/>
    <p:sldId id="1967" r:id="rId9"/>
    <p:sldId id="1971" r:id="rId10"/>
    <p:sldId id="1904" r:id="rId11"/>
    <p:sldId id="1970" r:id="rId12"/>
    <p:sldId id="1905" r:id="rId13"/>
    <p:sldId id="1909" r:id="rId14"/>
    <p:sldId id="1911" r:id="rId15"/>
    <p:sldId id="1910" r:id="rId16"/>
    <p:sldId id="1943" r:id="rId17"/>
    <p:sldId id="1987" r:id="rId18"/>
    <p:sldId id="1912" r:id="rId19"/>
    <p:sldId id="1913" r:id="rId20"/>
    <p:sldId id="1973" r:id="rId21"/>
    <p:sldId id="1914" r:id="rId22"/>
    <p:sldId id="1974" r:id="rId23"/>
    <p:sldId id="1944" r:id="rId24"/>
    <p:sldId id="1975" r:id="rId25"/>
    <p:sldId id="1683"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9" userDrawn="1">
          <p15:clr>
            <a:srgbClr val="A4A3A4"/>
          </p15:clr>
        </p15:guide>
        <p15:guide id="2" pos="37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5" autoAdjust="0"/>
    <p:restoredTop sz="93203" autoAdjust="0"/>
  </p:normalViewPr>
  <p:slideViewPr>
    <p:cSldViewPr snapToGrid="0" showGuides="1">
      <p:cViewPr varScale="1">
        <p:scale>
          <a:sx n="64" d="100"/>
          <a:sy n="64" d="100"/>
        </p:scale>
        <p:origin x="774" y="72"/>
      </p:cViewPr>
      <p:guideLst>
        <p:guide orient="horz" pos="2209"/>
        <p:guide pos="37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sym typeface="+mn-ea"/>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356870" y="1444308"/>
            <a:ext cx="1152334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点型感烟、感温火灾探测器由火灾报警控制器供电，每一只点型火灾探测器均有一个独立的识别地址。点型感烟火灾探测器和点型感温火灾探测器通常设有红色报警确认灯，当被监视区域烟参数或者温度参数符合报警条件时，报警确认灯点亮并保持至被复位。红色报警确认灯点亮时在其正前方6m处，在光照度不超过500lx的环境条件下清晰可见。火灾探测器的红色报警确认灯应朝向便于人员观察的主要入口方向，在格栅吊顶场所设置在吊顶上方且火警确认灯无法观察时，应在吊顶下方设置火警确认灯。消防设施操作员可以通过火灾探测器红色报警确认灯的点亮情况确认是哪只火灾探测器发出火灾报警信号。</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83945" y="8864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（二）点型感温火灾探测器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22935" y="2601595"/>
            <a:ext cx="7164705"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按照现行国家标准《消防词汇 第5部分：消防产品》GB/T5907.5-2015的规定，线型火灾探测器是连续探测某一路线周围火灾参数的火灾探测器。线型感温火灾探测器是对某一路线周围温度和/或温度变化响应的线型火灾探测器。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634365" y="176085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（一）线型火灾探测器的定义和分类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descr="&amp;pky360_sjzg_VCG211239403591_sjzg_VCG211239403591&amp;"/>
          <p:cNvPicPr>
            <a:picLocks noChangeAspect="1"/>
          </p:cNvPicPr>
          <p:nvPr/>
        </p:nvPicPr>
        <p:blipFill>
          <a:blip r:embed="rId1"/>
          <a:stretch>
            <a:fillRect/>
          </a:stretch>
        </p:blipFill>
        <p:spPr>
          <a:xfrm>
            <a:off x="8183245" y="1974850"/>
            <a:ext cx="3526155" cy="359219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47700" y="1894205"/>
            <a:ext cx="1072324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线型感温火灾探测器按敏感部件形式分为缆式、空气管式、分布式光纤、光纤光栅、线式多点型；按动作性能分为定温、差温、差定温；按可恢复性能分为可恢复式、不可恢复式；按定位方式分为分布定位、分区定位；按探测报警功能分为探测型和探测报警型。选择线型定温火灾探测器，应保证其不动作温度符合设置场所的最高环境温度要求，否则容易发生误报。线型火灾探测器的相关知识将在中级消防设施操作员课程中继续学习。</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1404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（一）线型火灾探测器的定义和分类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47700" y="1892300"/>
            <a:ext cx="1072388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按照现行国家标准《消防词汇</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第5部分：消防产品》GB/T5907.5-2015的规定，线型光束感烟火灾探测器是指应用光束被烟雾粒子吸收而减弱的原理探测火灾的线型感烟探测器，包括发射器和接收器两部分（图6-1-2-3）。建筑高度超过12m的高大空间、火灾初期产生大量烟的场所，应选择线型光束感烟火灾探测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1404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（二）线型光束感烟火灾探测器的应用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1404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（二）线型光束感烟火灾探测器的应用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0" name="图片 199" descr="图6-1-2-3 线型光束感烟火灾探测器.jpg"/>
          <p:cNvPicPr>
            <a:picLocks noChangeAspect="1"/>
          </p:cNvPicPr>
          <p:nvPr/>
        </p:nvPicPr>
        <p:blipFill>
          <a:blip r:embed="rId1" cstate="print">
            <a:clrChange>
              <a:clrFrom>
                <a:srgbClr val="FFFFFD">
                  <a:alpha val="100000"/>
                </a:srgbClr>
              </a:clrFrom>
              <a:clrTo>
                <a:srgbClr val="FFFFFD">
                  <a:alpha val="100000"/>
                  <a:alpha val="0"/>
                </a:srgbClr>
              </a:clrTo>
            </a:clrChange>
          </a:blip>
          <a:stretch>
            <a:fillRect/>
          </a:stretch>
        </p:blipFill>
        <p:spPr>
          <a:xfrm>
            <a:off x="2997835" y="2167255"/>
            <a:ext cx="5555615" cy="45567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5347970" y="2092960"/>
            <a:ext cx="6881495" cy="3623310"/>
          </a:xfrm>
          <a:prstGeom prst="rect">
            <a:avLst/>
          </a:prstGeom>
        </p:spPr>
      </p:pic>
      <p:sp>
        <p:nvSpPr>
          <p:cNvPr id="46" name="矩形 45"/>
          <p:cNvSpPr/>
          <p:nvPr/>
        </p:nvSpPr>
        <p:spPr>
          <a:xfrm>
            <a:off x="0" y="1109821"/>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278130" y="2276475"/>
            <a:ext cx="5363210" cy="309181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线型光束感烟火灾探测器（图</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1-3-5</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）的光束轴线至顶棚的垂直距离宜为</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0.3m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，距地高度不宜超过</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20m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；相邻两组探测器的水平距离不应大于</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14m</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18806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701040" y="1475740"/>
            <a:ext cx="8641080" cy="521970"/>
          </a:xfrm>
          <a:prstGeom prst="rect">
            <a:avLst/>
          </a:prstGeom>
          <a:noFill/>
        </p:spPr>
        <p:txBody>
          <a:bodyPr wrap="square" rtlCol="0">
            <a:spAutoFit/>
          </a:bodyPr>
          <a:p>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79450" y="2042795"/>
            <a:ext cx="10691495"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线型光束感烟火灾探测器分为激光光束线型感烟火灾探测器和红外光束线型感烟火灾探测器两种类型，目前广泛使用的是红外光束线型感烟火灾探测器。红外光束线型感烟火灾探测器又分为对射型和反射型两种。发射器和接收器相对安装，当探测器光路上出现烟雾时，会使到达接收器的信号减弱。当减光率达到预设值时，探测器就会产生报警信号。</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1404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（二）线型光束感烟火灾探测器的应用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770890" y="1615123"/>
            <a:ext cx="1084072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线型光束感烟火灾探测器适用于无遮挡的大空间或有特殊要求的房间。大型库房、博物馆、档案馆、飞机库等大多为无遮挡的大空间场所，发电厂、变配电站、古建筑、文物保护建筑的厅堂馆所，也适合安装这种类型的探测器。但是，有大量粉尘、水雾滞留的场所以及可能产生蒸气和油雾的场所、在正常情况下有烟滞留的场所或者固定探测器的建筑结构由于振动等原因会产生较大位移的场所不宜选择线型光束感烟火灾探测器。在正常情况下有烟滞留的场所对线型光束感烟火灾探测器的探测性能产生影响，容易使其产生误报现象，所以不适合安装线型光束感烟火灾探测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0185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（二）线型光束感烟火灾探测器的应用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05" name="图片 104"/>
          <p:cNvPicPr/>
          <p:nvPr/>
        </p:nvPicPr>
        <p:blipFill>
          <a:blip r:embed="rId1"/>
          <a:stretch>
            <a:fillRect/>
          </a:stretch>
        </p:blipFill>
        <p:spPr>
          <a:xfrm>
            <a:off x="-635" y="901065"/>
            <a:ext cx="12192635" cy="595693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54050" y="1824355"/>
            <a:ext cx="1071753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设置有电缆的场所（如电缆隧道、电缆竖井、电缆夹层、电缆桥架）、不易安装点型探测器的夹层和闷顶以及其他因环境恶劣不适合点型探测器安装的场所、各种皮带输送装置宜选择线型缆式感温火灾探测器。除液化石油气外的石油储罐、需要设置线型感温火灾探测器的易燃易爆场所、需要实时监测环境温度的地下空间等场所以及公路隧道、敷设动力电缆的铁路隧道和城市地铁隧道等宜选择线型光纤感温火灾探测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73785" y="113030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（三）线型感温火灾探测器的应用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第二讲</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2590195" y="4155272"/>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052372" y="4155272"/>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1283335" y="3724275"/>
            <a:ext cx="957516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火灾探测器</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06" name="图片 105"/>
          <p:cNvPicPr/>
          <p:nvPr/>
        </p:nvPicPr>
        <p:blipFill>
          <a:blip r:embed="rId1"/>
          <a:stretch>
            <a:fillRect/>
          </a:stretch>
        </p:blipFill>
        <p:spPr>
          <a:xfrm>
            <a:off x="247650" y="1466215"/>
            <a:ext cx="6743700" cy="4327525"/>
          </a:xfrm>
          <a:prstGeom prst="rect">
            <a:avLst/>
          </a:prstGeom>
          <a:noFill/>
          <a:ln w="9525">
            <a:noFill/>
          </a:ln>
        </p:spPr>
      </p:pic>
      <p:pic>
        <p:nvPicPr>
          <p:cNvPr id="107" name="图片 106"/>
          <p:cNvPicPr/>
          <p:nvPr/>
        </p:nvPicPr>
        <p:blipFill>
          <a:blip r:embed="rId2"/>
          <a:stretch>
            <a:fillRect/>
          </a:stretch>
        </p:blipFill>
        <p:spPr>
          <a:xfrm>
            <a:off x="7143750" y="1697990"/>
            <a:ext cx="4660265" cy="346202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495300" y="1719263"/>
            <a:ext cx="1068006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 ）可对烟雾、温度、火焰辐射、气体浓度等火灾参数进行响应，并自动产生火灾报警信号。</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A.手动火灾报警按钮 </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B.火灾探测器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C.火灾声光警报器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    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.火灾报警控制器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解析：本题所述为火灾探测器的作用。火灾探测器和手动火灾报警按钮是常用的火灾触发器件。结合题意，本题应选“火灾探测器”，其他选项均可排除。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timg"/>
          <p:cNvPicPr>
            <a:picLocks noChangeAspect="1"/>
          </p:cNvPicPr>
          <p:nvPr/>
        </p:nvPicPr>
        <p:blipFill>
          <a:blip r:embed="rId1"/>
          <a:stretch>
            <a:fillRect/>
          </a:stretch>
        </p:blipFill>
        <p:spPr>
          <a:xfrm>
            <a:off x="285750" y="879475"/>
            <a:ext cx="9848850" cy="549084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77734" y="2983290"/>
            <a:ext cx="4732555" cy="1323439"/>
          </a:xfrm>
          <a:prstGeom prst="rect">
            <a:avLst/>
          </a:prstGeom>
          <a:noFill/>
        </p:spPr>
        <p:txBody>
          <a:bodyPr wrap="squar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一、火灾探测器的种类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836295" y="1852930"/>
            <a:ext cx="511556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火灾探测器作为火灾自动报警系统的一个组成部分，使用至少一种传感器持续或间断监视与火灾相关的至少一种物理和/或化学现象，并向火灾报警控制器提供至少一种火灾探测信号。</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descr="&amp;pky300_sjzg_VCG211345167890_sjzg_VCG211345167890&amp;"/>
          <p:cNvPicPr>
            <a:picLocks noChangeAspect="1"/>
          </p:cNvPicPr>
          <p:nvPr/>
        </p:nvPicPr>
        <p:blipFill>
          <a:blip r:embed="rId1"/>
          <a:stretch>
            <a:fillRect/>
          </a:stretch>
        </p:blipFill>
        <p:spPr>
          <a:xfrm>
            <a:off x="6323330" y="1223010"/>
            <a:ext cx="4942840" cy="49428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一、火灾探测器的种类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826135" y="1940560"/>
            <a:ext cx="10422890" cy="398780"/>
          </a:xfrm>
          <a:prstGeom prst="rect">
            <a:avLst/>
          </a:prstGeom>
          <a:noFill/>
          <a:ln w="9525">
            <a:noFill/>
          </a:ln>
        </p:spPr>
        <p:txBody>
          <a:bodyPr wrap="square">
            <a:spAutoFit/>
          </a:bodyPr>
          <a:p>
            <a:pPr indent="0" algn="ctr"/>
            <a:r>
              <a:rPr lang="zh-CN" sz="2000" b="1">
                <a:ea typeface="宋体" panose="02010600030101010101" pitchFamily="2" charset="-122"/>
              </a:rPr>
              <a:t>表6.1.2-1 火灾探测器分类简表</a:t>
            </a:r>
            <a:r>
              <a:rPr lang="en-US" sz="2000" b="1">
                <a:latin typeface="Calibri" panose="020F0502020204030204" pitchFamily="34" charset="0"/>
                <a:ea typeface="宋体" panose="02010600030101010101" pitchFamily="2" charset="-122"/>
                <a:cs typeface="宋体" panose="02010600030101010101" pitchFamily="2" charset="-122"/>
              </a:rPr>
              <a:t> </a:t>
            </a:r>
            <a:endParaRPr lang="en-US" altLang="en-US" sz="2000" b="1">
              <a:latin typeface="Calibri" panose="020F0502020204030204" pitchFamily="34" charset="0"/>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826135" y="3105150"/>
          <a:ext cx="10422255" cy="1657350"/>
        </p:xfrm>
        <a:graphic>
          <a:graphicData uri="http://schemas.openxmlformats.org/drawingml/2006/table">
            <a:tbl>
              <a:tblPr firstRow="1" bandRow="1">
                <a:tableStyleId>{5940675A-B579-460E-94D1-54222C63F5DA}</a:tableStyleId>
              </a:tblPr>
              <a:tblGrid>
                <a:gridCol w="1096645"/>
                <a:gridCol w="1838325"/>
                <a:gridCol w="2160270"/>
                <a:gridCol w="5327015"/>
              </a:tblGrid>
              <a:tr h="510540">
                <a:tc>
                  <a:txBody>
                    <a:bodyPr/>
                    <a:p>
                      <a:pPr indent="0" algn="ctr">
                        <a:buNone/>
                      </a:pPr>
                      <a:r>
                        <a:rPr lang="en-US" sz="1800" b="1">
                          <a:latin typeface="方正书宋简体" panose="03000509000000000000" charset="-122"/>
                          <a:cs typeface="方正书宋简体" panose="03000509000000000000" charset="-122"/>
                        </a:rPr>
                        <a:t>序号</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方正书宋简体" panose="03000509000000000000" charset="-122"/>
                          <a:cs typeface="方正书宋简体" panose="03000509000000000000" charset="-122"/>
                        </a:rPr>
                        <a:t>分类标准</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800" b="1">
                          <a:latin typeface="方正书宋简体" panose="03000509000000000000" charset="-122"/>
                          <a:cs typeface="方正书宋简体" panose="03000509000000000000" charset="-122"/>
                        </a:rPr>
                        <a:t>类别</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6261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探测方式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点型火灾探测器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点型感烟火灾探测器、点型感温火灾探测器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42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线型火灾探测器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线型感温火灾探测器、线型光束感烟火灾探测器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308610" y="2114233"/>
            <a:ext cx="1145159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绝大多数场所使用的火灾探测器都是普通的点型感烟火灾探测器（图6-1-2-1）。这是因为一般情况下，火灾发生初期均有大量的烟产生，点型感烟火灾探测器能及时探测到火灾。虽然有些火灾探测器可能比普通的点型感烟火灾探测器更早发现火灾，但由于点型感烟火灾探测器在一般场所完全能满足及时报警的需求，加上其性能稳定、物美价廉、维护方便，使其理所当然地成为应用最广泛的火灾探测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104265" y="9677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（一）点型感烟火灾探测器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78815" y="2158365"/>
            <a:ext cx="585724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饭店、旅馆、教学楼、办公楼的厅堂、卧室、办公室、商场、列车载客车厢、计算机房、通信机房、电影或电视放映室、楼梯、走道、电梯机房、车库、书库、档案库选择点型感烟火灾探测器都是合适的。</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474345" y="141414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（一）点型感烟火灾探测器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descr="&amp;pky320_sjzg_VCG211247749803_sjzg_VCG211247749803&amp;"/>
          <p:cNvPicPr>
            <a:picLocks noChangeAspect="1"/>
          </p:cNvPicPr>
          <p:nvPr/>
        </p:nvPicPr>
        <p:blipFill>
          <a:blip r:embed="rId1"/>
          <a:stretch>
            <a:fillRect/>
          </a:stretch>
        </p:blipFill>
        <p:spPr>
          <a:xfrm>
            <a:off x="6840855" y="1921510"/>
            <a:ext cx="4770120" cy="385318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04" name="图片 103"/>
          <p:cNvPicPr/>
          <p:nvPr/>
        </p:nvPicPr>
        <p:blipFill>
          <a:blip r:embed="rId1"/>
          <a:stretch>
            <a:fillRect/>
          </a:stretch>
        </p:blipFill>
        <p:spPr>
          <a:xfrm>
            <a:off x="771525" y="1402715"/>
            <a:ext cx="4148455" cy="3871595"/>
          </a:xfrm>
          <a:prstGeom prst="rect">
            <a:avLst/>
          </a:prstGeom>
          <a:noFill/>
          <a:ln w="9525">
            <a:noFill/>
          </a:ln>
        </p:spPr>
      </p:pic>
      <p:pic>
        <p:nvPicPr>
          <p:cNvPr id="4" name="图片 3" descr="&amp;pky90173130492&amp;"/>
          <p:cNvPicPr>
            <a:picLocks noChangeAspect="1"/>
          </p:cNvPicPr>
          <p:nvPr/>
        </p:nvPicPr>
        <p:blipFill>
          <a:blip r:embed="rId2"/>
          <a:stretch>
            <a:fillRect/>
          </a:stretch>
        </p:blipFill>
        <p:spPr>
          <a:xfrm>
            <a:off x="5964555" y="2099310"/>
            <a:ext cx="5291455" cy="28555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83945" y="102870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（二）点型感温火灾探测器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072515" y="1793875"/>
            <a:ext cx="10015220" cy="398780"/>
          </a:xfrm>
          <a:prstGeom prst="rect">
            <a:avLst/>
          </a:prstGeom>
          <a:noFill/>
          <a:ln w="9525">
            <a:noFill/>
          </a:ln>
        </p:spPr>
        <p:txBody>
          <a:bodyPr wrap="square">
            <a:spAutoFit/>
          </a:bodyPr>
          <a:p>
            <a:pPr indent="0" algn="ctr"/>
            <a:r>
              <a:rPr lang="zh-CN" sz="2000" b="1">
                <a:ea typeface="宋体" panose="02010600030101010101" pitchFamily="2" charset="-122"/>
              </a:rPr>
              <a:t>表6.1.2-2 点型感温火灾探测器分类简表</a:t>
            </a:r>
            <a:r>
              <a:rPr lang="en-US" sz="2000" b="1">
                <a:latin typeface="Calibri" panose="020F0502020204030204" pitchFamily="34" charset="0"/>
                <a:ea typeface="宋体" panose="02010600030101010101" pitchFamily="2" charset="-122"/>
                <a:cs typeface="宋体" panose="02010600030101010101" pitchFamily="2" charset="-122"/>
              </a:rPr>
              <a:t> </a:t>
            </a:r>
            <a:endParaRPr lang="en-US" altLang="en-US" sz="2000" b="1">
              <a:latin typeface="Calibri" panose="020F0502020204030204" pitchFamily="34" charset="0"/>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1071880" y="2714625"/>
          <a:ext cx="10015855" cy="3600045"/>
        </p:xfrm>
        <a:graphic>
          <a:graphicData uri="http://schemas.openxmlformats.org/drawingml/2006/table">
            <a:tbl>
              <a:tblPr firstRow="1" bandRow="1">
                <a:tableStyleId>{5940675A-B579-460E-94D1-54222C63F5DA}</a:tableStyleId>
              </a:tblPr>
              <a:tblGrid>
                <a:gridCol w="1021080"/>
                <a:gridCol w="1196340"/>
                <a:gridCol w="2225675"/>
                <a:gridCol w="2570480"/>
                <a:gridCol w="1501140"/>
                <a:gridCol w="1501140"/>
              </a:tblGrid>
              <a:tr h="360045">
                <a:tc rowSpan="2">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黑体" panose="02010609060101010101" charset="-122"/>
                          <a:ea typeface="黑体" panose="02010609060101010101" charset="-122"/>
                          <a:cs typeface="黑体" panose="02010609060101010101" charset="-122"/>
                        </a:rPr>
                        <a:t>类别</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黑体" panose="02010609060101010101" charset="-122"/>
                          <a:ea typeface="黑体" panose="02010609060101010101" charset="-122"/>
                          <a:cs typeface="黑体" panose="02010609060101010101" charset="-122"/>
                        </a:rPr>
                        <a:t>典型应用温度</a:t>
                      </a:r>
                      <a:r>
                        <a:rPr lang="en-US" sz="1800" b="0">
                          <a:latin typeface="方正书宋简体" panose="03000509000000000000" charset="-122"/>
                          <a:cs typeface="方正书宋简体" panose="03000509000000000000" charset="-122"/>
                        </a:rPr>
                        <a:t>（℃）</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黑体" panose="02010609060101010101" charset="-122"/>
                          <a:ea typeface="黑体" panose="02010609060101010101" charset="-122"/>
                          <a:cs typeface="黑体" panose="02010609060101010101" charset="-122"/>
                        </a:rPr>
                        <a:t>最高应用温度</a:t>
                      </a:r>
                      <a:r>
                        <a:rPr lang="en-US" sz="1800" b="0">
                          <a:latin typeface="方正书宋简体" panose="03000509000000000000" charset="-122"/>
                          <a:cs typeface="方正书宋简体" panose="03000509000000000000" charset="-122"/>
                        </a:rPr>
                        <a:t>（℃）</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800" b="0">
                          <a:latin typeface="黑体" panose="02010609060101010101" charset="-122"/>
                          <a:ea typeface="黑体" panose="02010609060101010101" charset="-122"/>
                          <a:cs typeface="黑体" panose="02010609060101010101" charset="-122"/>
                        </a:rPr>
                        <a:t>动作温度</a:t>
                      </a:r>
                      <a:r>
                        <a:rPr lang="en-US" sz="1800" b="0">
                          <a:latin typeface="方正书宋简体" panose="03000509000000000000" charset="-122"/>
                          <a:cs typeface="方正书宋简体" panose="03000509000000000000" charset="-122"/>
                        </a:rPr>
                        <a:t>（℃）</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6000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黑体" panose="02010609060101010101" charset="-122"/>
                          <a:ea typeface="黑体" panose="02010609060101010101" charset="-122"/>
                          <a:cs typeface="黑体" panose="02010609060101010101" charset="-122"/>
                        </a:rPr>
                        <a:t>下限值</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上限值</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A1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25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50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54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65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FF0000"/>
                          </a:solidFill>
                          <a:latin typeface="方正书宋简体" panose="03000509000000000000" charset="-122"/>
                          <a:cs typeface="方正书宋简体" panose="03000509000000000000" charset="-122"/>
                        </a:rPr>
                        <a:t>A2</a:t>
                      </a:r>
                      <a:endParaRPr lang="en-US" altLang="en-US" sz="1800" b="0">
                        <a:solidFill>
                          <a:srgbClr val="FF0000"/>
                        </a:solidFill>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FF0000"/>
                          </a:solidFill>
                          <a:latin typeface="方正书宋简体" panose="03000509000000000000" charset="-122"/>
                          <a:cs typeface="方正书宋简体" panose="03000509000000000000" charset="-122"/>
                        </a:rPr>
                        <a:t>25</a:t>
                      </a:r>
                      <a:endParaRPr lang="en-US" altLang="en-US" sz="1800" b="0">
                        <a:solidFill>
                          <a:srgbClr val="FF0000"/>
                        </a:solidFill>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FF0000"/>
                          </a:solidFill>
                          <a:latin typeface="方正书宋简体" panose="03000509000000000000" charset="-122"/>
                          <a:cs typeface="方正书宋简体" panose="03000509000000000000" charset="-122"/>
                        </a:rPr>
                        <a:t>50</a:t>
                      </a:r>
                      <a:endParaRPr lang="en-US" altLang="en-US" sz="1800" b="0">
                        <a:solidFill>
                          <a:srgbClr val="FF0000"/>
                        </a:solidFill>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FF0000"/>
                          </a:solidFill>
                          <a:latin typeface="方正书宋简体" panose="03000509000000000000" charset="-122"/>
                          <a:cs typeface="方正书宋简体" panose="03000509000000000000" charset="-122"/>
                        </a:rPr>
                        <a:t>54</a:t>
                      </a:r>
                      <a:endParaRPr lang="en-US" altLang="en-US" sz="1800" b="0">
                        <a:solidFill>
                          <a:srgbClr val="FF0000"/>
                        </a:solidFill>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FF0000"/>
                          </a:solidFill>
                          <a:latin typeface="方正书宋简体" panose="03000509000000000000" charset="-122"/>
                          <a:cs typeface="方正书宋简体" panose="03000509000000000000" charset="-122"/>
                        </a:rPr>
                        <a:t>70</a:t>
                      </a:r>
                      <a:endParaRPr lang="en-US" altLang="en-US" sz="1800" b="0">
                        <a:solidFill>
                          <a:srgbClr val="FF0000"/>
                        </a:solidFill>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B</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40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65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69</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85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C</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55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80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84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D</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70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95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99</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115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E</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85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110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114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130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125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129</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145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8</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G</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115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140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144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160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02" name="图片 101"/>
          <p:cNvPicPr/>
          <p:nvPr/>
        </p:nvPicPr>
        <p:blipFill>
          <a:blip r:embed="rId1"/>
          <a:stretch>
            <a:fillRect/>
          </a:stretch>
        </p:blipFill>
        <p:spPr>
          <a:xfrm>
            <a:off x="1558290" y="1257300"/>
            <a:ext cx="4747260" cy="4551045"/>
          </a:xfrm>
          <a:prstGeom prst="rect">
            <a:avLst/>
          </a:prstGeom>
          <a:noFill/>
          <a:ln w="9525">
            <a:noFill/>
          </a:ln>
        </p:spPr>
      </p:pic>
      <p:pic>
        <p:nvPicPr>
          <p:cNvPr id="103" name="图片 102"/>
          <p:cNvPicPr/>
          <p:nvPr/>
        </p:nvPicPr>
        <p:blipFill>
          <a:blip r:embed="rId2"/>
          <a:stretch>
            <a:fillRect/>
          </a:stretch>
        </p:blipFill>
        <p:spPr>
          <a:xfrm>
            <a:off x="6305550" y="809625"/>
            <a:ext cx="5513070" cy="5446395"/>
          </a:xfrm>
          <a:prstGeom prst="rect">
            <a:avLst/>
          </a:prstGeom>
          <a:noFill/>
          <a:ln w="9525">
            <a:noFill/>
          </a:ln>
        </p:spPr>
      </p:pic>
    </p:spTree>
  </p:cSld>
  <p:clrMapOvr>
    <a:masterClrMapping/>
  </p:clrMapOvr>
</p:sld>
</file>

<file path=ppt/tags/tag1.xml><?xml version="1.0" encoding="utf-8"?>
<p:tagLst xmlns:p="http://schemas.openxmlformats.org/presentationml/2006/main">
  <p:tag name="KSO_WM_UNIT_TABLE_BEAUTIFY" val="smartTable{c96f2802-9bd2-4a97-9691-c59d23206542}"/>
  <p:tag name="TABLE_ENDDRAG_ORIGIN_RECT" val="820*213"/>
  <p:tag name="TABLE_ENDDRAG_RECT" val="65*198*820*213"/>
</p:tagLst>
</file>

<file path=ppt/tags/tag2.xml><?xml version="1.0" encoding="utf-8"?>
<p:tagLst xmlns:p="http://schemas.openxmlformats.org/presentationml/2006/main">
  <p:tag name="KSO_WM_UNIT_TABLE_BEAUTIFY" val="smartTable{d2298487-43b6-4eaa-b55c-d6183d10d5a3}"/>
</p:tagLst>
</file>

<file path=ppt/tags/tag3.xml><?xml version="1.0" encoding="utf-8"?>
<p:tagLst xmlns:p="http://schemas.openxmlformats.org/presentationml/2006/main">
  <p:tag name="COMMONDATA" val="eyJoZGlkIjoiYzUxNmFmNjcyNmQ4YzU0MGQ5NmM0ODU4MzNiMTQyOGYifQ=="/>
  <p:tag name="KSO_WPP_MARK_KEY" val="c527888a-2cb4-4bfa-939d-294b8060ae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2567</Words>
  <Application>WPS 演示</Application>
  <PresentationFormat>宽屏</PresentationFormat>
  <Paragraphs>243</Paragraphs>
  <Slides>23</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微软雅黑</vt:lpstr>
      <vt:lpstr>Calibri</vt:lpstr>
      <vt:lpstr>方正书宋简体</vt:lpstr>
      <vt:lpstr>黑体</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静静</cp:lastModifiedBy>
  <cp:revision>705</cp:revision>
  <dcterms:created xsi:type="dcterms:W3CDTF">2017-04-11T07:10:00Z</dcterms:created>
  <dcterms:modified xsi:type="dcterms:W3CDTF">2023-03-12T13:47:59Z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FA3B9E46F6034A3B84C22FA60087675E</vt:lpwstr>
  </property>
</Properties>
</file>