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1"/>
  </p:handoutMasterIdLst>
  <p:sldIdLst>
    <p:sldId id="1599" r:id="rId3"/>
    <p:sldId id="1873" r:id="rId5"/>
    <p:sldId id="1924" r:id="rId6"/>
    <p:sldId id="1934" r:id="rId7"/>
    <p:sldId id="1935" r:id="rId8"/>
    <p:sldId id="1959" r:id="rId9"/>
    <p:sldId id="1936" r:id="rId10"/>
    <p:sldId id="1937" r:id="rId11"/>
    <p:sldId id="1939" r:id="rId12"/>
    <p:sldId id="1940" r:id="rId13"/>
    <p:sldId id="1941" r:id="rId14"/>
    <p:sldId id="1942" r:id="rId15"/>
    <p:sldId id="1943" r:id="rId16"/>
    <p:sldId id="2008" r:id="rId17"/>
    <p:sldId id="1944" r:id="rId18"/>
    <p:sldId id="1945" r:id="rId19"/>
    <p:sldId id="1946" r:id="rId20"/>
    <p:sldId id="1947" r:id="rId21"/>
    <p:sldId id="1948" r:id="rId22"/>
    <p:sldId id="1949" r:id="rId23"/>
    <p:sldId id="1950" r:id="rId24"/>
    <p:sldId id="1951" r:id="rId25"/>
    <p:sldId id="1952" r:id="rId26"/>
    <p:sldId id="1953" r:id="rId27"/>
    <p:sldId id="1954" r:id="rId28"/>
    <p:sldId id="1955" r:id="rId29"/>
    <p:sldId id="1956" r:id="rId30"/>
    <p:sldId id="1957" r:id="rId31"/>
    <p:sldId id="1958" r:id="rId32"/>
    <p:sldId id="1960" r:id="rId33"/>
    <p:sldId id="1961" r:id="rId34"/>
    <p:sldId id="1962" r:id="rId35"/>
    <p:sldId id="1963" r:id="rId36"/>
    <p:sldId id="1964" r:id="rId37"/>
    <p:sldId id="1965" r:id="rId38"/>
    <p:sldId id="1966" r:id="rId39"/>
    <p:sldId id="1973" r:id="rId40"/>
    <p:sldId id="1974" r:id="rId41"/>
    <p:sldId id="1975" r:id="rId42"/>
    <p:sldId id="1976" r:id="rId43"/>
    <p:sldId id="1982" r:id="rId44"/>
    <p:sldId id="1983" r:id="rId45"/>
    <p:sldId id="1984" r:id="rId46"/>
    <p:sldId id="1985" r:id="rId47"/>
    <p:sldId id="1986" r:id="rId48"/>
    <p:sldId id="1987" r:id="rId49"/>
    <p:sldId id="1988" r:id="rId50"/>
    <p:sldId id="1989" r:id="rId51"/>
    <p:sldId id="1990" r:id="rId52"/>
    <p:sldId id="1991" r:id="rId53"/>
    <p:sldId id="1992" r:id="rId54"/>
    <p:sldId id="1993" r:id="rId55"/>
    <p:sldId id="1994" r:id="rId56"/>
    <p:sldId id="1995" r:id="rId57"/>
    <p:sldId id="2009" r:id="rId58"/>
    <p:sldId id="2010" r:id="rId59"/>
    <p:sldId id="1683" r:id="rId60"/>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9" userDrawn="1">
          <p15:clr>
            <a:srgbClr val="A4A3A4"/>
          </p15:clr>
        </p15:guide>
        <p15:guide id="2" pos="37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5" autoAdjust="0"/>
    <p:restoredTop sz="93203" autoAdjust="0"/>
  </p:normalViewPr>
  <p:slideViewPr>
    <p:cSldViewPr snapToGrid="0" showGuides="1">
      <p:cViewPr varScale="1">
        <p:scale>
          <a:sx n="64" d="100"/>
          <a:sy n="64" d="100"/>
        </p:scale>
        <p:origin x="774" y="72"/>
      </p:cViewPr>
      <p:guideLst>
        <p:guide orient="horz" pos="2209"/>
        <p:guide pos="37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2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04FC517-FED1-49A6-B0FD-4EE1B4B8CE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4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3" Type="http://schemas.openxmlformats.org/officeDocument/2006/relationships/slideLayout" Target="../slideLayouts/slideLayout2.xml"/><Relationship Id="rId12" Type="http://schemas.openxmlformats.org/officeDocument/2006/relationships/image" Target="../media/image27.png"/><Relationship Id="rId11" Type="http://schemas.openxmlformats.org/officeDocument/2006/relationships/image" Target="../media/image26.png"/><Relationship Id="rId10" Type="http://schemas.openxmlformats.org/officeDocument/2006/relationships/tags" Target="../tags/tag24.xml"/><Relationship Id="rId1" Type="http://schemas.openxmlformats.org/officeDocument/2006/relationships/tags" Target="../tags/tag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sym typeface="+mn-ea"/>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endParaRPr lang="en-US" altLang="zh-CN"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7" y="1746741"/>
            <a:ext cx="7787005"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关机操作顺序如下：先断开备电开关，再断开主电开关。关机时，一定要断开备电开关。否则火灾报警控制器内部依然有电路工作，将导致蓄电池放空而损坏。在维修关机期间，必须采取有效应急管理措施，确保维修期间消防安全，并按照当地要求报送消防救援机构备案。</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8748672" y="1631485"/>
            <a:ext cx="3171217" cy="372494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12778" y="1386417"/>
            <a:ext cx="9046020" cy="4822923"/>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（二）区域火灾报警控制器报警状态判断</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区域火灾报警控制器接通电源后，无火灾报警、监管报警、故障报警、屏蔽、自检等发生时所处的工作状态，为正常监视状态。根据区域火灾报警控制器工作状态的不同，还有以下几种状态：</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）区域火灾报警控制器火警指示灯点亮、音响器件发出火灾报警声、显示屏显示火灾报警时间、部位及注释信息时所处的工作状态，为火灾报警状态。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474200" y="2032635"/>
            <a:ext cx="2717800" cy="315214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446659"/>
            <a:ext cx="10535920" cy="4222759"/>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）区域火灾报警控制器监管指示灯点亮、音响器件发出监管报警声、显示屏显示监管报警时间及部位等相关信息时所处的工作状态，为监管报警状态。</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故障指示灯点亮、音响器件发出故障报警声、显示屏显示故障报警时间及部位等相关信息时所处的工作状态，为故障报警状态。如果区域火灾报警控制器设有电源故障类型指示灯，发生电源故障时对应电源故障类型指示灯点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46823"/>
            <a:ext cx="10535920" cy="3022430"/>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屏蔽指示灯点亮、显示屏显示屏蔽时间及部位等相关信息时所处的工作状态，为屏蔽状态。初级消防设施操作员应熟练掌握通过区域火灾报警控制器的指示灯和显示屏判断区域火灾报警控制器当前所处状态的操作技能。区域火灾报警控制器报警状态判断见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1.1-3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976755"/>
            <a:ext cx="695325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火灾自动报警系统的工作状态可通过面板指示灯、提示音和（  ）等方式显示出来。</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（A）消音状态 （B）屏蔽状态 </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C）文字显示 </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D）火警指示</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解析：根据《中级教材》第7页，结合题意，本题应选“文字显示”，其他项均可排除。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sz="3200" b="1" dirty="0">
                <a:latin typeface="微软雅黑" panose="020B0503020204020204" pitchFamily="34" charset="-122"/>
                <a:ea typeface="微软雅黑" panose="020B0503020204020204" pitchFamily="34" charset="-122"/>
                <a:sym typeface="+mn-ea"/>
              </a:rPr>
              <a:t> </a:t>
            </a:r>
            <a:endParaRPr lang="zh-CN" sz="3200" b="1" dirty="0">
              <a:latin typeface="微软雅黑" panose="020B0503020204020204" pitchFamily="34" charset="-122"/>
              <a:ea typeface="微软雅黑" panose="020B0503020204020204" pitchFamily="34" charset="-122"/>
              <a:sym typeface="+mn-ea"/>
            </a:endParaRPr>
          </a:p>
        </p:txBody>
      </p:sp>
      <p:pic>
        <p:nvPicPr>
          <p:cNvPr id="2" name="图片 1" descr="9.火灾报警控制器手动操作面板中的“手自动状态转换钥匙”"/>
          <p:cNvPicPr>
            <a:picLocks noChangeAspect="1"/>
          </p:cNvPicPr>
          <p:nvPr/>
        </p:nvPicPr>
        <p:blipFill>
          <a:blip r:embed="rId1"/>
          <a:stretch>
            <a:fillRect/>
          </a:stretch>
        </p:blipFill>
        <p:spPr>
          <a:xfrm>
            <a:off x="8285480" y="1277620"/>
            <a:ext cx="3325495" cy="4624070"/>
          </a:xfrm>
          <a:prstGeom prst="rect">
            <a:avLst/>
          </a:prstGeom>
        </p:spPr>
      </p:pic>
      <p:sp>
        <p:nvSpPr>
          <p:cNvPr id="4" name="文本框 3"/>
          <p:cNvSpPr txBox="1"/>
          <p:nvPr/>
        </p:nvSpPr>
        <p:spPr>
          <a:xfrm>
            <a:off x="1911350" y="131445"/>
            <a:ext cx="4024630" cy="504190"/>
          </a:xfrm>
          <a:prstGeom prst="rect">
            <a:avLst/>
          </a:prstGeom>
          <a:noFill/>
        </p:spPr>
        <p:txBody>
          <a:bodyPr wrap="square" rtlCol="0">
            <a:no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2135" y="1640840"/>
            <a:ext cx="7705725" cy="429260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需要注意的是，区域火灾报警控制器在火灾报警状态下有火灾声和</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或光警报器控制输出，火灾声和</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或光警报器不属于“消防联动设备”，因为火灾声和</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或光警报器是火灾自动报警系统必须具备的组件，用于提示人们在火灾发生的情况下准备疏散。只要区域火灾报警控制器接收到满足逻辑关系的火灾报警信号，火灾声和</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或光警报器就应启动。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83221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三、区域火灾报警控制器手动和自动控制状态判断</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rcRect l="28031" r="26427"/>
          <a:stretch>
            <a:fillRect/>
          </a:stretch>
        </p:blipFill>
        <p:spPr>
          <a:xfrm>
            <a:off x="8713470" y="1755140"/>
            <a:ext cx="2776220" cy="40640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1500" y="1722438"/>
            <a:ext cx="6834505" cy="369252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（二）区域火灾报警控制器的控制状态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设置有“手动”和“自动”两种控制方式，这两种控制方式可以人为调整。只有当处于自动控制状态时，当火灾报警控制器接收到符合预设逻辑的“与”信号后，才能自动联动现场消防设备动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83221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三、区域火灾报警控制器手动和自动控制状态判断</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CCCC1659"/>
          <p:cNvPicPr>
            <a:picLocks noChangeAspect="1"/>
          </p:cNvPicPr>
          <p:nvPr/>
        </p:nvPicPr>
        <p:blipFill>
          <a:blip r:embed="rId1"/>
          <a:stretch>
            <a:fillRect/>
          </a:stretch>
        </p:blipFill>
        <p:spPr>
          <a:xfrm>
            <a:off x="7557135" y="2550285"/>
            <a:ext cx="4390390" cy="28473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832210" y="94615"/>
            <a:ext cx="10657205" cy="583565"/>
          </a:xfrm>
          <a:prstGeom prst="rect">
            <a:avLst/>
          </a:prstGeom>
        </p:spPr>
        <p:txBody>
          <a:bodyPr wrap="square">
            <a:spAutoFit/>
          </a:bodyPr>
          <a:lstStyle/>
          <a:p>
            <a:r>
              <a:rPr lang="zh-CN" altLang="en-US" sz="32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三、区域火灾报警控制器手动和自动控制状态判断</a:t>
            </a:r>
            <a:endParaRPr lang="zh-CN" altLang="en-US" sz="32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custDataLst>
              <p:tags r:id="rId1"/>
            </p:custDataLst>
          </p:nvPr>
        </p:nvSpPr>
        <p:spPr>
          <a:xfrm>
            <a:off x="9013688" y="4505826"/>
            <a:ext cx="1292429" cy="1292429"/>
          </a:xfrm>
          <a:prstGeom prst="ellipse">
            <a:avLst/>
          </a:prstGeom>
          <a:solidFill>
            <a:srgbClr val="0F6FC6"/>
          </a:solidFill>
          <a:ln w="38100">
            <a:noFill/>
          </a:ln>
        </p:spPr>
        <p:style>
          <a:lnRef idx="2">
            <a:srgbClr val="0F6FC6">
              <a:shade val="50000"/>
            </a:srgbClr>
          </a:lnRef>
          <a:fillRef idx="1">
            <a:srgbClr val="0F6FC6"/>
          </a:fillRef>
          <a:effectRef idx="0">
            <a:srgbClr val="0F6FC6"/>
          </a:effectRef>
          <a:fontRef idx="minor">
            <a:sysClr val="window" lastClr="FFFFFF"/>
          </a:fontRef>
        </p:style>
        <p:txBody>
          <a:bodyPr lIns="36000" tIns="36000" rIns="36000" bIns="36000" rtlCol="0" anchor="ctr" anchorCtr="1">
            <a:normAutofit/>
          </a:bodyPr>
          <a:lstStyle/>
          <a:p>
            <a:pPr algn="ctr"/>
            <a:r>
              <a:rPr lang="en-US" altLang="zh-CN">
                <a:solidFill>
                  <a:sysClr val="window" lastClr="FFFFFF"/>
                </a:solidFill>
                <a:sym typeface="Arial" panose="020B0604020202020204" pitchFamily="34" charset="0"/>
              </a:rPr>
              <a:t>C</a:t>
            </a:r>
            <a:endParaRPr lang="en-US" altLang="zh-CN">
              <a:solidFill>
                <a:sysClr val="window" lastClr="FFFFFF"/>
              </a:solidFill>
              <a:sym typeface="Arial" panose="020B0604020202020204" pitchFamily="34" charset="0"/>
            </a:endParaRPr>
          </a:p>
        </p:txBody>
      </p:sp>
      <p:grpSp>
        <p:nvGrpSpPr>
          <p:cNvPr id="2" name="组合 1"/>
          <p:cNvGrpSpPr/>
          <p:nvPr>
            <p:custDataLst>
              <p:tags r:id="rId2"/>
            </p:custDataLst>
          </p:nvPr>
        </p:nvGrpSpPr>
        <p:grpSpPr>
          <a:xfrm>
            <a:off x="8142063" y="3018344"/>
            <a:ext cx="2970641" cy="1487483"/>
            <a:chOff x="4882454" y="2567373"/>
            <a:chExt cx="2408238" cy="1205872"/>
          </a:xfrm>
        </p:grpSpPr>
        <p:cxnSp>
          <p:nvCxnSpPr>
            <p:cNvPr id="25" name="肘形连接符 24"/>
            <p:cNvCxnSpPr/>
            <p:nvPr>
              <p:custDataLst>
                <p:tags r:id="rId3"/>
              </p:custDataLst>
            </p:nvPr>
          </p:nvCxnSpPr>
          <p:spPr>
            <a:xfrm rot="16200000" flipV="1">
              <a:off x="4906671" y="2557552"/>
              <a:ext cx="1172621" cy="1221055"/>
            </a:xfrm>
            <a:prstGeom prst="bentConnector3">
              <a:avLst/>
            </a:prstGeom>
            <a:ln>
              <a:solidFill>
                <a:srgbClr val="009DD9"/>
              </a:solidFill>
              <a:tailEnd type="triangle"/>
            </a:ln>
          </p:spPr>
          <p:style>
            <a:lnRef idx="1">
              <a:srgbClr val="0F6FC6"/>
            </a:lnRef>
            <a:fillRef idx="0">
              <a:srgbClr val="0F6FC6"/>
            </a:fillRef>
            <a:effectRef idx="0">
              <a:srgbClr val="0F6FC6"/>
            </a:effectRef>
            <a:fontRef idx="minor">
              <a:sysClr val="windowText" lastClr="000000"/>
            </a:fontRef>
          </p:style>
        </p:cxnSp>
        <p:cxnSp>
          <p:nvCxnSpPr>
            <p:cNvPr id="6" name="肘形连接符 5"/>
            <p:cNvCxnSpPr/>
            <p:nvPr>
              <p:custDataLst>
                <p:tags r:id="rId4"/>
              </p:custDataLst>
            </p:nvPr>
          </p:nvCxnSpPr>
          <p:spPr>
            <a:xfrm rot="5400000" flipH="1" flipV="1">
              <a:off x="6094164" y="2576716"/>
              <a:ext cx="1205872" cy="1187185"/>
            </a:xfrm>
            <a:prstGeom prst="bentConnector3">
              <a:avLst/>
            </a:prstGeom>
            <a:ln>
              <a:solidFill>
                <a:srgbClr val="009DD9"/>
              </a:solidFill>
              <a:tailEnd type="triangle"/>
            </a:ln>
          </p:spPr>
          <p:style>
            <a:lnRef idx="1">
              <a:srgbClr val="0F6FC6"/>
            </a:lnRef>
            <a:fillRef idx="0">
              <a:srgbClr val="0F6FC6"/>
            </a:fillRef>
            <a:effectRef idx="0">
              <a:srgbClr val="0F6FC6"/>
            </a:effectRef>
            <a:fontRef idx="minor">
              <a:sysClr val="windowText" lastClr="000000"/>
            </a:fontRef>
          </p:style>
        </p:cxnSp>
      </p:grpSp>
      <p:sp>
        <p:nvSpPr>
          <p:cNvPr id="9" name="椭圆 8"/>
          <p:cNvSpPr/>
          <p:nvPr>
            <p:custDataLst>
              <p:tags r:id="rId5"/>
            </p:custDataLst>
          </p:nvPr>
        </p:nvSpPr>
        <p:spPr>
          <a:xfrm>
            <a:off x="7598198" y="1927863"/>
            <a:ext cx="1110988" cy="1110988"/>
          </a:xfrm>
          <a:prstGeom prst="ellipse">
            <a:avLst/>
          </a:prstGeom>
          <a:solidFill>
            <a:srgbClr val="009DD9"/>
          </a:solidFill>
          <a:ln>
            <a:noFill/>
          </a:ln>
        </p:spPr>
        <p:style>
          <a:lnRef idx="2">
            <a:srgbClr val="0F6FC6">
              <a:shade val="50000"/>
            </a:srgbClr>
          </a:lnRef>
          <a:fillRef idx="1">
            <a:srgbClr val="0F6FC6"/>
          </a:fillRef>
          <a:effectRef idx="0">
            <a:srgbClr val="0F6FC6"/>
          </a:effectRef>
          <a:fontRef idx="minor">
            <a:sysClr val="window" lastClr="FFFFFF"/>
          </a:fontRef>
        </p:style>
        <p:txBody>
          <a:bodyPr lIns="36000" tIns="36000" rIns="36000" bIns="36000" rtlCol="0" anchor="ctr" anchorCtr="1">
            <a:normAutofit/>
          </a:bodyPr>
          <a:lstStyle/>
          <a:p>
            <a:pPr algn="ctr"/>
            <a:r>
              <a:rPr lang="en-US" altLang="zh-CN">
                <a:solidFill>
                  <a:sysClr val="window" lastClr="FFFFFF"/>
                </a:solidFill>
                <a:sym typeface="Arial" panose="020B0604020202020204" pitchFamily="34" charset="0"/>
              </a:rPr>
              <a:t>A</a:t>
            </a:r>
            <a:endParaRPr lang="en-US" altLang="zh-CN">
              <a:solidFill>
                <a:sysClr val="window" lastClr="FFFFFF"/>
              </a:solidFill>
              <a:sym typeface="Arial" panose="020B0604020202020204" pitchFamily="34" charset="0"/>
            </a:endParaRPr>
          </a:p>
        </p:txBody>
      </p:sp>
      <p:sp>
        <p:nvSpPr>
          <p:cNvPr id="11" name="椭圆 10"/>
          <p:cNvSpPr/>
          <p:nvPr>
            <p:custDataLst>
              <p:tags r:id="rId6"/>
            </p:custDataLst>
          </p:nvPr>
        </p:nvSpPr>
        <p:spPr>
          <a:xfrm>
            <a:off x="10568839" y="1890724"/>
            <a:ext cx="1110988" cy="1110988"/>
          </a:xfrm>
          <a:prstGeom prst="ellipse">
            <a:avLst/>
          </a:prstGeom>
          <a:solidFill>
            <a:srgbClr val="009DD9"/>
          </a:solidFill>
          <a:ln>
            <a:noFill/>
          </a:ln>
        </p:spPr>
        <p:style>
          <a:lnRef idx="2">
            <a:srgbClr val="0F6FC6">
              <a:shade val="50000"/>
            </a:srgbClr>
          </a:lnRef>
          <a:fillRef idx="1">
            <a:srgbClr val="0F6FC6"/>
          </a:fillRef>
          <a:effectRef idx="0">
            <a:srgbClr val="0F6FC6"/>
          </a:effectRef>
          <a:fontRef idx="minor">
            <a:sysClr val="window" lastClr="FFFFFF"/>
          </a:fontRef>
        </p:style>
        <p:txBody>
          <a:bodyPr lIns="36000" tIns="36000" rIns="36000" bIns="36000" rtlCol="0" anchor="ctr" anchorCtr="1">
            <a:normAutofit/>
          </a:bodyPr>
          <a:lstStyle/>
          <a:p>
            <a:pPr algn="ctr"/>
            <a:r>
              <a:rPr lang="en-US" altLang="zh-CN">
                <a:solidFill>
                  <a:sysClr val="window" lastClr="FFFFFF"/>
                </a:solidFill>
                <a:sym typeface="Arial" panose="020B0604020202020204" pitchFamily="34" charset="0"/>
              </a:rPr>
              <a:t>B</a:t>
            </a:r>
            <a:endParaRPr lang="en-US" altLang="zh-CN">
              <a:solidFill>
                <a:sysClr val="window" lastClr="FFFFFF"/>
              </a:solidFill>
              <a:sym typeface="Arial" panose="020B0604020202020204" pitchFamily="34" charset="0"/>
            </a:endParaRPr>
          </a:p>
        </p:txBody>
      </p:sp>
      <p:sp>
        <p:nvSpPr>
          <p:cNvPr id="7" name="矩形 6"/>
          <p:cNvSpPr/>
          <p:nvPr/>
        </p:nvSpPr>
        <p:spPr>
          <a:xfrm>
            <a:off x="495935" y="1694180"/>
            <a:ext cx="6464935" cy="4292600"/>
          </a:xfrm>
          <a:prstGeom prst="rect">
            <a:avLst/>
          </a:prstGeom>
        </p:spPr>
        <p:txBody>
          <a:bodyPr wrap="square" anchor="ctr" anchorCtr="1">
            <a:spAutoFit/>
          </a:bodyPr>
          <a:lstStyle/>
          <a:p>
            <a:pPr indent="720090" algn="just" fontAlgn="auto">
              <a:lnSpc>
                <a:spcPct val="150000"/>
              </a:lnSpc>
            </a:pPr>
            <a:r>
              <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例如，当火灾自动报警系统报警区域内符合联动控制触发条件的两只火灾探测器或一只火灾探测器和一只手动火灾报警按钮发出火灾报警信号时，区域火灾报警控制器发出火灾警报装置的启动信号，同时点亮区域火灾报警控制器的启动指示灯。在自动控制方式下，手动插入操作优先。</a:t>
            </a:r>
            <a:endParaRPr lang="zh-CN" altLang="en-US" sz="2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896641"/>
            <a:ext cx="10535920"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（一）区域火灾报警控制器的电源功能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区域火灾报警控制器的主电源应采用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220V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50Hz</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交流电源，备用电源应采用蓄电池（一般为</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块</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12V</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的蓄电池）。区域火灾报警控制器电源部分具有主电源和备用电源转换装置。主电源断电时，能自动转换到备用电源，进入备用电源工作状态；主电源恢复以后，又能自动转换到主电源。</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72605" y="2466975"/>
            <a:ext cx="6083935"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主、备电源工作状态指示能指示和显示区域火灾报警控制器主电源和备用电源工作状态，主电源有过流保护措施。主、备电源之间的转换不应使区域火灾报警控制器产生误动作。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6"/>
          <p:cNvGrpSpPr/>
          <p:nvPr>
            <p:custDataLst>
              <p:tags r:id="rId1"/>
            </p:custDataLst>
          </p:nvPr>
        </p:nvGrpSpPr>
        <p:grpSpPr>
          <a:xfrm>
            <a:off x="9649921" y="2584380"/>
            <a:ext cx="2010208" cy="3151808"/>
            <a:chOff x="4610155" y="2033317"/>
            <a:chExt cx="1296600" cy="2032942"/>
          </a:xfrm>
        </p:grpSpPr>
        <p:sp>
          <p:nvSpPr>
            <p:cNvPr id="34" name="任意多边形 33"/>
            <p:cNvSpPr/>
            <p:nvPr>
              <p:custDataLst>
                <p:tags r:id="rId2"/>
              </p:custDataLst>
            </p:nvPr>
          </p:nvSpPr>
          <p:spPr>
            <a:xfrm rot="16680000">
              <a:off x="4241984" y="2401488"/>
              <a:ext cx="2032942" cy="1296600"/>
            </a:xfrm>
            <a:custGeom>
              <a:avLst/>
              <a:gdLst>
                <a:gd name="connsiteX0" fmla="*/ 1162228 w 1706393"/>
                <a:gd name="connsiteY0" fmla="*/ 0 h 1088330"/>
                <a:gd name="connsiteX1" fmla="*/ 1706393 w 1706393"/>
                <a:gd name="connsiteY1" fmla="*/ 544165 h 1088330"/>
                <a:gd name="connsiteX2" fmla="*/ 1162228 w 1706393"/>
                <a:gd name="connsiteY2" fmla="*/ 1088330 h 1088330"/>
                <a:gd name="connsiteX3" fmla="*/ 857980 w 1706393"/>
                <a:gd name="connsiteY3" fmla="*/ 995395 h 1088330"/>
                <a:gd name="connsiteX4" fmla="*/ 846750 w 1706393"/>
                <a:gd name="connsiteY4" fmla="*/ 986129 h 1088330"/>
                <a:gd name="connsiteX5" fmla="*/ 846666 w 1706393"/>
                <a:gd name="connsiteY5" fmla="*/ 986732 h 1088330"/>
                <a:gd name="connsiteX6" fmla="*/ 843033 w 1706393"/>
                <a:gd name="connsiteY6" fmla="*/ 983063 h 1088330"/>
                <a:gd name="connsiteX7" fmla="*/ 777445 w 1706393"/>
                <a:gd name="connsiteY7" fmla="*/ 928948 h 1088330"/>
                <a:gd name="connsiteX8" fmla="*/ 717405 w 1706393"/>
                <a:gd name="connsiteY8" fmla="*/ 856178 h 1088330"/>
                <a:gd name="connsiteX9" fmla="*/ 0 w 1706393"/>
                <a:gd name="connsiteY9" fmla="*/ 131599 h 1088330"/>
                <a:gd name="connsiteX10" fmla="*/ 641747 w 1706393"/>
                <a:gd name="connsiteY10" fmla="*/ 353056 h 1088330"/>
                <a:gd name="connsiteX11" fmla="*/ 656166 w 1706393"/>
                <a:gd name="connsiteY11" fmla="*/ 347363 h 1088330"/>
                <a:gd name="connsiteX12" fmla="*/ 660826 w 1706393"/>
                <a:gd name="connsiteY12" fmla="*/ 332352 h 1088330"/>
                <a:gd name="connsiteX13" fmla="*/ 1162228 w 1706393"/>
                <a:gd name="connsiteY13" fmla="*/ 0 h 108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6393" h="1088330">
                  <a:moveTo>
                    <a:pt x="1162228" y="0"/>
                  </a:moveTo>
                  <a:cubicBezTo>
                    <a:pt x="1462762" y="0"/>
                    <a:pt x="1706393" y="243631"/>
                    <a:pt x="1706393" y="544165"/>
                  </a:cubicBezTo>
                  <a:cubicBezTo>
                    <a:pt x="1706393" y="844699"/>
                    <a:pt x="1462762" y="1088330"/>
                    <a:pt x="1162228" y="1088330"/>
                  </a:cubicBezTo>
                  <a:cubicBezTo>
                    <a:pt x="1049528" y="1088330"/>
                    <a:pt x="944830" y="1054070"/>
                    <a:pt x="857980" y="995395"/>
                  </a:cubicBezTo>
                  <a:lnTo>
                    <a:pt x="846750" y="986129"/>
                  </a:lnTo>
                  <a:lnTo>
                    <a:pt x="846666" y="986732"/>
                  </a:lnTo>
                  <a:lnTo>
                    <a:pt x="843033" y="983063"/>
                  </a:lnTo>
                  <a:lnTo>
                    <a:pt x="777445" y="928948"/>
                  </a:lnTo>
                  <a:lnTo>
                    <a:pt x="717405" y="856178"/>
                  </a:lnTo>
                  <a:lnTo>
                    <a:pt x="0" y="131599"/>
                  </a:lnTo>
                  <a:cubicBezTo>
                    <a:pt x="203200" y="169699"/>
                    <a:pt x="363538" y="436399"/>
                    <a:pt x="641747" y="353056"/>
                  </a:cubicBezTo>
                  <a:lnTo>
                    <a:pt x="656166" y="347363"/>
                  </a:lnTo>
                  <a:lnTo>
                    <a:pt x="660826" y="332352"/>
                  </a:lnTo>
                  <a:cubicBezTo>
                    <a:pt x="743435" y="137043"/>
                    <a:pt x="936828" y="0"/>
                    <a:pt x="116222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3F3F40"/>
                </a:solidFill>
                <a:sym typeface="Arial" panose="020B0604020202020204" pitchFamily="34" charset="0"/>
              </a:endParaRPr>
            </a:p>
          </p:txBody>
        </p:sp>
        <p:sp>
          <p:nvSpPr>
            <p:cNvPr id="6" name="任意多边形 38"/>
            <p:cNvSpPr/>
            <p:nvPr>
              <p:custDataLst>
                <p:tags r:id="rId3"/>
              </p:custDataLst>
            </p:nvPr>
          </p:nvSpPr>
          <p:spPr>
            <a:xfrm>
              <a:off x="4753115" y="2124562"/>
              <a:ext cx="1123191" cy="1123190"/>
            </a:xfrm>
            <a:custGeom>
              <a:avLst/>
              <a:gdLst>
                <a:gd name="connsiteX0" fmla="*/ 526092 w 1123191"/>
                <a:gd name="connsiteY0" fmla="*/ 1082 h 1123190"/>
                <a:gd name="connsiteX1" fmla="*/ 639745 w 1123191"/>
                <a:gd name="connsiteY1" fmla="*/ 5535 h 1123190"/>
                <a:gd name="connsiteX2" fmla="*/ 750223 w 1123191"/>
                <a:gd name="connsiteY2" fmla="*/ 32582 h 1123190"/>
                <a:gd name="connsiteX3" fmla="*/ 1117657 w 1123191"/>
                <a:gd name="connsiteY3" fmla="*/ 639745 h 1123190"/>
                <a:gd name="connsiteX4" fmla="*/ 483447 w 1123191"/>
                <a:gd name="connsiteY4" fmla="*/ 1117656 h 1123190"/>
                <a:gd name="connsiteX5" fmla="*/ 5535 w 1123191"/>
                <a:gd name="connsiteY5" fmla="*/ 483446 h 1123190"/>
                <a:gd name="connsiteX6" fmla="*/ 526092 w 1123191"/>
                <a:gd name="connsiteY6" fmla="*/ 1082 h 112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191" h="1123190">
                  <a:moveTo>
                    <a:pt x="526092" y="1082"/>
                  </a:moveTo>
                  <a:cubicBezTo>
                    <a:pt x="563331" y="-1238"/>
                    <a:pt x="601357" y="140"/>
                    <a:pt x="639745" y="5535"/>
                  </a:cubicBezTo>
                  <a:cubicBezTo>
                    <a:pt x="678132" y="10930"/>
                    <a:pt x="715066" y="20088"/>
                    <a:pt x="750223" y="32582"/>
                  </a:cubicBezTo>
                  <a:cubicBezTo>
                    <a:pt x="996323" y="120045"/>
                    <a:pt x="1155422" y="371029"/>
                    <a:pt x="1117657" y="639745"/>
                  </a:cubicBezTo>
                  <a:cubicBezTo>
                    <a:pt x="1074496" y="946849"/>
                    <a:pt x="790551" y="1160817"/>
                    <a:pt x="483447" y="1117656"/>
                  </a:cubicBezTo>
                  <a:cubicBezTo>
                    <a:pt x="176343" y="1074495"/>
                    <a:pt x="-37626" y="790550"/>
                    <a:pt x="5535" y="483446"/>
                  </a:cubicBezTo>
                  <a:cubicBezTo>
                    <a:pt x="43301" y="214730"/>
                    <a:pt x="265417" y="17321"/>
                    <a:pt x="526092" y="1082"/>
                  </a:cubicBezTo>
                  <a:close/>
                </a:path>
              </a:pathLst>
            </a:cu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a:solidFill>
                    <a:schemeClr val="tx1"/>
                  </a:solidFill>
                  <a:sym typeface="Arial" panose="020B0604020202020204" pitchFamily="34" charset="0"/>
                </a:rPr>
                <a:t>备用电源</a:t>
              </a:r>
              <a:endParaRPr lang="zh-CN" altLang="en-US">
                <a:solidFill>
                  <a:schemeClr val="tx1"/>
                </a:solidFill>
                <a:sym typeface="Arial" panose="020B0604020202020204" pitchFamily="34" charset="0"/>
              </a:endParaRPr>
            </a:p>
          </p:txBody>
        </p:sp>
      </p:grpSp>
      <p:grpSp>
        <p:nvGrpSpPr>
          <p:cNvPr id="42" name="组合 41"/>
          <p:cNvGrpSpPr/>
          <p:nvPr>
            <p:custDataLst>
              <p:tags r:id="rId4"/>
            </p:custDataLst>
          </p:nvPr>
        </p:nvGrpSpPr>
        <p:grpSpPr>
          <a:xfrm flipH="1">
            <a:off x="7551932" y="2584380"/>
            <a:ext cx="2010208" cy="3151808"/>
            <a:chOff x="4610154" y="2033317"/>
            <a:chExt cx="1296600" cy="2032942"/>
          </a:xfrm>
        </p:grpSpPr>
        <p:sp>
          <p:nvSpPr>
            <p:cNvPr id="43" name="任意多边形 42"/>
            <p:cNvSpPr/>
            <p:nvPr>
              <p:custDataLst>
                <p:tags r:id="rId5"/>
              </p:custDataLst>
            </p:nvPr>
          </p:nvSpPr>
          <p:spPr>
            <a:xfrm rot="16680000">
              <a:off x="4241983" y="2401488"/>
              <a:ext cx="2032942" cy="1296600"/>
            </a:xfrm>
            <a:custGeom>
              <a:avLst/>
              <a:gdLst>
                <a:gd name="connsiteX0" fmla="*/ 1162228 w 1706393"/>
                <a:gd name="connsiteY0" fmla="*/ 0 h 1088330"/>
                <a:gd name="connsiteX1" fmla="*/ 1706393 w 1706393"/>
                <a:gd name="connsiteY1" fmla="*/ 544165 h 1088330"/>
                <a:gd name="connsiteX2" fmla="*/ 1162228 w 1706393"/>
                <a:gd name="connsiteY2" fmla="*/ 1088330 h 1088330"/>
                <a:gd name="connsiteX3" fmla="*/ 857980 w 1706393"/>
                <a:gd name="connsiteY3" fmla="*/ 995395 h 1088330"/>
                <a:gd name="connsiteX4" fmla="*/ 846750 w 1706393"/>
                <a:gd name="connsiteY4" fmla="*/ 986129 h 1088330"/>
                <a:gd name="connsiteX5" fmla="*/ 846666 w 1706393"/>
                <a:gd name="connsiteY5" fmla="*/ 986732 h 1088330"/>
                <a:gd name="connsiteX6" fmla="*/ 843033 w 1706393"/>
                <a:gd name="connsiteY6" fmla="*/ 983063 h 1088330"/>
                <a:gd name="connsiteX7" fmla="*/ 777445 w 1706393"/>
                <a:gd name="connsiteY7" fmla="*/ 928948 h 1088330"/>
                <a:gd name="connsiteX8" fmla="*/ 717405 w 1706393"/>
                <a:gd name="connsiteY8" fmla="*/ 856178 h 1088330"/>
                <a:gd name="connsiteX9" fmla="*/ 0 w 1706393"/>
                <a:gd name="connsiteY9" fmla="*/ 131599 h 1088330"/>
                <a:gd name="connsiteX10" fmla="*/ 641747 w 1706393"/>
                <a:gd name="connsiteY10" fmla="*/ 353056 h 1088330"/>
                <a:gd name="connsiteX11" fmla="*/ 656166 w 1706393"/>
                <a:gd name="connsiteY11" fmla="*/ 347363 h 1088330"/>
                <a:gd name="connsiteX12" fmla="*/ 660826 w 1706393"/>
                <a:gd name="connsiteY12" fmla="*/ 332352 h 1088330"/>
                <a:gd name="connsiteX13" fmla="*/ 1162228 w 1706393"/>
                <a:gd name="connsiteY13" fmla="*/ 0 h 108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6393" h="1088330">
                  <a:moveTo>
                    <a:pt x="1162228" y="0"/>
                  </a:moveTo>
                  <a:cubicBezTo>
                    <a:pt x="1462762" y="0"/>
                    <a:pt x="1706393" y="243631"/>
                    <a:pt x="1706393" y="544165"/>
                  </a:cubicBezTo>
                  <a:cubicBezTo>
                    <a:pt x="1706393" y="844699"/>
                    <a:pt x="1462762" y="1088330"/>
                    <a:pt x="1162228" y="1088330"/>
                  </a:cubicBezTo>
                  <a:cubicBezTo>
                    <a:pt x="1049528" y="1088330"/>
                    <a:pt x="944830" y="1054070"/>
                    <a:pt x="857980" y="995395"/>
                  </a:cubicBezTo>
                  <a:lnTo>
                    <a:pt x="846750" y="986129"/>
                  </a:lnTo>
                  <a:lnTo>
                    <a:pt x="846666" y="986732"/>
                  </a:lnTo>
                  <a:lnTo>
                    <a:pt x="843033" y="983063"/>
                  </a:lnTo>
                  <a:lnTo>
                    <a:pt x="777445" y="928948"/>
                  </a:lnTo>
                  <a:lnTo>
                    <a:pt x="717405" y="856178"/>
                  </a:lnTo>
                  <a:lnTo>
                    <a:pt x="0" y="131599"/>
                  </a:lnTo>
                  <a:cubicBezTo>
                    <a:pt x="203200" y="169699"/>
                    <a:pt x="363538" y="436399"/>
                    <a:pt x="641747" y="353056"/>
                  </a:cubicBezTo>
                  <a:lnTo>
                    <a:pt x="656166" y="347363"/>
                  </a:lnTo>
                  <a:lnTo>
                    <a:pt x="660826" y="332352"/>
                  </a:lnTo>
                  <a:cubicBezTo>
                    <a:pt x="743435" y="137043"/>
                    <a:pt x="936828" y="0"/>
                    <a:pt x="116222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3F3F40"/>
                </a:solidFill>
                <a:sym typeface="Arial" panose="020B0604020202020204" pitchFamily="34" charset="0"/>
              </a:endParaRPr>
            </a:p>
          </p:txBody>
        </p:sp>
        <p:sp>
          <p:nvSpPr>
            <p:cNvPr id="44" name="任意多边形 43"/>
            <p:cNvSpPr/>
            <p:nvPr>
              <p:custDataLst>
                <p:tags r:id="rId6"/>
              </p:custDataLst>
            </p:nvPr>
          </p:nvSpPr>
          <p:spPr>
            <a:xfrm>
              <a:off x="4753115" y="2124562"/>
              <a:ext cx="1123191" cy="1123190"/>
            </a:xfrm>
            <a:custGeom>
              <a:avLst/>
              <a:gdLst>
                <a:gd name="connsiteX0" fmla="*/ 526092 w 1123191"/>
                <a:gd name="connsiteY0" fmla="*/ 1082 h 1123190"/>
                <a:gd name="connsiteX1" fmla="*/ 639745 w 1123191"/>
                <a:gd name="connsiteY1" fmla="*/ 5535 h 1123190"/>
                <a:gd name="connsiteX2" fmla="*/ 750223 w 1123191"/>
                <a:gd name="connsiteY2" fmla="*/ 32582 h 1123190"/>
                <a:gd name="connsiteX3" fmla="*/ 1117657 w 1123191"/>
                <a:gd name="connsiteY3" fmla="*/ 639745 h 1123190"/>
                <a:gd name="connsiteX4" fmla="*/ 483447 w 1123191"/>
                <a:gd name="connsiteY4" fmla="*/ 1117656 h 1123190"/>
                <a:gd name="connsiteX5" fmla="*/ 5535 w 1123191"/>
                <a:gd name="connsiteY5" fmla="*/ 483446 h 1123190"/>
                <a:gd name="connsiteX6" fmla="*/ 526092 w 1123191"/>
                <a:gd name="connsiteY6" fmla="*/ 1082 h 112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191" h="1123190">
                  <a:moveTo>
                    <a:pt x="526092" y="1082"/>
                  </a:moveTo>
                  <a:cubicBezTo>
                    <a:pt x="563331" y="-1238"/>
                    <a:pt x="601357" y="140"/>
                    <a:pt x="639745" y="5535"/>
                  </a:cubicBezTo>
                  <a:cubicBezTo>
                    <a:pt x="678132" y="10930"/>
                    <a:pt x="715066" y="20088"/>
                    <a:pt x="750223" y="32582"/>
                  </a:cubicBezTo>
                  <a:cubicBezTo>
                    <a:pt x="996323" y="120045"/>
                    <a:pt x="1155422" y="371029"/>
                    <a:pt x="1117657" y="639745"/>
                  </a:cubicBezTo>
                  <a:cubicBezTo>
                    <a:pt x="1074496" y="946849"/>
                    <a:pt x="790551" y="1160817"/>
                    <a:pt x="483447" y="1117656"/>
                  </a:cubicBezTo>
                  <a:cubicBezTo>
                    <a:pt x="176343" y="1074495"/>
                    <a:pt x="-37626" y="790550"/>
                    <a:pt x="5535" y="483446"/>
                  </a:cubicBezTo>
                  <a:cubicBezTo>
                    <a:pt x="43301" y="214730"/>
                    <a:pt x="265417" y="17321"/>
                    <a:pt x="526092" y="1082"/>
                  </a:cubicBezTo>
                  <a:close/>
                </a:path>
              </a:pathLst>
            </a:cu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a:solidFill>
                    <a:schemeClr val="tx1"/>
                  </a:solidFill>
                  <a:sym typeface="Arial" panose="020B0604020202020204" pitchFamily="34" charset="0"/>
                </a:rPr>
                <a:t>主电源</a:t>
              </a:r>
              <a:endParaRPr lang="zh-CN" altLang="en-US">
                <a:solidFill>
                  <a:schemeClr val="tx1"/>
                </a:solidFill>
                <a:sym typeface="Arial" panose="020B0604020202020204" pitchFamily="34" charset="0"/>
              </a:endParaRPr>
            </a:p>
          </p:txBody>
        </p:sp>
      </p:gr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第四讲</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4770" y="4155440"/>
            <a:ext cx="1228090" cy="0"/>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0795572" y="4155272"/>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1277620" y="3728085"/>
            <a:ext cx="957516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区域火灾报警控制器</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67805" y="2076521"/>
            <a:ext cx="9495725"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（二）区域火灾报警控制器主、备电源工作状态的判断方法</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区域火灾报警控制器平时由主电源供电，备用电源则处于充电状态，主电源和备用电源均有手动控制开关，应处于闭合状态。</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）当区域火灾报警控制器主电工作指示灯点亮，备电工作指示灯熄灭，显示屏上没有备电故障信息时，区域火灾报警控制器电源处于正常工作状态；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683646" y="2380325"/>
            <a:ext cx="2388439" cy="280382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896641"/>
            <a:ext cx="10535920" cy="3622595"/>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）当区域火灾报警控制器主电工作指示灯熄灭，备电工作指示灯点亮，故障指示灯点亮，同时发出故障报警声，显示屏上显示主电故障报警信息时，区域火灾报警控制器处于主电故障状态；</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）当区域火灾报警控制器主电工作指示灯点亮，备电工作指示灯熄灭，故障指示灯点亮，发出故障报警声，显示屏上显示备电故障报警信息时，区域火灾报警控制器处于备电故障状态。</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07926" y="2439663"/>
            <a:ext cx="9210828"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（三）区域火灾报警控制器主、备电源的切换</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切断区域火灾报警控制器主电开关，区域火灾报警控制器就会自动转入备用电源供电，此时主电工作指示灯熄灭，备电工作指示灯点亮，故障指示灯点亮，同时发出故障报警声，显示屏上显示主电故障报警信息。</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416374" y="2417783"/>
            <a:ext cx="2697050" cy="316610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496805"/>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打开区域火灾报警控制器主电开关，区域火灾报警控制器自动转入主电源供电，此时主电工作指示灯点亮，备电工作指示灯熄灭，故障指示灯熄灭，故障报警声停止，显示屏上主电故障报警信息消除。区域火灾报警控制器主、备电源切换状态见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1.1-5</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123110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796887"/>
            <a:ext cx="10535920" cy="1822102"/>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对火灾自动报警系统进行季度功能检查和测试时，或者更换区域火灾报警控制器电源线路的熔断器时，以及按设备使用要求定期对备用电源电池进行人工充放电时，都需要进行主电</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备电工作状态的切换操作。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76981" y="94615"/>
            <a:ext cx="8806464" cy="107632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四、区域火灾报警控制器主、备电源工作状态的              判断方法与操作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07060" y="2486343"/>
            <a:ext cx="10977245" cy="249174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（一）区域火灾报警控制器的自检功能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区域火灾报警控制器对本机火灾报警功能的检查简称“自检”，自检是区域火灾报警控制器经常使用的功能。区域火灾报警控制器在执行自检功能时，受区域火灾报警控制器控制的外接设备和输出接点均不动作。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2498" y="138169"/>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五、区域火灾报警控制器的自检方法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146577"/>
            <a:ext cx="8506374" cy="4822923"/>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（二）区域火灾报警控制器的自检方法</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在火灾报警控制器的操作级别设置中，自检操作属于</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Ⅱ</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级操作级别，应采用钥匙或操作号码进入自检界面，通过对火灾报警控制器的指示灯、显示屏、音响器件和打印机（可选）进行自检，检查其功能是否正常。区域火灾报警控制器设有“自检”按键，按下后，区域火灾报警控制器面板上所有指示灯先全部点亮，再依次点亮，最后恢复初始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2498" y="138169"/>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五、区域火灾报警控制器的自检方法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4" name="图片 53"/>
          <p:cNvPicPr>
            <a:picLocks noChangeAspect="1"/>
          </p:cNvPicPr>
          <p:nvPr/>
        </p:nvPicPr>
        <p:blipFill>
          <a:blip r:embed="rId1" cstate="print"/>
          <a:srcRect/>
          <a:stretch>
            <a:fillRect/>
          </a:stretch>
        </p:blipFill>
        <p:spPr bwMode="auto">
          <a:xfrm>
            <a:off x="9308892" y="1986421"/>
            <a:ext cx="2762929" cy="3263709"/>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446659"/>
            <a:ext cx="10535920" cy="4222759"/>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对于彩色液晶显示屏，则依次显示绿色、黄色、蓝色整屏刷屏，各像素点显示完全；对于单色液晶显示屏，正反刷屏显示，液晶点阵显示完全；对于数码管显示屏，点亮所有码段，显示完全。自检期间，区域火灾报警控制器音响器件依次发出火警声、监管声、故障声，且火警声与监管声、故障声应有明显区别。在对打印机的自检过程中，初级消防设施操作员要注意查看打印机输出是否正常，是否存在乱码、缺纸、墨干等现象。</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2498" y="138169"/>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五、区域火灾报警控制器的自检方法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7865" y="1339215"/>
            <a:ext cx="10794365" cy="1891665"/>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火灾报警控制器处于正常监视状态时，其应处于（ ），且显示器在非待机情况下应显示“系统运行正常”等类似提示信息。</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备电工作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主电或备电工作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主电和备电均工作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主电工作 </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2498" y="138169"/>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606425" y="3230563"/>
            <a:ext cx="1097788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火灾报警控制器的正常监视状态是指火灾报警控制器接通电源后，无火灾报警、监管报警、故障报警、屏蔽、自检等发生时所处的工作状态。火灾报警控制器处于正常监视状态时，其应处于主电工作，且显示器在非待机情况下应显示“系统运行正常”等类似提示信息。结合题意，本题应选“主电工作”，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427530"/>
            <a:ext cx="10535920" cy="1822102"/>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在火灾报警控制器声光显示自检过程中，关于面板指示灯正确的是（ ）。（①依次点亮；②熄灭；③全部点亮）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A.①②③  B.①③②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C.③①②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D.②①③</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2498" y="138169"/>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812246" y="3919836"/>
            <a:ext cx="10535920" cy="1221938"/>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解析：在声光显示自检的过程中，面板指示灯首先全部点亮，再依次点亮及熄灭。结合题意，本题应选“③①②”，其他选项均可排除。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区域火灾报警控制器</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751840" y="1818005"/>
            <a:ext cx="747268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目前市场上的火灾报警控制器绝大多数是集中区域兼容型火灾报警控制器，集中区域兼容型火灾报警控制器既满足集中型火灾报警控制器的要求，也能满足区域型火灾报警控制器的要求，所以得到了广泛应用。为了满足消防联动控制的需要，火灾报警控制器通常和消防联动控制器组合在一起，即“火灾报警控制器（联动型）”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8420735" y="1894205"/>
            <a:ext cx="3496310" cy="38766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852930"/>
            <a:ext cx="4822190" cy="369252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区域火灾报警控制器应有专用火警总指示灯（器），当处于火灾报警状态时，火警总指示灯（器）应点亮。火灾报警声信号应能手动消除，当再有火灾报警信号输入时，应能再次启动。</a:t>
            </a:r>
            <a:endPar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DDDD1068 (2)"/>
          <p:cNvPicPr>
            <a:picLocks noChangeAspect="1"/>
          </p:cNvPicPr>
          <p:nvPr/>
        </p:nvPicPr>
        <p:blipFill>
          <a:blip r:embed="rId1"/>
          <a:stretch>
            <a:fillRect/>
          </a:stretch>
        </p:blipFill>
        <p:spPr>
          <a:xfrm>
            <a:off x="5774055" y="2018030"/>
            <a:ext cx="6269990" cy="3527425"/>
          </a:xfrm>
          <a:prstGeom prst="rect">
            <a:avLst/>
          </a:prstGeom>
        </p:spPr>
      </p:pic>
      <p:sp>
        <p:nvSpPr>
          <p:cNvPr id="5" name="矩形 4"/>
          <p:cNvSpPr/>
          <p:nvPr/>
        </p:nvSpPr>
        <p:spPr>
          <a:xfrm>
            <a:off x="1204956" y="94597"/>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六、区域火灾报警控制器的报警功能和判断方法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8" name="矩形 37"/>
          <p:cNvSpPr/>
          <p:nvPr/>
        </p:nvSpPr>
        <p:spPr>
          <a:xfrm>
            <a:off x="566585" y="2299335"/>
            <a:ext cx="7046595"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当火灾探测器的火灾报警信号输入区域火灾报警控制器时，区域火灾报警控制器应在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内发出火灾报警声、光信号。区域火灾报警控制器对来自火灾探测器的火灾报警信号可设置报警延时，但是最大延时不应超过</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1min</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9" name="图片 38" descr="&amp;pky300_sjzg_VCG41N694333414_sjzg_VCG41N694333414&amp;"/>
          <p:cNvPicPr>
            <a:picLocks noChangeAspect="1"/>
          </p:cNvPicPr>
          <p:nvPr/>
        </p:nvPicPr>
        <p:blipFill>
          <a:blip r:embed="rId1"/>
          <a:stretch>
            <a:fillRect/>
          </a:stretch>
        </p:blipFill>
        <p:spPr>
          <a:xfrm>
            <a:off x="7602220" y="3392805"/>
            <a:ext cx="4246245" cy="2830195"/>
          </a:xfrm>
          <a:prstGeom prst="rect">
            <a:avLst/>
          </a:prstGeom>
        </p:spPr>
      </p:pic>
      <p:pic>
        <p:nvPicPr>
          <p:cNvPr id="40" name="图片 39"/>
          <p:cNvPicPr/>
          <p:nvPr/>
        </p:nvPicPr>
        <p:blipFill>
          <a:blip r:embed="rId2"/>
          <a:stretch>
            <a:fillRect/>
          </a:stretch>
        </p:blipFill>
        <p:spPr>
          <a:xfrm>
            <a:off x="7909560" y="1177925"/>
            <a:ext cx="3353435" cy="1867535"/>
          </a:xfrm>
          <a:prstGeom prst="rect">
            <a:avLst/>
          </a:prstGeom>
          <a:noFill/>
          <a:ln w="9525">
            <a:noFill/>
          </a:ln>
        </p:spPr>
      </p:pic>
      <p:sp>
        <p:nvSpPr>
          <p:cNvPr id="2" name="矩形 1"/>
          <p:cNvSpPr/>
          <p:nvPr/>
        </p:nvSpPr>
        <p:spPr>
          <a:xfrm>
            <a:off x="1204956" y="94597"/>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六、区域火灾报警控制器的报警功能和判断方法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646987"/>
            <a:ext cx="10535920" cy="1822102"/>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当区域火灾报警控制器内部、控制器与其连接的部件间发生故障时，区域火灾报警控制器能在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100s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内发出与火灾报警信号有明显区别的故障声、光信号。</a:t>
            </a:r>
            <a:endPar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04956" y="94597"/>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六、区域火灾报警控制器的报警功能和判断方法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746741"/>
            <a:ext cx="10535920"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当有监管信号输入时，区域火灾报警控制器应在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100s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内发出与火灾报警信号有明显区别的监管报警声、光信号；声信号仅能手动消除，当有新的监管信号输入时应能再启动；光信号应保持至手动复位。如监管信号仍存在，复位后监管报警状态应保持或在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内重新建立。</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区域火灾报警控制器的报警功能和判断方法参见本章“区域火灾报警控制器报警状态判断”有关内容。</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204956" y="94597"/>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六、区域火灾报警控制器的报警功能和判断方法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746741"/>
            <a:ext cx="10535920"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信息显示按火灾报警信息、监管报警信息、故障报警信息、屏蔽信息的顺序由高至低排列，高等级的状态信息应优先显示，低等级状态信息显示不应影响高等级状态信息显示，显示的信息应与对应的状态一致且易于辨识。</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当区域火灾报警控制器处于某一高等级状态显示时，应能通过手动操作査询其他低等级状态信息，各状态信息不应交替显示。</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七、区域火灾报警控制器信息显示与查询功能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746741"/>
            <a:ext cx="8071659"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的报警信息包括火灾报警信息、监管报警信息、故障报警信息、屏蔽信息。每条报警信息内容一般包括信息类别、显示序号、信息发生的时间、控制器号、回路号、设备编码、设备类型和设备注释等要素。通过查看每条报警信息，可以确定报警点位的具体位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八、区域火灾报警控制器的信息查询方法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035258" y="1863805"/>
            <a:ext cx="2897533" cy="3401452"/>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46905"/>
            <a:ext cx="8643039"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报警信息查询分为当前报警信息查询和历史信息查询。当前报警信息指火灾报警控制器仍然存在的报警信息，显示屏上优先显示火警信息，其他低等级报警信息可以通过手动操作查询。</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八、区域火灾报警控制器的信息查询方法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445557" y="2019758"/>
            <a:ext cx="2505592" cy="294134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4960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1453" y="2409551"/>
            <a:ext cx="8608695" cy="249174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手动消除区域火灾报警控制器发出的报警声音简称“消音”，区域火灾报警控制器能手动消除火灾报警声信号、故障声信号、监管报警声信号。消音的目的是为了当再有报警信号输入区域火灾报警控制器时能再次启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九、区域火灾报警控制器消音功能及其操作方法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214412" y="2145341"/>
            <a:ext cx="2733269" cy="32146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41020"/>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082800"/>
            <a:ext cx="5605145"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区域火灾报警控制器的消音应手动进行，通常在区域火灾报警控制器的操作界面均设有“消音”按键，按下“消音”按键即可消除区域火灾报警控制器当前发出的声音。</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九、区域火灾报警控制器消音功能及其操作方法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CCCC1659"/>
          <p:cNvPicPr>
            <a:picLocks noChangeAspect="1"/>
          </p:cNvPicPr>
          <p:nvPr/>
        </p:nvPicPr>
        <p:blipFill>
          <a:blip r:embed="rId1"/>
          <a:stretch>
            <a:fillRect/>
          </a:stretch>
        </p:blipFill>
        <p:spPr>
          <a:xfrm>
            <a:off x="6626225" y="2003425"/>
            <a:ext cx="5253355" cy="340677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87527" y="2766632"/>
            <a:ext cx="8512115"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复位可以清除区域火灾报警控制器当前显示的部分信息。区域火灾报警控制器设置有手动复位按钮或按键，复位后，仍然存在的状态及相关信息均应保持或在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内重新建立。</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十、区域火灾报警控制器复位功能及其操作方法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 name="图片 51"/>
          <p:cNvPicPr>
            <a:picLocks noChangeAspect="1"/>
          </p:cNvPicPr>
          <p:nvPr/>
        </p:nvPicPr>
        <p:blipFill>
          <a:blip r:embed="rId1" cstate="print"/>
          <a:srcRect/>
          <a:stretch>
            <a:fillRect/>
          </a:stretch>
        </p:blipFill>
        <p:spPr bwMode="auto">
          <a:xfrm>
            <a:off x="9398520" y="2478396"/>
            <a:ext cx="2481068" cy="291255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1" cstate="print"/>
          <a:stretch>
            <a:fillRect/>
          </a:stretch>
        </p:blipFill>
        <p:spPr>
          <a:xfrm>
            <a:off x="497840" y="755015"/>
            <a:ext cx="10873740" cy="534797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49885" y="2493010"/>
            <a:ext cx="7312025"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如，区域火灾报警控制器接收到火灾报警信号后随即进入火灾报警状态，当火灾报警信号被处理完毕以后，为了使区域火灾报警控制器恢复正常，需对区域火灾报警控制器手动复位，使区域火灾报警控制器恢复至正常监视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十、区域火灾报警控制器复位功能及其操作方法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CCCC1659"/>
          <p:cNvPicPr>
            <a:picLocks noChangeAspect="1"/>
          </p:cNvPicPr>
          <p:nvPr/>
        </p:nvPicPr>
        <p:blipFill>
          <a:blip r:embed="rId1"/>
          <a:stretch>
            <a:fillRect/>
          </a:stretch>
        </p:blipFill>
        <p:spPr>
          <a:xfrm>
            <a:off x="7743149" y="2819400"/>
            <a:ext cx="4264025" cy="276542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37628" y="2286671"/>
            <a:ext cx="8370185"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警报装置一般情况下均由火灾报警控制器控制，也可以由消防联动控制器控制，如果同一建筑内设置多个火灾声警报器时，火灾自动报警系统能同时启动和停止所有火灾声警报器工作，火灾声警报器单次发出火灾警报时间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8s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之间。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十一、手动操作区域火灾报警控制器发出警报信号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392673" y="2247956"/>
            <a:ext cx="2574662" cy="302243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2586753"/>
            <a:ext cx="10614072"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通常设置有火灾警报装置“启动”按键，手动按下火灾警报装置“启动”按键则所有的火灾警报装置启动；当按下火灾警报装置“停止”按键时，则所有的火灾警报装置停止。初级消防设施操作员要掌握使用区域火灾报警控制器控制火灾警报装置的操作技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十一、手动操作区域火灾报警控制器发出警报信号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2286671"/>
            <a:ext cx="8442460"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在火灾自动报警系统中，报警区域是指将火灾自动报警系统的警戒范围按防火分区或楼层等划分的单元；探测区域则是指将报警区域按探测火灾的部位划分的单元，由报警区域和探测区域的定义可知，一个报警区域可能有若干个探测区域。</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十二、火灾报警控制器自动控制发出警报信号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224789" y="2286671"/>
            <a:ext cx="2411170" cy="2830504"/>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1"/>
          <p:cNvSpPr>
            <a:spLocks noChangeArrowheads="1"/>
          </p:cNvSpPr>
          <p:nvPr>
            <p:custDataLst>
              <p:tags r:id="rId1"/>
            </p:custDataLst>
          </p:nvPr>
        </p:nvSpPr>
        <p:spPr bwMode="auto">
          <a:xfrm>
            <a:off x="3861435" y="1471295"/>
            <a:ext cx="1079500" cy="1079500"/>
          </a:xfrm>
          <a:prstGeom prst="ellipse">
            <a:avLst/>
          </a:prstGeom>
          <a:solidFill>
            <a:srgbClr val="42ACA8"/>
          </a:solidFill>
          <a:ln w="57150" cmpd="sng">
            <a:solidFill>
              <a:sysClr val="window" lastClr="FFFFFF"/>
            </a:solidFill>
            <a:round/>
          </a:ln>
        </p:spPr>
        <p:txBody>
          <a:bodyPr anchor="ct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01</a:t>
            </a:r>
            <a:endParaRPr lang="zh-CN" altLang="en-US" sz="3200">
              <a:solidFill>
                <a:sysClr val="window" lastClr="FFFFFF"/>
              </a:solidFill>
              <a:latin typeface="Arial" panose="020B0604020202020204" pitchFamily="34" charset="0"/>
              <a:ea typeface="黑体" panose="02010609060101010101" charset="-122"/>
            </a:endParaRPr>
          </a:p>
        </p:txBody>
      </p:sp>
      <p:sp>
        <p:nvSpPr>
          <p:cNvPr id="10" name="椭圆 2"/>
          <p:cNvSpPr>
            <a:spLocks noChangeArrowheads="1"/>
          </p:cNvSpPr>
          <p:nvPr>
            <p:custDataLst>
              <p:tags r:id="rId2"/>
            </p:custDataLst>
          </p:nvPr>
        </p:nvSpPr>
        <p:spPr bwMode="auto">
          <a:xfrm>
            <a:off x="684848" y="2160270"/>
            <a:ext cx="2519362" cy="2519363"/>
          </a:xfrm>
          <a:prstGeom prst="ellipse">
            <a:avLst/>
          </a:prstGeom>
          <a:solidFill>
            <a:srgbClr val="59687F"/>
          </a:solidFill>
          <a:ln w="76200" cmpd="sng">
            <a:solidFill>
              <a:srgbClr val="59687F">
                <a:lumMod val="60000"/>
                <a:lumOff val="40000"/>
              </a:srgbClr>
            </a:solidFill>
            <a:round/>
          </a:ln>
        </p:spPr>
        <p:txBody>
          <a:bodyPr anchor="ctr">
            <a:normAutofit/>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a:r>
              <a:rPr lang="zh-CN" altLang="en-US" sz="2800" dirty="0">
                <a:solidFill>
                  <a:schemeClr val="bg1"/>
                </a:solidFill>
                <a:latin typeface="微软雅黑" panose="020B0503020204020204" pitchFamily="34" charset="-122"/>
                <a:sym typeface="微软雅黑" panose="020B0503020204020204" pitchFamily="34" charset="-122"/>
              </a:rPr>
              <a:t>报警区域</a:t>
            </a:r>
            <a:endParaRPr lang="zh-CN" altLang="en-US" sz="2800" dirty="0">
              <a:solidFill>
                <a:schemeClr val="bg1"/>
              </a:solidFill>
              <a:latin typeface="微软雅黑" panose="020B0503020204020204" pitchFamily="34" charset="-122"/>
              <a:ea typeface="黑体" panose="02010609060101010101" charset="-122"/>
              <a:cs typeface="+mn-ea"/>
              <a:sym typeface="微软雅黑" panose="020B0503020204020204" pitchFamily="34" charset="-122"/>
            </a:endParaRPr>
          </a:p>
        </p:txBody>
      </p:sp>
      <p:sp>
        <p:nvSpPr>
          <p:cNvPr id="11" name="椭圆 3"/>
          <p:cNvSpPr>
            <a:spLocks noChangeArrowheads="1"/>
          </p:cNvSpPr>
          <p:nvPr>
            <p:custDataLst>
              <p:tags r:id="rId3"/>
            </p:custDataLst>
          </p:nvPr>
        </p:nvSpPr>
        <p:spPr bwMode="auto">
          <a:xfrm>
            <a:off x="3861435" y="2876233"/>
            <a:ext cx="1079500" cy="1081087"/>
          </a:xfrm>
          <a:prstGeom prst="ellipse">
            <a:avLst/>
          </a:prstGeom>
          <a:solidFill>
            <a:srgbClr val="FAB301"/>
          </a:solidFill>
          <a:ln w="57150" cmpd="sng">
            <a:solidFill>
              <a:sysClr val="window" lastClr="FFFFFF"/>
            </a:solidFill>
            <a:round/>
          </a:ln>
        </p:spPr>
        <p:txBody>
          <a:bodyPr anchor="ct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02</a:t>
            </a:r>
            <a:endParaRPr lang="zh-CN" altLang="en-US" sz="3200">
              <a:solidFill>
                <a:sysClr val="window" lastClr="FFFFFF"/>
              </a:solidFill>
              <a:latin typeface="Arial" panose="020B0604020202020204" pitchFamily="34" charset="0"/>
              <a:ea typeface="黑体" panose="02010609060101010101" charset="-122"/>
            </a:endParaRPr>
          </a:p>
        </p:txBody>
      </p:sp>
      <p:sp>
        <p:nvSpPr>
          <p:cNvPr id="12" name="矩形 9"/>
          <p:cNvSpPr>
            <a:spLocks noChangeArrowheads="1"/>
          </p:cNvSpPr>
          <p:nvPr>
            <p:custDataLst>
              <p:tags r:id="rId4"/>
            </p:custDataLst>
          </p:nvPr>
        </p:nvSpPr>
        <p:spPr bwMode="auto">
          <a:xfrm>
            <a:off x="5098098" y="1549083"/>
            <a:ext cx="471419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nSpc>
                <a:spcPct val="150000"/>
              </a:lnSpc>
            </a:pPr>
            <a:r>
              <a:rPr lang="zh-CN" altLang="en-US" sz="2000" dirty="0">
                <a:latin typeface="微软雅黑" panose="020B0503020204020204" pitchFamily="34" charset="-122"/>
                <a:sym typeface="微软雅黑" panose="020B0503020204020204" pitchFamily="34" charset="-122"/>
              </a:rPr>
              <a:t>探测区域</a:t>
            </a:r>
            <a:endParaRPr lang="zh-CN" altLang="en-US" sz="2000" dirty="0">
              <a:latin typeface="Arial" panose="020B0604020202020204" pitchFamily="34" charset="0"/>
              <a:ea typeface="黑体" panose="02010609060101010101" charset="-122"/>
            </a:endParaRPr>
          </a:p>
        </p:txBody>
      </p:sp>
      <p:sp>
        <p:nvSpPr>
          <p:cNvPr id="13" name="椭圆 13"/>
          <p:cNvSpPr>
            <a:spLocks noChangeArrowheads="1"/>
          </p:cNvSpPr>
          <p:nvPr>
            <p:custDataLst>
              <p:tags r:id="rId5"/>
            </p:custDataLst>
          </p:nvPr>
        </p:nvSpPr>
        <p:spPr bwMode="auto">
          <a:xfrm>
            <a:off x="3861435" y="4282758"/>
            <a:ext cx="1079500" cy="1079500"/>
          </a:xfrm>
          <a:prstGeom prst="ellipse">
            <a:avLst/>
          </a:prstGeom>
          <a:solidFill>
            <a:srgbClr val="DA6C91"/>
          </a:solidFill>
          <a:ln w="57150" cmpd="sng">
            <a:solidFill>
              <a:sysClr val="window" lastClr="FFFFFF"/>
            </a:solidFill>
            <a:round/>
          </a:ln>
        </p:spPr>
        <p:txBody>
          <a:bodyPr anchor="ct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03</a:t>
            </a:r>
            <a:endParaRPr lang="zh-CN" altLang="en-US" sz="3200">
              <a:solidFill>
                <a:sysClr val="window" lastClr="FFFFFF"/>
              </a:solidFill>
              <a:latin typeface="Arial" panose="020B0604020202020204" pitchFamily="34" charset="0"/>
              <a:ea typeface="黑体" panose="02010609060101010101" charset="-122"/>
            </a:endParaRPr>
          </a:p>
        </p:txBody>
      </p:sp>
      <p:cxnSp>
        <p:nvCxnSpPr>
          <p:cNvPr id="14" name="肘形连接符 17"/>
          <p:cNvCxnSpPr>
            <a:cxnSpLocks noChangeShapeType="1"/>
            <a:stCxn id="10" idx="6"/>
            <a:endCxn id="9" idx="2"/>
          </p:cNvCxnSpPr>
          <p:nvPr>
            <p:custDataLst>
              <p:tags r:id="rId6"/>
            </p:custDataLst>
          </p:nvPr>
        </p:nvCxnSpPr>
        <p:spPr bwMode="auto">
          <a:xfrm flipV="1">
            <a:off x="3204210" y="2011045"/>
            <a:ext cx="657225" cy="1409700"/>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5" name="肘形连接符 18"/>
          <p:cNvCxnSpPr>
            <a:cxnSpLocks noChangeShapeType="1"/>
            <a:stCxn id="10" idx="6"/>
            <a:endCxn id="11" idx="2"/>
          </p:cNvCxnSpPr>
          <p:nvPr>
            <p:custDataLst>
              <p:tags r:id="rId7"/>
            </p:custDataLst>
          </p:nvPr>
        </p:nvCxnSpPr>
        <p:spPr bwMode="auto">
          <a:xfrm flipV="1">
            <a:off x="3204210" y="3416935"/>
            <a:ext cx="657225" cy="3175"/>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6" name="肘形连接符 19"/>
          <p:cNvCxnSpPr>
            <a:cxnSpLocks noChangeShapeType="1"/>
            <a:stCxn id="10" idx="6"/>
            <a:endCxn id="13" idx="2"/>
          </p:cNvCxnSpPr>
          <p:nvPr>
            <p:custDataLst>
              <p:tags r:id="rId8"/>
            </p:custDataLst>
          </p:nvPr>
        </p:nvCxnSpPr>
        <p:spPr bwMode="auto">
          <a:xfrm>
            <a:off x="3204210" y="3420110"/>
            <a:ext cx="657225" cy="1402715"/>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24" name="矩形 38"/>
          <p:cNvSpPr>
            <a:spLocks noChangeArrowheads="1"/>
          </p:cNvSpPr>
          <p:nvPr>
            <p:custDataLst>
              <p:tags r:id="rId9"/>
            </p:custDataLst>
          </p:nvPr>
        </p:nvSpPr>
        <p:spPr bwMode="auto">
          <a:xfrm>
            <a:off x="5106035" y="2930208"/>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nSpc>
                <a:spcPct val="150000"/>
              </a:lnSpc>
            </a:pPr>
            <a:r>
              <a:rPr lang="zh-CN" altLang="en-US" sz="2000" dirty="0">
                <a:latin typeface="微软雅黑" panose="020B0503020204020204" pitchFamily="34" charset="-122"/>
                <a:sym typeface="微软雅黑" panose="020B0503020204020204" pitchFamily="34" charset="-122"/>
              </a:rPr>
              <a:t>探测区域</a:t>
            </a:r>
            <a:endParaRPr lang="zh-CN" altLang="en-US" sz="2000" dirty="0">
              <a:latin typeface="Arial" panose="020B0604020202020204" pitchFamily="34" charset="0"/>
              <a:ea typeface="黑体" panose="02010609060101010101" charset="-122"/>
            </a:endParaRPr>
          </a:p>
        </p:txBody>
      </p:sp>
      <p:sp>
        <p:nvSpPr>
          <p:cNvPr id="25" name="矩形 39"/>
          <p:cNvSpPr>
            <a:spLocks noChangeArrowheads="1"/>
          </p:cNvSpPr>
          <p:nvPr>
            <p:custDataLst>
              <p:tags r:id="rId10"/>
            </p:custDataLst>
          </p:nvPr>
        </p:nvSpPr>
        <p:spPr bwMode="auto">
          <a:xfrm>
            <a:off x="5106035" y="4360545"/>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pitchFamily="34" charset="0"/>
                <a:ea typeface="微软雅黑" panose="020B0503020204020204" pitchFamily="34" charset="-122"/>
              </a:defRPr>
            </a:lvl1pPr>
            <a:lvl2pPr marL="742950" indent="-285750">
              <a:defRPr>
                <a:solidFill>
                  <a:sysClr val="windowText" lastClr="000000"/>
                </a:solidFill>
                <a:latin typeface="Calibri" panose="020F0502020204030204" pitchFamily="34" charset="0"/>
                <a:ea typeface="微软雅黑" panose="020B0503020204020204" pitchFamily="34" charset="-122"/>
              </a:defRPr>
            </a:lvl2pPr>
            <a:lvl3pPr marL="1143000" indent="-228600">
              <a:defRPr>
                <a:solidFill>
                  <a:sysClr val="windowText" lastClr="000000"/>
                </a:solidFill>
                <a:latin typeface="Calibri" panose="020F0502020204030204" pitchFamily="34" charset="0"/>
                <a:ea typeface="微软雅黑" panose="020B0503020204020204" pitchFamily="34" charset="-122"/>
              </a:defRPr>
            </a:lvl3pPr>
            <a:lvl4pPr marL="1600200" indent="-228600">
              <a:defRPr>
                <a:solidFill>
                  <a:sysClr val="windowText" lastClr="000000"/>
                </a:solidFill>
                <a:latin typeface="Calibri" panose="020F0502020204030204" pitchFamily="34" charset="0"/>
                <a:ea typeface="微软雅黑" panose="020B0503020204020204" pitchFamily="34" charset="-122"/>
              </a:defRPr>
            </a:lvl4pPr>
            <a:lvl5pPr marL="2057400" indent="-228600">
              <a:defRPr>
                <a:solidFill>
                  <a:sysClr val="windowText" lastClr="000000"/>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微软雅黑" panose="020B0503020204020204" pitchFamily="34" charset="-122"/>
              </a:defRPr>
            </a:lvl9pPr>
          </a:lstStyle>
          <a:p>
            <a:pPr>
              <a:lnSpc>
                <a:spcPct val="150000"/>
              </a:lnSpc>
            </a:pPr>
            <a:r>
              <a:rPr lang="zh-CN" altLang="en-US" sz="2000" dirty="0">
                <a:latin typeface="微软雅黑" panose="020B0503020204020204" pitchFamily="34" charset="-122"/>
                <a:sym typeface="微软雅黑" panose="020B0503020204020204" pitchFamily="34" charset="-122"/>
              </a:rPr>
              <a:t>探测区域</a:t>
            </a:r>
            <a:endParaRPr lang="zh-CN" altLang="en-US" sz="2000" dirty="0">
              <a:latin typeface="Arial" panose="020B0604020202020204" pitchFamily="34" charset="0"/>
              <a:ea typeface="黑体" panose="02010609060101010101" charset="-122"/>
            </a:endParaRPr>
          </a:p>
        </p:txBody>
      </p:sp>
      <p:pic>
        <p:nvPicPr>
          <p:cNvPr id="18" name="图片 17" descr="微信图片_20210205171829"/>
          <p:cNvPicPr>
            <a:picLocks noChangeAspect="1"/>
          </p:cNvPicPr>
          <p:nvPr/>
        </p:nvPicPr>
        <p:blipFill>
          <a:blip r:embed="rId11"/>
          <a:stretch>
            <a:fillRect/>
          </a:stretch>
        </p:blipFill>
        <p:spPr>
          <a:xfrm>
            <a:off x="6466840" y="1550670"/>
            <a:ext cx="1411605" cy="1000125"/>
          </a:xfrm>
          <a:prstGeom prst="rect">
            <a:avLst/>
          </a:prstGeom>
        </p:spPr>
      </p:pic>
      <p:pic>
        <p:nvPicPr>
          <p:cNvPr id="20" name="图片 19" descr="微信图片_20210205171829"/>
          <p:cNvPicPr>
            <a:picLocks noChangeAspect="1"/>
          </p:cNvPicPr>
          <p:nvPr/>
        </p:nvPicPr>
        <p:blipFill>
          <a:blip r:embed="rId11"/>
          <a:stretch>
            <a:fillRect/>
          </a:stretch>
        </p:blipFill>
        <p:spPr>
          <a:xfrm>
            <a:off x="6466840" y="4438650"/>
            <a:ext cx="1411605" cy="1000125"/>
          </a:xfrm>
          <a:prstGeom prst="rect">
            <a:avLst/>
          </a:prstGeom>
        </p:spPr>
      </p:pic>
      <p:pic>
        <p:nvPicPr>
          <p:cNvPr id="21" name="图片 20" descr="微信图片_20210205171829"/>
          <p:cNvPicPr>
            <a:picLocks noChangeAspect="1"/>
          </p:cNvPicPr>
          <p:nvPr/>
        </p:nvPicPr>
        <p:blipFill>
          <a:blip r:embed="rId11"/>
          <a:stretch>
            <a:fillRect/>
          </a:stretch>
        </p:blipFill>
        <p:spPr>
          <a:xfrm>
            <a:off x="6466840" y="2955925"/>
            <a:ext cx="1411605" cy="1000125"/>
          </a:xfrm>
          <a:prstGeom prst="rect">
            <a:avLst/>
          </a:prstGeom>
        </p:spPr>
      </p:pic>
      <p:pic>
        <p:nvPicPr>
          <p:cNvPr id="22" name="图片 21" descr="微信图片_20210205171829"/>
          <p:cNvPicPr>
            <a:picLocks noChangeAspect="1"/>
          </p:cNvPicPr>
          <p:nvPr/>
        </p:nvPicPr>
        <p:blipFill>
          <a:blip r:embed="rId11"/>
          <a:stretch>
            <a:fillRect/>
          </a:stretch>
        </p:blipFill>
        <p:spPr>
          <a:xfrm>
            <a:off x="8261985" y="1550670"/>
            <a:ext cx="1411605" cy="1000125"/>
          </a:xfrm>
          <a:prstGeom prst="rect">
            <a:avLst/>
          </a:prstGeom>
        </p:spPr>
      </p:pic>
      <p:pic>
        <p:nvPicPr>
          <p:cNvPr id="23" name="图片 22" descr="微信图片_20210205171829"/>
          <p:cNvPicPr>
            <a:picLocks noChangeAspect="1"/>
          </p:cNvPicPr>
          <p:nvPr/>
        </p:nvPicPr>
        <p:blipFill>
          <a:blip r:embed="rId11"/>
          <a:stretch>
            <a:fillRect/>
          </a:stretch>
        </p:blipFill>
        <p:spPr>
          <a:xfrm>
            <a:off x="8261985" y="4438650"/>
            <a:ext cx="1411605" cy="1000125"/>
          </a:xfrm>
          <a:prstGeom prst="rect">
            <a:avLst/>
          </a:prstGeom>
        </p:spPr>
      </p:pic>
      <p:pic>
        <p:nvPicPr>
          <p:cNvPr id="26" name="图片 25" descr="微信图片_20210205171829"/>
          <p:cNvPicPr>
            <a:picLocks noChangeAspect="1"/>
          </p:cNvPicPr>
          <p:nvPr/>
        </p:nvPicPr>
        <p:blipFill>
          <a:blip r:embed="rId11"/>
          <a:stretch>
            <a:fillRect/>
          </a:stretch>
        </p:blipFill>
        <p:spPr>
          <a:xfrm>
            <a:off x="8261985" y="2955925"/>
            <a:ext cx="1411605" cy="1000125"/>
          </a:xfrm>
          <a:prstGeom prst="rect">
            <a:avLst/>
          </a:prstGeom>
        </p:spPr>
      </p:pic>
      <p:pic>
        <p:nvPicPr>
          <p:cNvPr id="30" name="图片 29" descr="175"/>
          <p:cNvPicPr>
            <a:picLocks noChangeAspect="1"/>
          </p:cNvPicPr>
          <p:nvPr/>
        </p:nvPicPr>
        <p:blipFill>
          <a:blip r:embed="rId12"/>
          <a:srcRect b="4769"/>
          <a:stretch>
            <a:fillRect/>
          </a:stretch>
        </p:blipFill>
        <p:spPr>
          <a:xfrm>
            <a:off x="9969500" y="1458595"/>
            <a:ext cx="1360170" cy="1184275"/>
          </a:xfrm>
          <a:prstGeom prst="rect">
            <a:avLst/>
          </a:prstGeom>
        </p:spPr>
      </p:pic>
      <p:pic>
        <p:nvPicPr>
          <p:cNvPr id="31" name="图片 30" descr="175"/>
          <p:cNvPicPr>
            <a:picLocks noChangeAspect="1"/>
          </p:cNvPicPr>
          <p:nvPr/>
        </p:nvPicPr>
        <p:blipFill>
          <a:blip r:embed="rId12"/>
          <a:srcRect b="4769"/>
          <a:stretch>
            <a:fillRect/>
          </a:stretch>
        </p:blipFill>
        <p:spPr>
          <a:xfrm>
            <a:off x="9989185" y="2930525"/>
            <a:ext cx="1360170" cy="1184275"/>
          </a:xfrm>
          <a:prstGeom prst="rect">
            <a:avLst/>
          </a:prstGeom>
        </p:spPr>
      </p:pic>
      <p:pic>
        <p:nvPicPr>
          <p:cNvPr id="32" name="图片 31" descr="175"/>
          <p:cNvPicPr>
            <a:picLocks noChangeAspect="1"/>
          </p:cNvPicPr>
          <p:nvPr/>
        </p:nvPicPr>
        <p:blipFill>
          <a:blip r:embed="rId12"/>
          <a:srcRect b="4769"/>
          <a:stretch>
            <a:fillRect/>
          </a:stretch>
        </p:blipFill>
        <p:spPr>
          <a:xfrm>
            <a:off x="9989185" y="4283075"/>
            <a:ext cx="1360170" cy="118427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1986589"/>
            <a:ext cx="10614072"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警报装置设置在火灾自动报警系统报警区域内，当报警区域内符合联动控制触发条件的两只火灾探测器，或一只火灾探测器和一只手动火灾报警按钮发出火灾报警信号时，火灾报警控制器接收到火灾报警信号以后即进入火灾报警状态，自动发出火灾警报装置动作的启动信号，如果启动成功则启动指示灯点亮，反馈指示灯点亮。如果启动不成功，则启动指示灯闪烁，反馈指示灯处于熄灭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十二、火灾报警控制器自动控制发出警报信号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1986589"/>
            <a:ext cx="10614072"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警报装置设置在火灾自动报警系统报警区域内，当报警区域内符合联动控制触发条件的两只火灾探测器，或一只火灾探测器和一只手动火灾报警按钮发出火灾报警信号时，火灾报警控制器接收到火灾报警信号以后即进入火灾报警状态，自动发出火灾警报装置动作的启动信号，如果启动成功则启动指示灯点亮，反馈指示灯点亮。如果启动不成功，则启动指示灯闪烁，反馈指示灯处于熄灭状态。</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十二、火灾报警控制器自动控制发出警报信号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2251979"/>
            <a:ext cx="10614072"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显示屏全程显示火灾报警信号、火灾警报装置的启动信号以及自动发出警报信号的工作过程，如果初级消防设施操作员工作的场所设有消防控制室图形显示装置，消防控制室图形显示装置应同步显示火灾报警控制器的火灾报警信号、火灾警报装置的启动信号，消防控制室图形显示装置和区域火灾报警控制器显示的信息一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十二、火灾报警控制器自动控制发出警报信号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2286671"/>
            <a:ext cx="10614072"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如果初级消防设施操作员所在的工作环境同时设有火灾声光警报器和消防应急广播，火灾声警报应与消防应急广播交替循环播放。火灾警报装置启动并持续工作</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8s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后，报警区域内所有的消防应急广播扬声器应同时进行</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次～</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次消防应急广播，每次广播</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30s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后，所有的扬声器应停止播放广播信息。</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十二、火灾报警控制器自动控制发出警报信号</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66342"/>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7548" y="2586753"/>
            <a:ext cx="10614072" cy="2422266"/>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当点型感烟火灾探测器与火灾报警控制器处于离线状态时，火灾报警控制器应在（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内发出故障报警声光信号，记录故障报警时间，显示故障点型感烟火灾探测器的地址注释信息。</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A.20  B.15  C.10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D.100</a:t>
            </a:r>
            <a:endPar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222383" y="66176"/>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34365" y="2034540"/>
            <a:ext cx="689991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多为壁挂式，由液晶显示屏、键盘、指示灯、打印机等组成。火灾报警控制器作为火灾自动报警系统的控制中心设备，能够接收并发出火灾报警信号和故障信号，同时完成相应的显示和控制功能。</a:t>
            </a:r>
            <a:endPar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一、区域火灾报警控制器的组成和功能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7852410" y="1116965"/>
            <a:ext cx="3639185" cy="4908550"/>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746741"/>
            <a:ext cx="10535920" cy="362259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火灾报警控制器火灾报警计时装置的日计时误差不应超过</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30s</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使用打印机记录火灾报警时间时，应打印出月、日、时、分等信息，但不能仅使用打印机记录火灾报警时间。具有打印功能的火灾报警控制器，调试、工程检测、工程验收过程中打印机的打印记录应作为附件一并归档。设有消防控制室图形显示装置时，应对历史记录打印归档或刻录存盘归档。</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十三、区域火灾报警控制器打印纸更换方法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07447" y="1821409"/>
            <a:ext cx="8147251" cy="4222759"/>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初级消防设施操作员在更换区域火灾报警控制器打印纸前，应确定热敏打印纸的打印面，用硬物轻划打印纸两面，留有黑色划痕的一面为打印面；没有黑色划痕的为反面。热敏纸的切边应整齐，卷筒端面应平整光洁。更换前应确定热敏纸包装上的长度，避免装错。不同的火灾报警控制器，打印纸更换方法有所不同，可参见实操应试指南。</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十三、区域火灾报警控制器打印纸更换方法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 name="图片 50"/>
          <p:cNvPicPr>
            <a:picLocks noChangeAspect="1"/>
          </p:cNvPicPr>
          <p:nvPr/>
        </p:nvPicPr>
        <p:blipFill>
          <a:blip r:embed="rId1" cstate="print"/>
          <a:srcRect/>
          <a:stretch>
            <a:fillRect/>
          </a:stretch>
        </p:blipFill>
        <p:spPr bwMode="auto">
          <a:xfrm>
            <a:off x="9174620" y="1829061"/>
            <a:ext cx="2725821" cy="3199877"/>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46824"/>
            <a:ext cx="10535920"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（二）区域火灾报警控制器熔断器更换方法</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更换区域火灾报警控制器熔断器时，首先要断开熔断器对应的主电开关或备电开关，中断供电。打开熔断器盒后取出熔断器，使用万用表测试区域火灾报警控制器内置的熔断器通断状态，确认熔断器已熔断不可再用才能更换新的熔断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十四、区域火灾报警控制器熔断器更换方法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346906"/>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将准备好的新熔断器装入熔断器盒并旋（扣）紧盒盖，再闭合更换前切断的电源开关，恢复区域火灾报警控制器与外部电源的连接，恢复区域火灾报警控制器供电状态。更换新熔断器后，若电源故障消除表明更换成功。</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十四、区域火灾报警控制器熔断器更换方法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3397497"/>
            <a:ext cx="10535920" cy="2422266"/>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解析：火灾报警控制器和消防联动控制器安装在墙上时，其主显示屏高度宜为</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1.5m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1.8m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，其靠近门轴的侧面距墙不应小于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0.5m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，正面操作距离不应小于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1.2m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。结合题意，本题应选“</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1.8m”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，其他选项均可排除。</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678693" y="1314135"/>
            <a:ext cx="10535920" cy="1822102"/>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火灾报警控制器在墙上安装时，其主显示屏高度宜为（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A.1.5~1.8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B.1.2~1.5  C.1.5~1.9  D.1.3~1.5</a:t>
            </a:r>
            <a:endParaRPr lang="en-US" alt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818640"/>
            <a:ext cx="10774680" cy="309181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火灾报警控制器</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主电工作指示灯（  ）点亮，控制器由（  ）电源供电工作。</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（A）红色 </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B）绿色</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（C）黄色 （D）DC220V </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E）AC220V</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解析：根据《中级教材》第10页，结合题意，本题应选择“绿色”和“AC220V”两项，其他项均可排除。</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zh-CN" sz="3200" b="1" dirty="0">
                <a:latin typeface="微软雅黑" panose="020B0503020204020204" pitchFamily="34" charset="-122"/>
                <a:ea typeface="微软雅黑" panose="020B0503020204020204" pitchFamily="34" charset="-122"/>
                <a:sym typeface="+mn-ea"/>
              </a:rPr>
              <a:t>  </a:t>
            </a:r>
            <a:endParaRPr lang="zh-CN" altLang="en-US" sz="3200"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56665" y="1685925"/>
            <a:ext cx="5640070" cy="4292600"/>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区域火灾报警控制器是火灾自动报警系统中用于接收、显示和传递火灾报警信号，发出控制信号，并具有其他辅助功能的控制指示设备。（  ）</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解析：根据《中级教材》第4页，结合题意，应为“集中火灾报警控制器”，本题</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错误</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zh-CN" sz="3200" b="1" dirty="0">
                <a:latin typeface="微软雅黑" panose="020B0503020204020204" pitchFamily="34" charset="-122"/>
                <a:ea typeface="微软雅黑" panose="020B0503020204020204" pitchFamily="34" charset="-122"/>
                <a:sym typeface="+mn-ea"/>
              </a:rPr>
              <a:t> </a:t>
            </a:r>
            <a:endParaRPr lang="zh-CN" sz="3200" b="1"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7379335" y="1685925"/>
            <a:ext cx="3835400" cy="375793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77734" y="2983290"/>
            <a:ext cx="4732555" cy="1323439"/>
          </a:xfrm>
          <a:prstGeom prst="rect">
            <a:avLst/>
          </a:prstGeom>
          <a:noFill/>
        </p:spPr>
        <p:txBody>
          <a:bodyPr wrap="squar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p:nvPr/>
        </p:nvPicPr>
        <p:blipFill>
          <a:blip r:embed="rId1"/>
          <a:srcRect l="8220" r="14910"/>
          <a:stretch>
            <a:fillRect/>
          </a:stretch>
        </p:blipFill>
        <p:spPr>
          <a:xfrm>
            <a:off x="1101256" y="384175"/>
            <a:ext cx="4881245" cy="6350000"/>
          </a:xfrm>
          <a:prstGeom prst="rect">
            <a:avLst/>
          </a:prstGeom>
          <a:noFill/>
          <a:ln w="9525">
            <a:noFill/>
          </a:ln>
        </p:spPr>
      </p:pic>
      <p:pic>
        <p:nvPicPr>
          <p:cNvPr id="106" name="图片 105"/>
          <p:cNvPicPr/>
          <p:nvPr/>
        </p:nvPicPr>
        <p:blipFill>
          <a:blip r:embed="rId2"/>
          <a:stretch>
            <a:fillRect/>
          </a:stretch>
        </p:blipFill>
        <p:spPr>
          <a:xfrm>
            <a:off x="6134979" y="766445"/>
            <a:ext cx="5410835" cy="558546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46824"/>
            <a:ext cx="10535920"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（一）区域火灾报警控制器开机和关机工作状态判断与操作</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处于开机状态时，主电开关、备电开关均打开，火灾报警控制器指示灯、显示屏点亮。区域火灾报警控制器处于关机状态时，主电开关、备电开关均断开，火灾报警控制器指示灯、显示屏熄灭。</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46824"/>
            <a:ext cx="10535920" cy="3022430"/>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区域火灾报警控制器开机操作顺序如下：先打开主电开关，再打开备电开关。开机后显示屏显示系统初始化提示、声光检查、外接设备注册、注册结果显示等开机运行信息，如无报警信息即进入正常监视状态，主电工作指示灯常亮，备电工作指示灯熄灭。火灾报警控制器开机、关机状态判断和操作见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1.1-2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二、区域火灾报警控制器状态判断与操作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rcRect l="795"/>
          <a:stretch>
            <a:fillRect/>
          </a:stretch>
        </p:blipFill>
        <p:spPr>
          <a:xfrm>
            <a:off x="720725" y="1841500"/>
            <a:ext cx="10857865" cy="3929380"/>
          </a:xfrm>
          <a:prstGeom prst="rect">
            <a:avLst/>
          </a:prstGeom>
        </p:spPr>
      </p:pic>
    </p:spTree>
  </p:cSld>
  <p:clrMapOvr>
    <a:masterClrMapping/>
  </p:clrMapOvr>
</p:sld>
</file>

<file path=ppt/tags/tag1.xml><?xml version="1.0" encoding="utf-8"?>
<p:tagLst xmlns:p="http://schemas.openxmlformats.org/presentationml/2006/main">
  <p:tag name="KSO_WM_TEMPLATE_CATEGORY" val="diagram"/>
  <p:tag name="KSO_WM_TEMPLATE_INDEX" val="160544"/>
  <p:tag name="KSO_WM_UNIT_TYPE" val="p_h_f"/>
  <p:tag name="KSO_WM_UNIT_INDEX" val="1_1_1"/>
  <p:tag name="KSO_WM_UNIT_ID" val="diagram160544_1*p_h_f*1_1_1"/>
  <p:tag name="KSO_WM_UNIT_LAYERLEVEL" val="1_1_1"/>
  <p:tag name="KSO_WM_UNIT_VALUE" val="12"/>
  <p:tag name="KSO_WM_UNIT_HIGHLIGHT" val="0"/>
  <p:tag name="KSO_WM_UNIT_COMPATIBLE" val="0"/>
  <p:tag name="KSO_WM_UNIT_CLEAR" val="0"/>
  <p:tag name="KSO_WM_BEAUTIFY_FLAG" val="#wm#"/>
  <p:tag name="KSO_WM_TAG_VERSION" val="1.0"/>
  <p:tag name="KSO_WM_DIAGRAM_GROUP_CODE" val="p1-1"/>
  <p:tag name="KSO_WM_UNIT_PRESET_TEXT" val="Lore"/>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TAG_VERSION" val="1.0"/>
  <p:tag name="KSO_WM_TEMPLATE_CATEGORY" val="diagram"/>
  <p:tag name="KSO_WM_TEMPLATE_INDEX" val="160168"/>
  <p:tag name="KSO_WM_UNIT_TYPE" val="q_h_f"/>
  <p:tag name="KSO_WM_UNIT_INDEX" val="1_2_1"/>
  <p:tag name="KSO_WM_UNIT_ID" val="diagram160168_2*q_h_f*1_2_1"/>
  <p:tag name="KSO_WM_UNIT_CLEAR" val="1"/>
  <p:tag name="KSO_WM_UNIT_LAYERLEVEL" val="1_1_1"/>
  <p:tag name="KSO_WM_UNIT_VALUE" val="72"/>
  <p:tag name="KSO_WM_UNIT_HIGHLIGHT" val="0"/>
  <p:tag name="KSO_WM_UNIT_COMPATIBLE" val="0"/>
  <p:tag name="KSO_WM_BEAUTIFY_FLAG" val="#wm#"/>
  <p:tag name="KSO_WM_DIAGRAM_GROUP_CODE" val="q1-1"/>
  <p:tag name="KSO_WM_UNIT_PRESET_TEXT" val="LOREM"/>
  <p:tag name="KSO_WM_UNIT_TEXT_FILL_FORE_SCHEMECOLOR_INDEX_BRIGHTNESS" val="0"/>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TAG_VERSION" val="1.0"/>
  <p:tag name="KSO_WM_BEAUTIFY_FLAG" val="#wm#"/>
  <p:tag name="KSO_WM_UNIT_TYPE" val="i"/>
  <p:tag name="KSO_WM_UNIT_ID" val="diagram160168_2*i*5"/>
  <p:tag name="KSO_WM_TEMPLATE_CATEGORY" val="diagram"/>
  <p:tag name="KSO_WM_TEMPLATE_INDEX" val="160168"/>
  <p:tag name="KSO_WM_UNIT_INDEX" val="5"/>
</p:tagLst>
</file>

<file path=ppt/tags/tag12.xml><?xml version="1.0" encoding="utf-8"?>
<p:tagLst xmlns:p="http://schemas.openxmlformats.org/presentationml/2006/main">
  <p:tag name="KSO_WM_TAG_VERSION" val="1.0"/>
  <p:tag name="KSO_WM_TEMPLATE_CATEGORY" val="diagram"/>
  <p:tag name="KSO_WM_TEMPLATE_INDEX" val="160168"/>
  <p:tag name="KSO_WM_UNIT_TYPE" val="q_i"/>
  <p:tag name="KSO_WM_UNIT_INDEX" val="1_2"/>
  <p:tag name="KSO_WM_UNIT_ID" val="diagram160168_2*q_i*1_2"/>
  <p:tag name="KSO_WM_UNIT_CLEAR" val="1"/>
  <p:tag name="KSO_WM_UNIT_LAYERLEVEL" val="1_1"/>
  <p:tag name="KSO_WM_BEAUTIFY_FLAG" val="#wm#"/>
  <p:tag name="KSO_WM_DIAGRAM_GROUP_CODE" val="q1-1"/>
  <p:tag name="KSO_WM_UNIT_FILL_FORE_SCHEMECOLOR_INDEX_BRIGHTNESS" val="0"/>
  <p:tag name="KSO_WM_UNIT_FILL_FORE_SCHEMECOLOR_INDEX" val="5"/>
  <p:tag name="KSO_WM_UNIT_FILL_TYPE" val="1"/>
  <p:tag name="KSO_WM_UNIT_USESOURCEFORMAT_APPLY" val="1"/>
</p:tagLst>
</file>

<file path=ppt/tags/tag13.xml><?xml version="1.0" encoding="utf-8"?>
<p:tagLst xmlns:p="http://schemas.openxmlformats.org/presentationml/2006/main">
  <p:tag name="KSO_WM_TAG_VERSION" val="1.0"/>
  <p:tag name="KSO_WM_TEMPLATE_CATEGORY" val="diagram"/>
  <p:tag name="KSO_WM_TEMPLATE_INDEX" val="160168"/>
  <p:tag name="KSO_WM_UNIT_TYPE" val="q_h_f"/>
  <p:tag name="KSO_WM_UNIT_INDEX" val="1_1_1"/>
  <p:tag name="KSO_WM_UNIT_ID" val="diagram160168_2*q_h_f*1_1_1"/>
  <p:tag name="KSO_WM_UNIT_CLEAR" val="1"/>
  <p:tag name="KSO_WM_UNIT_LAYERLEVEL" val="1_1_1"/>
  <p:tag name="KSO_WM_UNIT_VALUE" val="72"/>
  <p:tag name="KSO_WM_UNIT_HIGHLIGHT" val="0"/>
  <p:tag name="KSO_WM_UNIT_COMPATIBLE" val="0"/>
  <p:tag name="KSO_WM_BEAUTIFY_FLAG" val="#wm#"/>
  <p:tag name="KSO_WM_DIAGRAM_GROUP_CODE" val="q1-1"/>
  <p:tag name="KSO_WM_UNIT_PRESET_TEXT" val="LOREM"/>
  <p:tag name="KSO_WM_UNIT_TEXT_FILL_FORE_SCHEMECOLOR_INDEX_BRIGHTNESS"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SLIDE_ITEM_CNT" val="2"/>
</p:tagLst>
</file>

<file path=ppt/tags/tag1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2*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6.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2*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2*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1"/>
  <p:tag name="KSO_WM_UNIT_TEXT_FILL_FORE_SCHEMECOLOR_INDEX" val="13"/>
  <p:tag name="KSO_WM_UNIT_TEXT_FILL_TYPE" val="1"/>
</p:tagLst>
</file>

<file path=ppt/tags/tag1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2*n_h_i*1_2_3"/>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xml><?xml version="1.0" encoding="utf-8"?>
<p:tagLst xmlns:p="http://schemas.openxmlformats.org/presentationml/2006/main">
  <p:tag name="KSO_WM_TAG_VERSION" val="1.0"/>
  <p:tag name="KSO_WM_BEAUTIFY_FLAG" val="#wm#"/>
  <p:tag name="KSO_WM_UNIT_TYPE" val="i"/>
  <p:tag name="KSO_WM_UNIT_ID" val="diagram160544_1*i*3"/>
  <p:tag name="KSO_WM_TEMPLATE_CATEGORY" val="diagram"/>
  <p:tag name="KSO_WM_TEMPLATE_INDEX" val="160544"/>
  <p:tag name="KSO_WM_UNIT_INDEX" val="3"/>
</p:tagLst>
</file>

<file path=ppt/tags/tag2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Lst>
</file>

<file path=ppt/tags/tag2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2*n_h_i*1_2_5"/>
  <p:tag name="KSO_WM_UNIT_LAYERLEVEL" val="1_1_1"/>
  <p:tag name="KSO_WM_DIAGRAM_GROUP_CODE" val="n1-1"/>
  <p:tag name="KSO_WM_UNIT_LINE_FORE_SCHEMECOLOR_INDEX" val="14"/>
  <p:tag name="KSO_WM_UNIT_LINE_FILL_TYPE" val="2"/>
</p:tagLst>
</file>

<file path=ppt/tags/tag2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Lst>
</file>

<file path=ppt/tags/tag23.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2"/>
  <p:tag name="KSO_WM_UNIT_TEXT_FILL_FORE_SCHEMECOLOR_INDEX" val="13"/>
  <p:tag name="KSO_WM_UNIT_TEXT_FILL_TYPE" val="1"/>
</p:tagLst>
</file>

<file path=ppt/tags/tag24.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3"/>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3"/>
  <p:tag name="KSO_WM_UNIT_TEXT_FILL_FORE_SCHEMECOLOR_INDEX" val="13"/>
  <p:tag name="KSO_WM_UNIT_TEXT_FILL_TYPE" val="1"/>
</p:tagLst>
</file>

<file path=ppt/tags/tag25.xml><?xml version="1.0" encoding="utf-8"?>
<p:tagLst xmlns:p="http://schemas.openxmlformats.org/presentationml/2006/main">
  <p:tag name="COMMONDATA" val="eyJoZGlkIjoiYzUxNmFmNjcyNmQ4YzU0MGQ5NmM0ODU4MzNiMTQyOGYifQ=="/>
  <p:tag name="KSO_WPP_MARK_KEY" val="c3a4476f-74f4-4d1e-a28e-4e8d720bd0cc"/>
</p:tagLst>
</file>

<file path=ppt/tags/tag3.xml><?xml version="1.0" encoding="utf-8"?>
<p:tagLst xmlns:p="http://schemas.openxmlformats.org/presentationml/2006/main">
  <p:tag name="KSO_WM_TEMPLATE_CATEGORY" val="diagram"/>
  <p:tag name="KSO_WM_TEMPLATE_INDEX" val="160544"/>
  <p:tag name="KSO_WM_UNIT_TYPE" val="p_h_h_i"/>
  <p:tag name="KSO_WM_UNIT_INDEX" val="1_1_1_1"/>
  <p:tag name="KSO_WM_UNIT_ID" val="diagram160544_1*p_h_h_i*1_1_1_1"/>
  <p:tag name="KSO_WM_UNIT_LAYERLEVEL" val="1_1_1_1"/>
  <p:tag name="KSO_WM_BEAUTIFY_FLAG" val="#wm#"/>
  <p:tag name="KSO_WM_TAG_VERSION" val="1.0"/>
  <p:tag name="KSO_WM_DIAGRAM_GROUP_CODE" val="p1-1"/>
  <p:tag name="KSO_WM_UNIT_LINE_FORE_SCHEMECOLOR_INDEX" val="6"/>
  <p:tag name="KSO_WM_UNIT_LINE_FILL_TYPE" val="2"/>
</p:tagLst>
</file>

<file path=ppt/tags/tag4.xml><?xml version="1.0" encoding="utf-8"?>
<p:tagLst xmlns:p="http://schemas.openxmlformats.org/presentationml/2006/main">
  <p:tag name="KSO_WM_TEMPLATE_CATEGORY" val="diagram"/>
  <p:tag name="KSO_WM_TEMPLATE_INDEX" val="160544"/>
  <p:tag name="KSO_WM_UNIT_TYPE" val="p_h_h_i"/>
  <p:tag name="KSO_WM_UNIT_INDEX" val="1_1_2_1"/>
  <p:tag name="KSO_WM_UNIT_ID" val="diagram160544_1*p_h_h_i*1_1_2_1"/>
  <p:tag name="KSO_WM_UNIT_LAYERLEVEL" val="1_1_1_1"/>
  <p:tag name="KSO_WM_BEAUTIFY_FLAG" val="#wm#"/>
  <p:tag name="KSO_WM_TAG_VERSION" val="1.0"/>
  <p:tag name="KSO_WM_DIAGRAM_GROUP_CODE" val="p1-1"/>
  <p:tag name="KSO_WM_UNIT_LINE_FORE_SCHEMECOLOR_INDEX" val="6"/>
  <p:tag name="KSO_WM_UNIT_LINE_FILL_TYPE" val="2"/>
</p:tagLst>
</file>

<file path=ppt/tags/tag5.xml><?xml version="1.0" encoding="utf-8"?>
<p:tagLst xmlns:p="http://schemas.openxmlformats.org/presentationml/2006/main">
  <p:tag name="KSO_WM_TEMPLATE_CATEGORY" val="diagram"/>
  <p:tag name="KSO_WM_TEMPLATE_INDEX" val="160544"/>
  <p:tag name="KSO_WM_UNIT_TYPE" val="p_h_h_f"/>
  <p:tag name="KSO_WM_UNIT_INDEX" val="1_1_1_1"/>
  <p:tag name="KSO_WM_UNIT_ID" val="diagram160544_1*p_h_h_f*1_1_1_1"/>
  <p:tag name="KSO_WM_UNIT_LAYERLEVEL" val="1_1_1_1"/>
  <p:tag name="KSO_WM_UNIT_VALUE" val="9"/>
  <p:tag name="KSO_WM_UNIT_HIGHLIGHT" val="0"/>
  <p:tag name="KSO_WM_UNIT_COMPATIBLE" val="0"/>
  <p:tag name="KSO_WM_UNIT_CLEAR" val="0"/>
  <p:tag name="KSO_WM_BEAUTIFY_FLAG" val="#wm#"/>
  <p:tag name="KSO_WM_TAG_VERSION" val="1.0"/>
  <p:tag name="KSO_WM_DIAGRAM_GROUP_CODE" val="p1-1"/>
  <p:tag name="KSO_WM_UNIT_PRESET_TEXT" val="am"/>
  <p:tag name="KSO_WM_UNIT_FILL_FORE_SCHEMECOLOR_INDEX" val="6"/>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EMPLATE_CATEGORY" val="diagram"/>
  <p:tag name="KSO_WM_TEMPLATE_INDEX" val="160544"/>
  <p:tag name="KSO_WM_UNIT_TYPE" val="p_h_h_f"/>
  <p:tag name="KSO_WM_UNIT_INDEX" val="1_1_2_1"/>
  <p:tag name="KSO_WM_UNIT_ID" val="diagram160544_1*p_h_h_f*1_1_2_1"/>
  <p:tag name="KSO_WM_UNIT_LAYERLEVEL" val="1_1_1_1"/>
  <p:tag name="KSO_WM_UNIT_VALUE" val="9"/>
  <p:tag name="KSO_WM_UNIT_HIGHLIGHT" val="0"/>
  <p:tag name="KSO_WM_UNIT_COMPATIBLE" val="0"/>
  <p:tag name="KSO_WM_UNIT_CLEAR" val="0"/>
  <p:tag name="KSO_WM_BEAUTIFY_FLAG" val="#wm#"/>
  <p:tag name="KSO_WM_TAG_VERSION" val="1.0"/>
  <p:tag name="KSO_WM_DIAGRAM_GROUP_CODE" val="p1-1"/>
  <p:tag name="KSO_WM_UNIT_PRESET_TEXT" val="am"/>
  <p:tag name="KSO_WM_UNIT_FILL_FORE_SCHEMECOLOR_INDEX" val="6"/>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SLIDE_ITEM_CNT" val="3"/>
</p:tagLst>
</file>

<file path=ppt/tags/tag8.xml><?xml version="1.0" encoding="utf-8"?>
<p:tagLst xmlns:p="http://schemas.openxmlformats.org/presentationml/2006/main">
  <p:tag name="KSO_WM_TAG_VERSION" val="1.0"/>
  <p:tag name="KSO_WM_BEAUTIFY_FLAG" val="#wm#"/>
  <p:tag name="KSO_WM_UNIT_TYPE" val="i"/>
  <p:tag name="KSO_WM_UNIT_ID" val="diagram160168_2*i*0"/>
  <p:tag name="KSO_WM_TEMPLATE_CATEGORY" val="diagram"/>
  <p:tag name="KSO_WM_TEMPLATE_INDEX" val="160168"/>
  <p:tag name="KSO_WM_UNIT_INDEX" val="0"/>
</p:tagLst>
</file>

<file path=ppt/tags/tag9.xml><?xml version="1.0" encoding="utf-8"?>
<p:tagLst xmlns:p="http://schemas.openxmlformats.org/presentationml/2006/main">
  <p:tag name="KSO_WM_TAG_VERSION" val="1.0"/>
  <p:tag name="KSO_WM_TEMPLATE_CATEGORY" val="diagram"/>
  <p:tag name="KSO_WM_TEMPLATE_INDEX" val="160168"/>
  <p:tag name="KSO_WM_UNIT_TYPE" val="q_i"/>
  <p:tag name="KSO_WM_UNIT_INDEX" val="1_1"/>
  <p:tag name="KSO_WM_UNIT_ID" val="diagram160168_2*q_i*1_1"/>
  <p:tag name="KSO_WM_UNIT_CLEAR" val="1"/>
  <p:tag name="KSO_WM_UNIT_LAYERLEVEL" val="1_1"/>
  <p:tag name="KSO_WM_BEAUTIFY_FLAG" val="#wm#"/>
  <p:tag name="KSO_WM_DIAGRAM_GROUP_CODE" val="q1-1"/>
  <p:tag name="KSO_WM_UNIT_FILL_FORE_SCHEMECOLOR_INDEX_BRIGHTNESS" val="0"/>
  <p:tag name="KSO_WM_UNIT_FILL_FORE_SCHEMECOLOR_INDEX" val="5"/>
  <p:tag name="KSO_WM_UNI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7638</Words>
  <Application>WPS 演示</Application>
  <PresentationFormat>宽屏</PresentationFormat>
  <Paragraphs>275</Paragraphs>
  <Slides>57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57</vt:i4>
      </vt:variant>
    </vt:vector>
  </HeadingPairs>
  <TitlesOfParts>
    <vt:vector size="66" baseType="lpstr">
      <vt:lpstr>Arial</vt:lpstr>
      <vt:lpstr>宋体</vt:lpstr>
      <vt:lpstr>Wingdings</vt:lpstr>
      <vt:lpstr>微软雅黑</vt:lpstr>
      <vt:lpstr>Calibri</vt:lpstr>
      <vt:lpstr>Arial Unicode MS</vt:lpstr>
      <vt:lpstr>Calibri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静静</cp:lastModifiedBy>
  <cp:revision>712</cp:revision>
  <dcterms:created xsi:type="dcterms:W3CDTF">2017-04-11T07:10:00Z</dcterms:created>
  <dcterms:modified xsi:type="dcterms:W3CDTF">2023-03-12T13:53:21Z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6CB6805AB79C48FF840D3CFF67C8CAFC</vt:lpwstr>
  </property>
</Properties>
</file>