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2"/>
  </p:handoutMasterIdLst>
  <p:sldIdLst>
    <p:sldId id="739" r:id="rId3"/>
    <p:sldId id="1785" r:id="rId5"/>
    <p:sldId id="1757" r:id="rId6"/>
    <p:sldId id="1814" r:id="rId7"/>
    <p:sldId id="1758" r:id="rId8"/>
    <p:sldId id="1759" r:id="rId9"/>
    <p:sldId id="1760" r:id="rId10"/>
    <p:sldId id="1761" r:id="rId11"/>
    <p:sldId id="1762" r:id="rId12"/>
    <p:sldId id="1763" r:id="rId13"/>
    <p:sldId id="1764" r:id="rId14"/>
    <p:sldId id="1765" r:id="rId15"/>
    <p:sldId id="1766" r:id="rId16"/>
    <p:sldId id="1767" r:id="rId17"/>
    <p:sldId id="1768" r:id="rId18"/>
    <p:sldId id="1769" r:id="rId19"/>
    <p:sldId id="1770" r:id="rId20"/>
    <p:sldId id="1771" r:id="rId21"/>
    <p:sldId id="1772" r:id="rId22"/>
    <p:sldId id="1773" r:id="rId23"/>
    <p:sldId id="1774" r:id="rId24"/>
    <p:sldId id="1775" r:id="rId25"/>
    <p:sldId id="1776" r:id="rId26"/>
    <p:sldId id="1777" r:id="rId27"/>
    <p:sldId id="1778" r:id="rId28"/>
    <p:sldId id="1779" r:id="rId29"/>
    <p:sldId id="1815" r:id="rId30"/>
    <p:sldId id="1279" r:id="rId31"/>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2" userDrawn="1">
          <p15:clr>
            <a:srgbClr val="A4A3A4"/>
          </p15:clr>
        </p15:guide>
        <p15:guide id="2" pos="38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DA3"/>
    <a:srgbClr val="D7000F"/>
    <a:srgbClr val="375FA6"/>
    <a:srgbClr val="BFBFBF"/>
    <a:srgbClr val="D80010"/>
    <a:srgbClr val="375EA5"/>
    <a:srgbClr val="595959"/>
    <a:srgbClr val="7F7F7F"/>
    <a:srgbClr val="517FD5"/>
    <a:srgbClr val="F37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045" autoAdjust="0"/>
    <p:restoredTop sz="93203" autoAdjust="0"/>
  </p:normalViewPr>
  <p:slideViewPr>
    <p:cSldViewPr snapToGrid="0">
      <p:cViewPr>
        <p:scale>
          <a:sx n="70" d="100"/>
          <a:sy n="70" d="100"/>
        </p:scale>
        <p:origin x="-1027" y="-312"/>
      </p:cViewPr>
      <p:guideLst>
        <p:guide orient="horz" pos="2222"/>
        <p:guide pos="380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FFBF-7966-47ED-9A15-FBD3DCEC96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4FC517-FED1-49A6-B0FD-4EE1B4B8CE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4FC517-FED1-49A6-B0FD-4EE1B4B8CEE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8" name="图片 7"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10" name="图片 9"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9BBBE-D383-4A6F-BB22-A0828365C3E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13"/>
          <a:stretch>
            <a:fillRect/>
          </a:stretch>
        </p:blipFill>
        <p:spPr>
          <a:xfrm>
            <a:off x="9876155" y="188990"/>
            <a:ext cx="1991072" cy="3960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35" y="-8278"/>
            <a:ext cx="12191331" cy="6863974"/>
          </a:xfrm>
          <a:prstGeom prst="rect">
            <a:avLst/>
          </a:prstGeom>
          <a:blipFill dpi="0" rotWithShape="1">
            <a:blip r:embed="rId1"/>
            <a:srcRect/>
            <a:stretch>
              <a:fillRect/>
            </a:stretch>
          </a:blipFill>
          <a:ln>
            <a:noFill/>
          </a:ln>
        </p:spPr>
        <p:txBody>
          <a:bodyPr vert="horz" wrap="square" lIns="121913" tIns="60956" rIns="121913" bIns="60956" numCol="1" anchor="t" anchorCtr="0" compatLnSpc="1"/>
          <a:lstStyle/>
          <a:p>
            <a:endParaRPr lang="zh-CN" altLang="en-US" sz="1705"/>
          </a:p>
        </p:txBody>
      </p:sp>
      <p:sp>
        <p:nvSpPr>
          <p:cNvPr id="15" name="菱形 14"/>
          <p:cNvSpPr/>
          <p:nvPr/>
        </p:nvSpPr>
        <p:spPr>
          <a:xfrm>
            <a:off x="-4022554" y="-2797832"/>
            <a:ext cx="12169610" cy="12169610"/>
          </a:xfrm>
          <a:prstGeom prst="diamond">
            <a:avLst/>
          </a:prstGeom>
          <a:solidFill>
            <a:srgbClr val="D8001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4" name="矩形 259"/>
          <p:cNvSpPr>
            <a:spLocks noChangeArrowheads="1"/>
          </p:cNvSpPr>
          <p:nvPr/>
        </p:nvSpPr>
        <p:spPr bwMode="auto">
          <a:xfrm>
            <a:off x="905095" y="2731021"/>
            <a:ext cx="6484338" cy="69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550" cap="all" dirty="0">
                <a:solidFill>
                  <a:schemeClr val="bg1"/>
                </a:solidFill>
                <a:latin typeface="Arial" panose="020B0604020202020204" pitchFamily="34" charset="0"/>
                <a:cs typeface="Arial" panose="020B0604020202020204" pitchFamily="34" charset="0"/>
              </a:rPr>
              <a:t>消防设施操作员基础知识</a:t>
            </a:r>
            <a:endParaRPr lang="zh-CN" altLang="en-US" sz="4550" cap="all" dirty="0">
              <a:solidFill>
                <a:schemeClr val="bg1"/>
              </a:solidFill>
              <a:latin typeface="Arial" panose="020B0604020202020204" pitchFamily="34" charset="0"/>
              <a:cs typeface="Arial" panose="020B0604020202020204" pitchFamily="34" charset="0"/>
            </a:endParaRPr>
          </a:p>
        </p:txBody>
      </p:sp>
      <p:sp>
        <p:nvSpPr>
          <p:cNvPr id="7" name="矩形 259"/>
          <p:cNvSpPr>
            <a:spLocks noChangeArrowheads="1"/>
          </p:cNvSpPr>
          <p:nvPr/>
        </p:nvSpPr>
        <p:spPr bwMode="auto">
          <a:xfrm>
            <a:off x="927194" y="3461147"/>
            <a:ext cx="6462239" cy="46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035" cap="all" dirty="0">
                <a:solidFill>
                  <a:schemeClr val="bg1"/>
                </a:solidFill>
                <a:latin typeface="Arial" panose="020B0604020202020204" pitchFamily="34" charset="0"/>
                <a:cs typeface="Arial" panose="020B0604020202020204" pitchFamily="34" charset="0"/>
              </a:rPr>
              <a:t>清大东方消防学校</a:t>
            </a:r>
            <a:endParaRPr lang="zh-CN" altLang="en-US" sz="3035" cap="all"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828822" y="4279063"/>
            <a:ext cx="2116385" cy="302390"/>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515" b="1" dirty="0">
                <a:solidFill>
                  <a:schemeClr val="bg1"/>
                </a:solidFill>
                <a:cs typeface="Arial" panose="020B0604020202020204" pitchFamily="34" charset="0"/>
              </a:rPr>
              <a:t>TRAINING COURSE</a:t>
            </a:r>
            <a:endParaRPr lang="en-US" altLang="zh-CN" sz="1515" b="1" dirty="0">
              <a:solidFill>
                <a:schemeClr val="bg1"/>
              </a:solidFill>
              <a:cs typeface="Arial" panose="020B0604020202020204" pitchFamily="34" charset="0"/>
            </a:endParaRPr>
          </a:p>
        </p:txBody>
      </p:sp>
      <p:sp>
        <p:nvSpPr>
          <p:cNvPr id="16" name="菱形 15"/>
          <p:cNvSpPr/>
          <p:nvPr/>
        </p:nvSpPr>
        <p:spPr>
          <a:xfrm>
            <a:off x="2871146" y="-7710264"/>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7" name="菱形 16"/>
          <p:cNvSpPr/>
          <p:nvPr/>
        </p:nvSpPr>
        <p:spPr>
          <a:xfrm>
            <a:off x="8602566" y="2616201"/>
            <a:ext cx="9839586" cy="9839586"/>
          </a:xfrm>
          <a:prstGeom prst="diamond">
            <a:avLst/>
          </a:prstGeom>
          <a:solidFill>
            <a:srgbClr val="D8001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9" name="菱形 18"/>
          <p:cNvSpPr/>
          <p:nvPr/>
        </p:nvSpPr>
        <p:spPr>
          <a:xfrm>
            <a:off x="-1692530" y="5023603"/>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3" name="矩形 259"/>
          <p:cNvSpPr>
            <a:spLocks noChangeArrowheads="1"/>
          </p:cNvSpPr>
          <p:nvPr/>
        </p:nvSpPr>
        <p:spPr bwMode="auto">
          <a:xfrm>
            <a:off x="927194" y="3926745"/>
            <a:ext cx="6462239" cy="1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40" cap="all" dirty="0">
                <a:solidFill>
                  <a:schemeClr val="bg1"/>
                </a:solidFill>
                <a:latin typeface="Arial" panose="020B0604020202020204" pitchFamily="34" charset="0"/>
                <a:cs typeface="Arial" panose="020B0604020202020204" pitchFamily="34" charset="0"/>
              </a:rPr>
              <a:t>Qing Da Oriental Fire Training School</a:t>
            </a:r>
            <a:endParaRPr lang="en-US" altLang="zh-CN" sz="1140" cap="all" dirty="0">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3508966" y="4280081"/>
            <a:ext cx="2116385" cy="300355"/>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endParaRPr lang="zh-CN" altLang="en-US" sz="1515" b="1" dirty="0">
              <a:solidFill>
                <a:schemeClr val="bg1"/>
              </a:solidFill>
              <a:cs typeface="Arial" panose="020B0604020202020204" pitchFamily="34" charset="0"/>
            </a:endParaRPr>
          </a:p>
        </p:txBody>
      </p:sp>
      <p:sp>
        <p:nvSpPr>
          <p:cNvPr id="2" name="矩形 1"/>
          <p:cNvSpPr/>
          <p:nvPr/>
        </p:nvSpPr>
        <p:spPr>
          <a:xfrm>
            <a:off x="335" y="-8278"/>
            <a:ext cx="12191331" cy="6866278"/>
          </a:xfrm>
          <a:prstGeom prst="rect">
            <a:avLst/>
          </a:prstGeom>
          <a:noFill/>
          <a:ln w="1016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15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7"/>
                                        </p:tgtEl>
                                      </p:cBhvr>
                                    </p:animEffect>
                                  </p:childTnLst>
                                </p:cTn>
                              </p:par>
                            </p:childTnLst>
                          </p:cTn>
                        </p:par>
                        <p:par>
                          <p:cTn id="46" fill="hold">
                            <p:stCondLst>
                              <p:cond delay="2849"/>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7"/>
                                        </p:tgtEl>
                                      </p:cBhvr>
                                    </p:animEffect>
                                    <p:animScale>
                                      <p:cBhvr>
                                        <p:cTn id="49" dur="250" autoRev="1" fill="hold"/>
                                        <p:tgtEl>
                                          <p:spTgt spid="7"/>
                                        </p:tgtEl>
                                      </p:cBhvr>
                                      <p:by x="105000" y="105000"/>
                                    </p:animScale>
                                  </p:childTnLst>
                                </p:cTn>
                              </p:par>
                            </p:childTnLst>
                          </p:cTn>
                        </p:par>
                        <p:par>
                          <p:cTn id="50" fill="hold">
                            <p:stCondLst>
                              <p:cond delay="3349"/>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3"/>
                                        </p:tgtEl>
                                        <p:attrNameLst>
                                          <p:attrName>ppt_y</p:attrName>
                                        </p:attrNameLst>
                                      </p:cBhvr>
                                      <p:tavLst>
                                        <p:tav tm="0">
                                          <p:val>
                                            <p:strVal val="#ppt_y"/>
                                          </p:val>
                                        </p:tav>
                                        <p:tav tm="100000">
                                          <p:val>
                                            <p:strVal val="#ppt_y"/>
                                          </p:val>
                                        </p:tav>
                                      </p:tavLst>
                                    </p:anim>
                                    <p:anim calcmode="lin" valueType="num">
                                      <p:cBhvr>
                                        <p:cTn id="5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3"/>
                                        </p:tgtEl>
                                      </p:cBhvr>
                                    </p:animEffect>
                                  </p:childTnLst>
                                </p:cTn>
                              </p:par>
                            </p:childTnLst>
                          </p:cTn>
                        </p:par>
                        <p:par>
                          <p:cTn id="58" fill="hold">
                            <p:stCondLst>
                              <p:cond delay="5650"/>
                            </p:stCondLst>
                            <p:childTnLst>
                              <p:par>
                                <p:cTn id="59" presetID="26" presetClass="emph" presetSubtype="0" fill="hold" grpId="1" nodeType="afterEffect">
                                  <p:stCondLst>
                                    <p:cond delay="0"/>
                                  </p:stCondLst>
                                  <p:iterate type="lt">
                                    <p:tmPct val="0"/>
                                  </p:iterate>
                                  <p:childTnLst>
                                    <p:animEffect transition="out" filter="fade">
                                      <p:cBhvr>
                                        <p:cTn id="60" dur="500" tmFilter="0, 0; .2, .5; .8, .5; 1, 0"/>
                                        <p:tgtEl>
                                          <p:spTgt spid="13"/>
                                        </p:tgtEl>
                                      </p:cBhvr>
                                    </p:animEffect>
                                    <p:animScale>
                                      <p:cBhvr>
                                        <p:cTn id="61" dur="250" autoRev="1" fill="hold"/>
                                        <p:tgtEl>
                                          <p:spTgt spid="13"/>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5" grpId="0" bldLvl="0" animBg="1"/>
      <p:bldP spid="4" grpId="0"/>
      <p:bldP spid="4" grpId="1"/>
      <p:bldP spid="7" grpId="0"/>
      <p:bldP spid="7" grpId="1"/>
      <p:bldP spid="9" grpId="0"/>
      <p:bldP spid="16" grpId="0" bldLvl="0" animBg="1"/>
      <p:bldP spid="17" grpId="0" bldLvl="0" animBg="1"/>
      <p:bldP spid="19" grpId="0" bldLvl="0" animBg="1"/>
      <p:bldP spid="13" grpId="0"/>
      <p:bldP spid="13" grpId="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07920"/>
            <a:ext cx="10789920" cy="356235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78815" y="2576195"/>
            <a:ext cx="10812145" cy="309181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2）水喷雾灭火系统的适用范围。该系统可用于扑救固体物质火灾、丙类液体火灾、饮料酒火灾和电气火灾，并可用于可燃气体和甲、乙、丙类液体的生产、储存装置或装卸设施的防护冷却。水喷雾系统不得用于扑救遇水能发生化学反应造成燃烧、爆炸的火灾，以及水雾会对保护对象造成明显损害的火灾。</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63639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（3）水喷雾灭火系统的分类及适用范围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147570"/>
            <a:ext cx="10789920" cy="38227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57225" y="2522855"/>
            <a:ext cx="10812145" cy="309181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固定式水喷雾系统一般设置在建筑内燃油、燃气的锅炉房，可燃油油浸电力变压器室，充可燃油的高压电容器和多油开关室，自备发电机房，飞机发动机试验台的试车部位，单台容量在40MV</a:t>
            </a:r>
            <a:r>
              <a:rPr lang="en-US" sz="2600" dirty="0">
                <a:latin typeface="微软雅黑" panose="020B0503020204020204" pitchFamily="34" charset="-122"/>
                <a:ea typeface="微软雅黑" panose="020B0503020204020204" pitchFamily="34" charset="-122"/>
                <a:sym typeface="微软雅黑" panose="020B0503020204020204" pitchFamily="34" charset="-122"/>
              </a:rPr>
              <a:t>·</a:t>
            </a:r>
            <a:r>
              <a:rPr sz="2600" dirty="0">
                <a:latin typeface="微软雅黑" panose="020B0503020204020204" pitchFamily="34" charset="-122"/>
                <a:ea typeface="微软雅黑" panose="020B0503020204020204" pitchFamily="34" charset="-122"/>
                <a:sym typeface="微软雅黑" panose="020B0503020204020204" pitchFamily="34" charset="-122"/>
              </a:rPr>
              <a:t>A及以上的厂矿企业可燃油油浸电力变压器，单台容量在90MV</a:t>
            </a:r>
            <a:r>
              <a:rPr lang="en-US" sz="2600" dirty="0">
                <a:latin typeface="微软雅黑" panose="020B0503020204020204" pitchFamily="34" charset="-122"/>
                <a:ea typeface="微软雅黑" panose="020B0503020204020204" pitchFamily="34" charset="-122"/>
                <a:sym typeface="微软雅黑" panose="020B0503020204020204" pitchFamily="34" charset="-122"/>
              </a:rPr>
              <a:t>·</a:t>
            </a:r>
            <a:r>
              <a:rPr sz="2600" dirty="0">
                <a:latin typeface="微软雅黑" panose="020B0503020204020204" pitchFamily="34" charset="-122"/>
                <a:ea typeface="微软雅黑" panose="020B0503020204020204" pitchFamily="34" charset="-122"/>
                <a:sym typeface="微软雅黑" panose="020B0503020204020204" pitchFamily="34" charset="-122"/>
              </a:rPr>
              <a:t>A及以上可燃油油浸电厂电力变压器，单台容量在125MV</a:t>
            </a:r>
            <a:r>
              <a:rPr lang="en-US" sz="2600" dirty="0">
                <a:latin typeface="微软雅黑" panose="020B0503020204020204" pitchFamily="34" charset="-122"/>
                <a:ea typeface="微软雅黑" panose="020B0503020204020204" pitchFamily="34" charset="-122"/>
                <a:sym typeface="微软雅黑" panose="020B0503020204020204" pitchFamily="34" charset="-122"/>
              </a:rPr>
              <a:t>·</a:t>
            </a:r>
            <a:r>
              <a:rPr sz="2600" dirty="0">
                <a:latin typeface="微软雅黑" panose="020B0503020204020204" pitchFamily="34" charset="-122"/>
                <a:ea typeface="微软雅黑" panose="020B0503020204020204" pitchFamily="34" charset="-122"/>
                <a:sym typeface="微软雅黑" panose="020B0503020204020204" pitchFamily="34" charset="-122"/>
              </a:rPr>
              <a:t>A及以上的独立变电所可燃油油浸电力变压器。</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314450"/>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（3）水喷雾灭火系统的分类及适用范围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147570"/>
            <a:ext cx="10789920" cy="38227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57225" y="2522855"/>
            <a:ext cx="10812145" cy="309181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自动喷水-水喷雾混合配置系统适用于用水量比较少、保护对象比较单一的室内场所，如建筑室内燃油、燃气锅炉房等。</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对于设置有自动喷水灭火系统的建筑，为了降低工程造价，可以自动喷水灭火系统的配水干管或配水管作为建筑内局部场所应用的自动喷水-水喷雾混合配置系统的供水管。</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314450"/>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（3）水喷雾灭火系统的分类及适用范围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147570"/>
            <a:ext cx="10789920" cy="38227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57225" y="2522855"/>
            <a:ext cx="10812145" cy="309181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泡沫-水喷雾联用系统适用于采用泡沫灭火比采用水灭火效果更好的某些对象，或者灭火后需要进行冷却、防止火灾复燃的场所。如某些水溶性液体火灾，采用喷水和喷泡沫均可达到控火的目的：单独喷水时，虽控火效果比较好，但灭火时间长，造成的火灾及水渍损失较大；而单纯喷泡沫时，系统的运行维护费用又较高。</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314450"/>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（3）水喷雾灭火系统的分类及适用范围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30780"/>
            <a:ext cx="10789920" cy="307213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78815" y="2675255"/>
            <a:ext cx="10812145" cy="249174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又如金属构件周围发生的火灾，采用泡沫灭火后，仍需进一步防护冷却，防止泡沫灭火后因金属构件温度较高而导致火灾复燃。对于类似场合，可采用泡沫-水喷雾联用系统。目前，泡沫-水喷雾联用系统主要用于公路交通隧道。</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71500" y="160845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（3）水喷雾灭火系统的分类及适用范围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30780"/>
            <a:ext cx="10789920" cy="3517265"/>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78815" y="2632075"/>
            <a:ext cx="10812145" cy="309181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水喷雾灭火系统由水源、供水设备及管网、过滤器、雨淋阀组、配水管网及水雾喷头等组成，并配套设置火灾探测报警及联动控制系统或传动管系统，火灾时可向保护对象喷射水雾灭火或进行防护冷却。根据启动方式不同，水喷雾灭火系统可分为电动启动水喷雾灭火系统和传动管启动水喷雾灭火系统，系统组成分别如图6-2-31、图6-2-32所示。</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71500" y="160845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（4）水喷雾灭火系统的组成及工作原理</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4" name="图片 3"/>
          <p:cNvPicPr>
            <a:picLocks noChangeAspect="1"/>
          </p:cNvPicPr>
          <p:nvPr/>
        </p:nvPicPr>
        <p:blipFill>
          <a:blip r:embed="rId1"/>
          <a:stretch>
            <a:fillRect/>
          </a:stretch>
        </p:blipFill>
        <p:spPr>
          <a:xfrm>
            <a:off x="292735" y="209550"/>
            <a:ext cx="9166860" cy="630301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282575" y="146050"/>
            <a:ext cx="8783955" cy="65652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963545"/>
            <a:ext cx="10789920" cy="2691765"/>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34365" y="3242945"/>
            <a:ext cx="10812145" cy="189166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当火灾探测器发现火灾后，系统自动或手动打开雨淋报警阀组，同时发出火灾报警信号给报警控制器，并启动消防水泵，水通过供水管网到达水雾喷头，水雾喷头喷水灭火。</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71500" y="2098040"/>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（4）水喷雾灭火系统的组成及工作原理</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343785"/>
            <a:ext cx="10789920" cy="356108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22935" y="2509520"/>
            <a:ext cx="10812145" cy="3230245"/>
          </a:xfrm>
          <a:prstGeom prst="rect">
            <a:avLst/>
          </a:prstGeom>
        </p:spPr>
        <p:txBody>
          <a:bodyPr wrap="square">
            <a:spAutoFit/>
          </a:bodyPr>
          <a:lstStyle/>
          <a:p>
            <a:pPr indent="720090" algn="just" fontAlgn="auto">
              <a:lnSpc>
                <a:spcPct val="150000"/>
              </a:lnSpc>
            </a:pPr>
            <a:r>
              <a:rPr sz="3200" b="1" dirty="0">
                <a:latin typeface="微软雅黑" panose="020B0503020204020204" pitchFamily="34" charset="-122"/>
                <a:ea typeface="微软雅黑" panose="020B0503020204020204" pitchFamily="34" charset="-122"/>
                <a:sym typeface="微软雅黑" panose="020B0503020204020204" pitchFamily="34" charset="-122"/>
              </a:rPr>
              <a:t>（1）细水雾灭火系统的定义及作用</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细水雾灭火系统是由水源（储水池、储水箱、储水瓶）、供水装置（泵组推动或瓶组推动）、系统管网、控水阀组、细水雾喷头、火灾自动报警及联动控制系统等组成，能自动和人工启动并喷放细水雾进行灭火或控火的固定灭火系统</a:t>
            </a:r>
            <a:r>
              <a:rPr sz="2600" dirty="0">
                <a:latin typeface="微软雅黑" panose="020B0503020204020204" pitchFamily="34" charset="-122"/>
                <a:ea typeface="微软雅黑" panose="020B0503020204020204" pitchFamily="34" charset="-122"/>
                <a:sym typeface="微软雅黑" panose="020B0503020204020204" pitchFamily="34" charset="-122"/>
              </a:rPr>
              <a:t>。</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32130" y="1477645"/>
            <a:ext cx="10657205" cy="583565"/>
          </a:xfrm>
          <a:prstGeom prst="rect">
            <a:avLst/>
          </a:prstGeom>
        </p:spPr>
        <p:txBody>
          <a:bodyPr wrap="square">
            <a:spAutoFit/>
          </a:bodyPr>
          <a:p>
            <a:r>
              <a:rPr lang="en-US" sz="3200" b="1" dirty="0">
                <a:latin typeface="微软雅黑" panose="020B0503020204020204" pitchFamily="34" charset="-122"/>
                <a:ea typeface="微软雅黑" panose="020B0503020204020204" pitchFamily="34" charset="-122"/>
                <a:sym typeface="微软雅黑" panose="020B0503020204020204" pitchFamily="34" charset="-122"/>
              </a:rPr>
              <a:t>1</a:t>
            </a:r>
            <a:r>
              <a:rPr sz="3200" b="1" dirty="0">
                <a:latin typeface="微软雅黑" panose="020B0503020204020204" pitchFamily="34" charset="-122"/>
                <a:ea typeface="微软雅黑" panose="020B0503020204020204" pitchFamily="34" charset="-122"/>
                <a:sym typeface="微软雅黑" panose="020B0503020204020204" pitchFamily="34" charset="-122"/>
              </a:rPr>
              <a:t>.细水雾灭火系统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文本框 1"/>
          <p:cNvSpPr txBox="1"/>
          <p:nvPr/>
        </p:nvSpPr>
        <p:spPr>
          <a:xfrm>
            <a:off x="4575810" y="2439035"/>
            <a:ext cx="2328545" cy="521970"/>
          </a:xfrm>
          <a:prstGeom prst="rect">
            <a:avLst/>
          </a:prstGeom>
          <a:solidFill>
            <a:schemeClr val="tx1">
              <a:lumMod val="65000"/>
              <a:lumOff val="35000"/>
            </a:schemeClr>
          </a:solidFill>
          <a:ln>
            <a:noFill/>
          </a:ln>
          <a:effectLst/>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第一讲</a:t>
            </a:r>
            <a:endParaRPr lang="zh-CN" altLang="en-US" sz="2800" b="1" dirty="0">
              <a:solidFill>
                <a:schemeClr val="bg1"/>
              </a:solidFill>
              <a:effectLst/>
              <a:latin typeface="微软雅黑" panose="020B0503020204020204" pitchFamily="34" charset="-122"/>
              <a:ea typeface="微软雅黑" panose="020B0503020204020204" pitchFamily="34" charset="-122"/>
            </a:endParaRPr>
          </a:p>
        </p:txBody>
      </p:sp>
      <p:sp>
        <p:nvSpPr>
          <p:cNvPr id="42" name="文本框 1"/>
          <p:cNvSpPr txBox="1"/>
          <p:nvPr/>
        </p:nvSpPr>
        <p:spPr>
          <a:xfrm>
            <a:off x="4575810" y="2389505"/>
            <a:ext cx="2328545" cy="521970"/>
          </a:xfrm>
          <a:prstGeom prst="rect">
            <a:avLst/>
          </a:prstGeom>
          <a:solidFill>
            <a:srgbClr val="D7000F"/>
          </a:solidFill>
          <a:ln>
            <a:noFill/>
          </a:ln>
          <a:effectLst/>
        </p:spPr>
        <p:txBody>
          <a:bodyPr wrap="square" rtlCol="0">
            <a:spAutoFit/>
          </a:bodyPr>
          <a:lstStyle/>
          <a:p>
            <a:pPr algn="ct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794415" y="4212422"/>
            <a:ext cx="1456264" cy="1"/>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9666542" y="4212422"/>
            <a:ext cx="1379619" cy="1"/>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1389" y="-6299"/>
            <a:ext cx="1268332" cy="1320749"/>
            <a:chOff x="5739120" y="650035"/>
            <a:chExt cx="2241811" cy="2334460"/>
          </a:xfrm>
        </p:grpSpPr>
        <p:sp>
          <p:nvSpPr>
            <p:cNvPr id="20"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4"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7"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8"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9"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0"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1"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2"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3"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4"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5"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6"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7"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8"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9"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0"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1"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2"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3"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4"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5"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6"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7"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8"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9"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0"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2" name="矩形 69"/>
          <p:cNvSpPr>
            <a:spLocks noChangeArrowheads="1"/>
          </p:cNvSpPr>
          <p:nvPr/>
        </p:nvSpPr>
        <p:spPr bwMode="auto">
          <a:xfrm>
            <a:off x="2407920" y="3724275"/>
            <a:ext cx="704469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4800" b="1" dirty="0">
                <a:solidFill>
                  <a:srgbClr val="D7000F"/>
                </a:solidFill>
                <a:latin typeface="微软雅黑" panose="020B0503020204020204" pitchFamily="34" charset="-122"/>
                <a:ea typeface="微软雅黑" panose="020B0503020204020204" pitchFamily="34" charset="-122"/>
                <a:sym typeface="+mn-ea"/>
              </a:rPr>
              <a:t>水喷雾和细水雾灭火系统</a:t>
            </a:r>
            <a:endParaRPr lang="zh-CN" altLang="en-US" sz="4800" b="1" dirty="0">
              <a:solidFill>
                <a:srgbClr val="D7000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343785"/>
            <a:ext cx="10789920" cy="356108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78815" y="2877820"/>
            <a:ext cx="10812145" cy="249174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与水喷雾灭火系统相比，其雾滴直径更小，通过细水雾的冷却、窒息、稀释、隔离、浸润等作用，使燃烧不能维持而实现灭火，其中冷却和窒息起决定性作用。此类系统具有节能环保、电气绝缘和有效消除火场烟雾等特性，其灭火用水量为水喷雾灭火系统的20%以下。</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32130" y="147764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（1）细水雾灭火系统的定义及作用</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343785"/>
            <a:ext cx="5663565" cy="356108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794385" y="2577465"/>
            <a:ext cx="5206365" cy="309181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在档案库、图书库、计算机房、通信机房、变压器、发电机房，变压器、发电机等电气设备及加工制造、燃油燃气锅炉等机械设备间可使用细水雾代替气体灭火系统。</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32130" y="147764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（1）细水雾灭火系统的定义及作用</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6308725" y="2343785"/>
            <a:ext cx="5883275" cy="356108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387600"/>
            <a:ext cx="10789920" cy="3157855"/>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45160" y="3007995"/>
            <a:ext cx="10812145" cy="189166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现行国家标准《建筑设计防火规范》（GB50016）、《钢铁冶金企业设计防火标准（GB50414）等有关标准对细水雾灭火系统的设置场所做出了具体规定，设置时应依据国家有关标准执行。</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32130" y="147764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（2）细水雾灭火系统设置场所</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387600"/>
            <a:ext cx="10789920" cy="3157855"/>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45160" y="3007995"/>
            <a:ext cx="10812145" cy="129159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1）细水雾灭火系统的分类。细水雾灭火系统按照工作压力、应用方式、动作方式、雾化介质和供水方式不同，分类见表6-2-5。</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32130" y="147764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（3）细水雾灭火系统的分类及适用范围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4" name="图片 3"/>
          <p:cNvPicPr>
            <a:picLocks noChangeAspect="1"/>
          </p:cNvPicPr>
          <p:nvPr/>
        </p:nvPicPr>
        <p:blipFill>
          <a:blip r:embed="rId1"/>
          <a:stretch>
            <a:fillRect/>
          </a:stretch>
        </p:blipFill>
        <p:spPr>
          <a:xfrm>
            <a:off x="165100" y="91440"/>
            <a:ext cx="7505700" cy="6675120"/>
          </a:xfrm>
          <a:prstGeom prst="rect">
            <a:avLst/>
          </a:prstGeom>
        </p:spPr>
      </p:pic>
      <p:pic>
        <p:nvPicPr>
          <p:cNvPr id="2" name="图片 1" descr="Water Mist Systems"/>
          <p:cNvPicPr>
            <a:picLocks noChangeAspect="1"/>
          </p:cNvPicPr>
          <p:nvPr/>
        </p:nvPicPr>
        <p:blipFill>
          <a:blip r:embed="rId2"/>
          <a:stretch>
            <a:fillRect/>
          </a:stretch>
        </p:blipFill>
        <p:spPr>
          <a:xfrm>
            <a:off x="7983220" y="1050925"/>
            <a:ext cx="4100195" cy="1261745"/>
          </a:xfrm>
          <a:prstGeom prst="rect">
            <a:avLst/>
          </a:prstGeom>
        </p:spPr>
      </p:pic>
      <p:pic>
        <p:nvPicPr>
          <p:cNvPr id="3" name="图片 2" descr="21-08-40-___è__è_°__°é_________°_é____·_¤_"/>
          <p:cNvPicPr>
            <a:picLocks noChangeAspect="1"/>
          </p:cNvPicPr>
          <p:nvPr/>
        </p:nvPicPr>
        <p:blipFill>
          <a:blip r:embed="rId3"/>
          <a:srcRect b="10177"/>
          <a:stretch>
            <a:fillRect/>
          </a:stretch>
        </p:blipFill>
        <p:spPr>
          <a:xfrm>
            <a:off x="7983220" y="2830195"/>
            <a:ext cx="4008120" cy="336423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289175"/>
            <a:ext cx="10789920" cy="325628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751840" y="2662555"/>
            <a:ext cx="10812145" cy="249174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细水雾灭火系统</a:t>
            </a:r>
            <a:r>
              <a:rPr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适用于可燃固体火灾、可燃液体火灾及电气火灾，不适用于可燃固体深位火灾</a:t>
            </a:r>
            <a:r>
              <a:rPr sz="2600" dirty="0">
                <a:latin typeface="微软雅黑" panose="020B0503020204020204" pitchFamily="34" charset="-122"/>
                <a:ea typeface="微软雅黑" panose="020B0503020204020204" pitchFamily="34" charset="-122"/>
                <a:sym typeface="微软雅黑" panose="020B0503020204020204" pitchFamily="34" charset="-122"/>
              </a:rPr>
              <a:t>。同时，该系统不能直接应用于能与水发生剧烈反应或产生大量有害物质的活泼金属及其化合物火灾，包括：活泼金属，如锂、钠、钾、镁、钛、锆、铀、钚等；金属醇盐，如甲醇钠等；</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32130" y="1451610"/>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2）细水雾灭火系统的适用范围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376170"/>
            <a:ext cx="10789920" cy="300609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89610" y="2825115"/>
            <a:ext cx="10812145" cy="1891665"/>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包括：金属氨基化合物，如氨基钠等；碳化物，如碳化钙；卤化物、氢化物、硫化物等。除此之外，该系统也不能直接应用于可燃气体火灾，包括液化天然气等低温液化气体的场合。</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二</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523240" y="152844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2）细水雾灭火系统的适用范围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descr="Water Mist Fire Protection Systems"/>
          <p:cNvPicPr>
            <a:picLocks noChangeAspect="1"/>
          </p:cNvPicPr>
          <p:nvPr/>
        </p:nvPicPr>
        <p:blipFill>
          <a:blip r:embed="rId1"/>
          <a:stretch>
            <a:fillRect/>
          </a:stretch>
        </p:blipFill>
        <p:spPr>
          <a:xfrm>
            <a:off x="7571105" y="3771265"/>
            <a:ext cx="4620895" cy="3086735"/>
          </a:xfrm>
          <a:prstGeom prst="rect">
            <a:avLst/>
          </a:prstGeom>
        </p:spPr>
      </p:pic>
      <p:pic>
        <p:nvPicPr>
          <p:cNvPr id="4" name="图片 3" descr="201632817101227392"/>
          <p:cNvPicPr>
            <a:picLocks noChangeAspect="1"/>
          </p:cNvPicPr>
          <p:nvPr/>
        </p:nvPicPr>
        <p:blipFill>
          <a:blip r:embed="rId2"/>
          <a:srcRect b="15502"/>
          <a:stretch>
            <a:fillRect/>
          </a:stretch>
        </p:blipFill>
        <p:spPr>
          <a:xfrm>
            <a:off x="0" y="0"/>
            <a:ext cx="9319260" cy="6858000"/>
          </a:xfrm>
          <a:prstGeom prst="rect">
            <a:avLst/>
          </a:prstGeom>
        </p:spPr>
      </p:pic>
      <p:pic>
        <p:nvPicPr>
          <p:cNvPr id="5" name="图片 4" descr="FOGTEC RAIL Systems receives 9 orders from ..."/>
          <p:cNvPicPr>
            <a:picLocks noChangeAspect="1"/>
          </p:cNvPicPr>
          <p:nvPr/>
        </p:nvPicPr>
        <p:blipFill>
          <a:blip r:embed="rId3"/>
          <a:srcRect l="23600"/>
          <a:stretch>
            <a:fillRect/>
          </a:stretch>
        </p:blipFill>
        <p:spPr>
          <a:xfrm>
            <a:off x="9319260" y="0"/>
            <a:ext cx="2880995" cy="377126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13075" y="2415957"/>
            <a:ext cx="5597213" cy="2360797"/>
          </a:xfrm>
          <a:custGeom>
            <a:avLst/>
            <a:gdLst>
              <a:gd name="connsiteX0" fmla="*/ 7383596 w 7390716"/>
              <a:gd name="connsiteY0" fmla="*/ 0 h 2360797"/>
              <a:gd name="connsiteX1" fmla="*/ 7389947 w 7390716"/>
              <a:gd name="connsiteY1" fmla="*/ 2360797 h 2360797"/>
              <a:gd name="connsiteX2" fmla="*/ 0 w 7390716"/>
              <a:gd name="connsiteY2" fmla="*/ 2170297 h 2360797"/>
              <a:gd name="connsiteX3" fmla="*/ 445273 w 7390716"/>
              <a:gd name="connsiteY3" fmla="*/ 107950 h 2360797"/>
            </a:gdLst>
            <a:ahLst/>
            <a:cxnLst>
              <a:cxn ang="0">
                <a:pos x="connsiteX0" y="connsiteY0"/>
              </a:cxn>
              <a:cxn ang="0">
                <a:pos x="connsiteX1" y="connsiteY1"/>
              </a:cxn>
              <a:cxn ang="0">
                <a:pos x="connsiteX2" y="connsiteY2"/>
              </a:cxn>
              <a:cxn ang="0">
                <a:pos x="connsiteX3" y="connsiteY3"/>
              </a:cxn>
            </a:cxnLst>
            <a:rect l="l" t="t" r="r" b="b"/>
            <a:pathLst>
              <a:path w="7390716" h="2360797">
                <a:moveTo>
                  <a:pt x="7383596" y="0"/>
                </a:moveTo>
                <a:cubicBezTo>
                  <a:pt x="7379363" y="767882"/>
                  <a:pt x="7394180" y="1592915"/>
                  <a:pt x="7389947" y="2360797"/>
                </a:cubicBezTo>
                <a:lnTo>
                  <a:pt x="0" y="2170297"/>
                </a:lnTo>
                <a:lnTo>
                  <a:pt x="445273" y="107950"/>
                </a:lnTo>
                <a:close/>
              </a:path>
            </a:pathLst>
          </a:custGeom>
          <a:solidFill>
            <a:srgbClr val="D7000F"/>
          </a:solidFill>
          <a:ln w="38100">
            <a:solidFill>
              <a:srgbClr val="EE302D">
                <a:alpha val="80000"/>
              </a:srgbClr>
            </a:solidFill>
          </a:ln>
        </p:spPr>
      </p:pic>
      <p:grpSp>
        <p:nvGrpSpPr>
          <p:cNvPr id="12" name="后翅膀"/>
          <p:cNvGrpSpPr/>
          <p:nvPr/>
        </p:nvGrpSpPr>
        <p:grpSpPr>
          <a:xfrm>
            <a:off x="1429307" y="381162"/>
            <a:ext cx="3445850" cy="3231270"/>
            <a:chOff x="1844890" y="304962"/>
            <a:chExt cx="3445850" cy="3231270"/>
          </a:xfrm>
        </p:grpSpPr>
        <p:sp>
          <p:nvSpPr>
            <p:cNvPr id="13" name="等腰三角形 15"/>
            <p:cNvSpPr/>
            <p:nvPr/>
          </p:nvSpPr>
          <p:spPr>
            <a:xfrm rot="1247463">
              <a:off x="3151989" y="304962"/>
              <a:ext cx="1784535" cy="2162021"/>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 name="connsiteX0-113" fmla="*/ 0 w 1960530"/>
                <a:gd name="connsiteY0-114" fmla="*/ 2219474 h 2233324"/>
                <a:gd name="connsiteX1-115" fmla="*/ 1688517 w 1960530"/>
                <a:gd name="connsiteY1-116" fmla="*/ 0 h 2233324"/>
                <a:gd name="connsiteX2-117" fmla="*/ 1960530 w 1960530"/>
                <a:gd name="connsiteY2-118" fmla="*/ 2233324 h 2233324"/>
                <a:gd name="connsiteX3-119" fmla="*/ 0 w 1960530"/>
                <a:gd name="connsiteY3-120" fmla="*/ 2219474 h 2233324"/>
                <a:gd name="connsiteX0-121" fmla="*/ 0 w 1788142"/>
                <a:gd name="connsiteY0-122" fmla="*/ 2219474 h 2219474"/>
                <a:gd name="connsiteX1-123" fmla="*/ 1688517 w 1788142"/>
                <a:gd name="connsiteY1-124" fmla="*/ 0 h 2219474"/>
                <a:gd name="connsiteX2-125" fmla="*/ 1788142 w 1788142"/>
                <a:gd name="connsiteY2-126" fmla="*/ 974277 h 2219474"/>
                <a:gd name="connsiteX3-127" fmla="*/ 0 w 1788142"/>
                <a:gd name="connsiteY3-128" fmla="*/ 2219474 h 2219474"/>
                <a:gd name="connsiteX0-129" fmla="*/ 0 w 1788142"/>
                <a:gd name="connsiteY0-130" fmla="*/ 2205950 h 2205950"/>
                <a:gd name="connsiteX1-131" fmla="*/ 1652898 w 1788142"/>
                <a:gd name="connsiteY1-132" fmla="*/ 0 h 2205950"/>
                <a:gd name="connsiteX2-133" fmla="*/ 1788142 w 1788142"/>
                <a:gd name="connsiteY2-134" fmla="*/ 960753 h 2205950"/>
                <a:gd name="connsiteX3-135" fmla="*/ 0 w 1788142"/>
                <a:gd name="connsiteY3-136" fmla="*/ 2205950 h 2205950"/>
                <a:gd name="connsiteX0-137" fmla="*/ 0 w 1788142"/>
                <a:gd name="connsiteY0-138" fmla="*/ 2158950 h 2158950"/>
                <a:gd name="connsiteX1-139" fmla="*/ 1609613 w 1788142"/>
                <a:gd name="connsiteY1-140" fmla="*/ 0 h 2158950"/>
                <a:gd name="connsiteX2-141" fmla="*/ 1788142 w 1788142"/>
                <a:gd name="connsiteY2-142" fmla="*/ 913753 h 2158950"/>
                <a:gd name="connsiteX3-143" fmla="*/ 0 w 1788142"/>
                <a:gd name="connsiteY3-144" fmla="*/ 2158950 h 2158950"/>
                <a:gd name="connsiteX0-145" fmla="*/ 0 w 1785380"/>
                <a:gd name="connsiteY0-146" fmla="*/ 2158950 h 2158950"/>
                <a:gd name="connsiteX1-147" fmla="*/ 1609613 w 1785380"/>
                <a:gd name="connsiteY1-148" fmla="*/ 0 h 2158950"/>
                <a:gd name="connsiteX2-149" fmla="*/ 1785380 w 1785380"/>
                <a:gd name="connsiteY2-150" fmla="*/ 919897 h 2158950"/>
                <a:gd name="connsiteX3-151" fmla="*/ 0 w 1785380"/>
                <a:gd name="connsiteY3-152" fmla="*/ 2158950 h 2158950"/>
                <a:gd name="connsiteX0-153" fmla="*/ 0 w 1783154"/>
                <a:gd name="connsiteY0-154" fmla="*/ 2158950 h 2158950"/>
                <a:gd name="connsiteX1-155" fmla="*/ 1609613 w 1783154"/>
                <a:gd name="connsiteY1-156" fmla="*/ 0 h 2158950"/>
                <a:gd name="connsiteX2-157" fmla="*/ 1783154 w 1783154"/>
                <a:gd name="connsiteY2-158" fmla="*/ 920742 h 2158950"/>
                <a:gd name="connsiteX3-159" fmla="*/ 0 w 1783154"/>
                <a:gd name="connsiteY3-160" fmla="*/ 2158950 h 2158950"/>
                <a:gd name="connsiteX0-161" fmla="*/ 0 w 1784535"/>
                <a:gd name="connsiteY0-162" fmla="*/ 2162021 h 2162021"/>
                <a:gd name="connsiteX1-163" fmla="*/ 1610994 w 1784535"/>
                <a:gd name="connsiteY1-164" fmla="*/ 0 h 2162021"/>
                <a:gd name="connsiteX2-165" fmla="*/ 1784535 w 1784535"/>
                <a:gd name="connsiteY2-166" fmla="*/ 920742 h 2162021"/>
                <a:gd name="connsiteX3-167" fmla="*/ 0 w 1784535"/>
                <a:gd name="connsiteY3-168" fmla="*/ 2162021 h 2162021"/>
              </a:gdLst>
              <a:ahLst/>
              <a:cxnLst>
                <a:cxn ang="0">
                  <a:pos x="connsiteX0-1" y="connsiteY0-2"/>
                </a:cxn>
                <a:cxn ang="0">
                  <a:pos x="connsiteX1-3" y="connsiteY1-4"/>
                </a:cxn>
                <a:cxn ang="0">
                  <a:pos x="connsiteX2-5" y="connsiteY2-6"/>
                </a:cxn>
                <a:cxn ang="0">
                  <a:pos x="connsiteX3-7" y="connsiteY3-8"/>
                </a:cxn>
              </a:cxnLst>
              <a:rect l="l" t="t" r="r" b="b"/>
              <a:pathLst>
                <a:path w="1784535" h="2162021">
                  <a:moveTo>
                    <a:pt x="0" y="2162021"/>
                  </a:moveTo>
                  <a:lnTo>
                    <a:pt x="1610994" y="0"/>
                  </a:lnTo>
                  <a:lnTo>
                    <a:pt x="1784535" y="920742"/>
                  </a:lnTo>
                  <a:lnTo>
                    <a:pt x="0" y="2162021"/>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8"/>
            <p:cNvSpPr/>
            <p:nvPr/>
          </p:nvSpPr>
          <p:spPr>
            <a:xfrm>
              <a:off x="4690665" y="632230"/>
              <a:ext cx="600075" cy="268381"/>
            </a:xfrm>
            <a:custGeom>
              <a:avLst/>
              <a:gdLst>
                <a:gd name="connsiteX0" fmla="*/ 0 w 390525"/>
                <a:gd name="connsiteY0" fmla="*/ 119156 h 119156"/>
                <a:gd name="connsiteX1" fmla="*/ 195263 w 390525"/>
                <a:gd name="connsiteY1" fmla="*/ 0 h 119156"/>
                <a:gd name="connsiteX2" fmla="*/ 390525 w 390525"/>
                <a:gd name="connsiteY2" fmla="*/ 119156 h 119156"/>
                <a:gd name="connsiteX3" fmla="*/ 0 w 390525"/>
                <a:gd name="connsiteY3" fmla="*/ 119156 h 119156"/>
                <a:gd name="connsiteX0-1" fmla="*/ 0 w 428625"/>
                <a:gd name="connsiteY0-2" fmla="*/ 157256 h 157256"/>
                <a:gd name="connsiteX1-3" fmla="*/ 233363 w 428625"/>
                <a:gd name="connsiteY1-4" fmla="*/ 0 h 157256"/>
                <a:gd name="connsiteX2-5" fmla="*/ 428625 w 428625"/>
                <a:gd name="connsiteY2-6" fmla="*/ 119156 h 157256"/>
                <a:gd name="connsiteX3-7" fmla="*/ 0 w 428625"/>
                <a:gd name="connsiteY3-8" fmla="*/ 157256 h 157256"/>
                <a:gd name="connsiteX0-9" fmla="*/ 0 w 533400"/>
                <a:gd name="connsiteY0-10" fmla="*/ 236631 h 236631"/>
                <a:gd name="connsiteX1-11" fmla="*/ 338138 w 533400"/>
                <a:gd name="connsiteY1-12" fmla="*/ 0 h 236631"/>
                <a:gd name="connsiteX2-13" fmla="*/ 533400 w 533400"/>
                <a:gd name="connsiteY2-14" fmla="*/ 119156 h 236631"/>
                <a:gd name="connsiteX3-15" fmla="*/ 0 w 533400"/>
                <a:gd name="connsiteY3-16" fmla="*/ 236631 h 236631"/>
                <a:gd name="connsiteX0-17" fmla="*/ 0 w 571500"/>
                <a:gd name="connsiteY0-18" fmla="*/ 252506 h 252506"/>
                <a:gd name="connsiteX1-19" fmla="*/ 376238 w 571500"/>
                <a:gd name="connsiteY1-20" fmla="*/ 0 h 252506"/>
                <a:gd name="connsiteX2-21" fmla="*/ 571500 w 571500"/>
                <a:gd name="connsiteY2-22" fmla="*/ 119156 h 252506"/>
                <a:gd name="connsiteX3-23" fmla="*/ 0 w 571500"/>
                <a:gd name="connsiteY3-24" fmla="*/ 252506 h 252506"/>
                <a:gd name="connsiteX0-25" fmla="*/ 0 w 600075"/>
                <a:gd name="connsiteY0-26" fmla="*/ 268381 h 268381"/>
                <a:gd name="connsiteX1-27" fmla="*/ 404813 w 600075"/>
                <a:gd name="connsiteY1-28" fmla="*/ 0 h 268381"/>
                <a:gd name="connsiteX2-29" fmla="*/ 600075 w 600075"/>
                <a:gd name="connsiteY2-30" fmla="*/ 119156 h 268381"/>
                <a:gd name="connsiteX3-31" fmla="*/ 0 w 600075"/>
                <a:gd name="connsiteY3-32" fmla="*/ 268381 h 268381"/>
              </a:gdLst>
              <a:ahLst/>
              <a:cxnLst>
                <a:cxn ang="0">
                  <a:pos x="connsiteX0-1" y="connsiteY0-2"/>
                </a:cxn>
                <a:cxn ang="0">
                  <a:pos x="connsiteX1-3" y="connsiteY1-4"/>
                </a:cxn>
                <a:cxn ang="0">
                  <a:pos x="connsiteX2-5" y="connsiteY2-6"/>
                </a:cxn>
                <a:cxn ang="0">
                  <a:pos x="connsiteX3-7" y="connsiteY3-8"/>
                </a:cxn>
              </a:cxnLst>
              <a:rect l="l" t="t" r="r" b="b"/>
              <a:pathLst>
                <a:path w="600075" h="268381">
                  <a:moveTo>
                    <a:pt x="0" y="268381"/>
                  </a:moveTo>
                  <a:lnTo>
                    <a:pt x="404813" y="0"/>
                  </a:lnTo>
                  <a:lnTo>
                    <a:pt x="600075" y="119156"/>
                  </a:lnTo>
                  <a:lnTo>
                    <a:pt x="0" y="268381"/>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5"/>
            <p:cNvSpPr/>
            <p:nvPr/>
          </p:nvSpPr>
          <p:spPr>
            <a:xfrm rot="2261504">
              <a:off x="3137649" y="1145480"/>
              <a:ext cx="1960530" cy="1721893"/>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Lst>
              <a:ahLst/>
              <a:cxnLst>
                <a:cxn ang="0">
                  <a:pos x="connsiteX0-1" y="connsiteY0-2"/>
                </a:cxn>
                <a:cxn ang="0">
                  <a:pos x="connsiteX1-3" y="connsiteY1-4"/>
                </a:cxn>
                <a:cxn ang="0">
                  <a:pos x="connsiteX2-5" y="connsiteY2-6"/>
                </a:cxn>
                <a:cxn ang="0">
                  <a:pos x="connsiteX3-7" y="connsiteY3-8"/>
                </a:cxn>
              </a:cxnLst>
              <a:rect l="l" t="t" r="r" b="b"/>
              <a:pathLst>
                <a:path w="1960530" h="1721893">
                  <a:moveTo>
                    <a:pt x="0" y="1708043"/>
                  </a:moveTo>
                  <a:lnTo>
                    <a:pt x="1347805" y="0"/>
                  </a:lnTo>
                  <a:lnTo>
                    <a:pt x="1960530" y="1721893"/>
                  </a:lnTo>
                  <a:lnTo>
                    <a:pt x="0" y="1708043"/>
                  </a:lnTo>
                  <a:close/>
                </a:path>
              </a:pathLst>
            </a:cu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9291348">
              <a:off x="1844890" y="2246920"/>
              <a:ext cx="1975832" cy="1289312"/>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Lst>
              <a:ahLst/>
              <a:cxnLst>
                <a:cxn ang="0">
                  <a:pos x="connsiteX0-1" y="connsiteY0-2"/>
                </a:cxn>
                <a:cxn ang="0">
                  <a:pos x="connsiteX1-3" y="connsiteY1-4"/>
                </a:cxn>
                <a:cxn ang="0">
                  <a:pos x="connsiteX2-5" y="connsiteY2-6"/>
                </a:cxn>
                <a:cxn ang="0">
                  <a:pos x="connsiteX3-7" y="connsiteY3-8"/>
                </a:cxn>
              </a:cxnLst>
              <a:rect l="l" t="t" r="r" b="b"/>
              <a:pathLst>
                <a:path w="1975832" h="1289312">
                  <a:moveTo>
                    <a:pt x="0" y="1271236"/>
                  </a:moveTo>
                  <a:lnTo>
                    <a:pt x="1488705" y="0"/>
                  </a:lnTo>
                  <a:lnTo>
                    <a:pt x="1975832" y="1289312"/>
                  </a:lnTo>
                  <a:lnTo>
                    <a:pt x="0" y="1271236"/>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身体"/>
          <p:cNvGrpSpPr/>
          <p:nvPr/>
        </p:nvGrpSpPr>
        <p:grpSpPr>
          <a:xfrm>
            <a:off x="1063283" y="2902631"/>
            <a:ext cx="4420524" cy="2642723"/>
            <a:chOff x="2823257" y="2614410"/>
            <a:chExt cx="4420524" cy="2642723"/>
          </a:xfrm>
        </p:grpSpPr>
        <p:sp>
          <p:nvSpPr>
            <p:cNvPr id="18" name="直角三角形 17"/>
            <p:cNvSpPr/>
            <p:nvPr/>
          </p:nvSpPr>
          <p:spPr>
            <a:xfrm rot="7802093">
              <a:off x="2824051" y="2733568"/>
              <a:ext cx="584200" cy="585788"/>
            </a:xfrm>
            <a:prstGeom prst="rtTriangle">
              <a:avLst/>
            </a:pr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4"/>
            <p:cNvSpPr/>
            <p:nvPr/>
          </p:nvSpPr>
          <p:spPr>
            <a:xfrm rot="20722384">
              <a:off x="5661780" y="3518194"/>
              <a:ext cx="1582001" cy="1738939"/>
            </a:xfrm>
            <a:custGeom>
              <a:avLst/>
              <a:gdLst>
                <a:gd name="connsiteX0" fmla="*/ 0 w 1040580"/>
                <a:gd name="connsiteY0" fmla="*/ 1603491 h 1603491"/>
                <a:gd name="connsiteX1" fmla="*/ 0 w 1040580"/>
                <a:gd name="connsiteY1" fmla="*/ 0 h 1603491"/>
                <a:gd name="connsiteX2" fmla="*/ 1040580 w 1040580"/>
                <a:gd name="connsiteY2" fmla="*/ 1603491 h 1603491"/>
                <a:gd name="connsiteX3" fmla="*/ 0 w 1040580"/>
                <a:gd name="connsiteY3" fmla="*/ 1603491 h 1603491"/>
                <a:gd name="connsiteX0-1" fmla="*/ 0 w 1040580"/>
                <a:gd name="connsiteY0-2" fmla="*/ 1601086 h 1601086"/>
                <a:gd name="connsiteX1-3" fmla="*/ 9216 w 1040580"/>
                <a:gd name="connsiteY1-4" fmla="*/ 0 h 1601086"/>
                <a:gd name="connsiteX2-5" fmla="*/ 1040580 w 1040580"/>
                <a:gd name="connsiteY2-6" fmla="*/ 1601086 h 1601086"/>
                <a:gd name="connsiteX3-7" fmla="*/ 0 w 1040580"/>
                <a:gd name="connsiteY3-8" fmla="*/ 1601086 h 1601086"/>
                <a:gd name="connsiteX0-9" fmla="*/ 0 w 1040580"/>
                <a:gd name="connsiteY0-10" fmla="*/ 1602689 h 1602689"/>
                <a:gd name="connsiteX1-11" fmla="*/ 3072 w 1040580"/>
                <a:gd name="connsiteY1-12" fmla="*/ 0 h 1602689"/>
                <a:gd name="connsiteX2-13" fmla="*/ 1040580 w 1040580"/>
                <a:gd name="connsiteY2-14" fmla="*/ 1602689 h 1602689"/>
                <a:gd name="connsiteX3-15" fmla="*/ 0 w 1040580"/>
                <a:gd name="connsiteY3-16" fmla="*/ 1602689 h 1602689"/>
                <a:gd name="connsiteX0-17" fmla="*/ 0 w 1285252"/>
                <a:gd name="connsiteY0-18" fmla="*/ 1602689 h 1795696"/>
                <a:gd name="connsiteX1-19" fmla="*/ 3072 w 1285252"/>
                <a:gd name="connsiteY1-20" fmla="*/ 0 h 1795696"/>
                <a:gd name="connsiteX2-21" fmla="*/ 1285252 w 1285252"/>
                <a:gd name="connsiteY2-22" fmla="*/ 1795696 h 1795696"/>
                <a:gd name="connsiteX3-23" fmla="*/ 0 w 1285252"/>
                <a:gd name="connsiteY3-24" fmla="*/ 1602689 h 1795696"/>
                <a:gd name="connsiteX0-25" fmla="*/ 34389 w 1282180"/>
                <a:gd name="connsiteY0-26" fmla="*/ 1609638 h 1795696"/>
                <a:gd name="connsiteX1-27" fmla="*/ 0 w 1282180"/>
                <a:gd name="connsiteY1-28" fmla="*/ 0 h 1795696"/>
                <a:gd name="connsiteX2-29" fmla="*/ 1282180 w 1282180"/>
                <a:gd name="connsiteY2-30" fmla="*/ 1795696 h 1795696"/>
                <a:gd name="connsiteX3-31" fmla="*/ 34389 w 1282180"/>
                <a:gd name="connsiteY3-32" fmla="*/ 1609638 h 1795696"/>
                <a:gd name="connsiteX0-33" fmla="*/ 51382 w 1282180"/>
                <a:gd name="connsiteY0-34" fmla="*/ 1622478 h 1795696"/>
                <a:gd name="connsiteX1-35" fmla="*/ 0 w 1282180"/>
                <a:gd name="connsiteY1-36" fmla="*/ 0 h 1795696"/>
                <a:gd name="connsiteX2-37" fmla="*/ 1282180 w 1282180"/>
                <a:gd name="connsiteY2-38" fmla="*/ 1795696 h 1795696"/>
                <a:gd name="connsiteX3-39" fmla="*/ 51382 w 1282180"/>
                <a:gd name="connsiteY3-40" fmla="*/ 1622478 h 1795696"/>
                <a:gd name="connsiteX0-41" fmla="*/ 56064 w 1282180"/>
                <a:gd name="connsiteY0-42" fmla="*/ 1623346 h 1795696"/>
                <a:gd name="connsiteX1-43" fmla="*/ 0 w 1282180"/>
                <a:gd name="connsiteY1-44" fmla="*/ 0 h 1795696"/>
                <a:gd name="connsiteX2-45" fmla="*/ 1282180 w 1282180"/>
                <a:gd name="connsiteY2-46" fmla="*/ 1795696 h 1795696"/>
                <a:gd name="connsiteX3-47" fmla="*/ 56064 w 1282180"/>
                <a:gd name="connsiteY3-48" fmla="*/ 1623346 h 1795696"/>
                <a:gd name="connsiteX0-49" fmla="*/ 56064 w 1582001"/>
                <a:gd name="connsiteY0-50" fmla="*/ 1623346 h 1738939"/>
                <a:gd name="connsiteX1-51" fmla="*/ 0 w 1582001"/>
                <a:gd name="connsiteY1-52" fmla="*/ 0 h 1738939"/>
                <a:gd name="connsiteX2-53" fmla="*/ 1582001 w 1582001"/>
                <a:gd name="connsiteY2-54" fmla="*/ 1738939 h 1738939"/>
                <a:gd name="connsiteX3-55" fmla="*/ 56064 w 1582001"/>
                <a:gd name="connsiteY3-56" fmla="*/ 1623346 h 1738939"/>
              </a:gdLst>
              <a:ahLst/>
              <a:cxnLst>
                <a:cxn ang="0">
                  <a:pos x="connsiteX0-1" y="connsiteY0-2"/>
                </a:cxn>
                <a:cxn ang="0">
                  <a:pos x="connsiteX1-3" y="connsiteY1-4"/>
                </a:cxn>
                <a:cxn ang="0">
                  <a:pos x="connsiteX2-5" y="connsiteY2-6"/>
                </a:cxn>
                <a:cxn ang="0">
                  <a:pos x="connsiteX3-7" y="connsiteY3-8"/>
                </a:cxn>
              </a:cxnLst>
              <a:rect l="l" t="t" r="r" b="b"/>
              <a:pathLst>
                <a:path w="1582001" h="1738939">
                  <a:moveTo>
                    <a:pt x="56064" y="1623346"/>
                  </a:moveTo>
                  <a:lnTo>
                    <a:pt x="0" y="0"/>
                  </a:lnTo>
                  <a:lnTo>
                    <a:pt x="1582001" y="1738939"/>
                  </a:lnTo>
                  <a:lnTo>
                    <a:pt x="56064" y="1623346"/>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a:off x="3078051" y="2614410"/>
              <a:ext cx="2459864" cy="1574576"/>
            </a:xfrm>
            <a:custGeom>
              <a:avLst/>
              <a:gdLst>
                <a:gd name="connsiteX0" fmla="*/ 0 w 1815921"/>
                <a:gd name="connsiteY0" fmla="*/ 0 h 1403798"/>
                <a:gd name="connsiteX1" fmla="*/ 1815921 w 1815921"/>
                <a:gd name="connsiteY1" fmla="*/ 0 h 1403798"/>
                <a:gd name="connsiteX2" fmla="*/ 1815921 w 1815921"/>
                <a:gd name="connsiteY2" fmla="*/ 1403798 h 1403798"/>
                <a:gd name="connsiteX3" fmla="*/ 0 w 1815921"/>
                <a:gd name="connsiteY3" fmla="*/ 1403798 h 1403798"/>
                <a:gd name="connsiteX4" fmla="*/ 0 w 1815921"/>
                <a:gd name="connsiteY4" fmla="*/ 0 h 1403798"/>
                <a:gd name="connsiteX0-1" fmla="*/ 0 w 2472743"/>
                <a:gd name="connsiteY0-2" fmla="*/ 0 h 1584102"/>
                <a:gd name="connsiteX1-3" fmla="*/ 2472743 w 2472743"/>
                <a:gd name="connsiteY1-4" fmla="*/ 180304 h 1584102"/>
                <a:gd name="connsiteX2-5" fmla="*/ 2472743 w 2472743"/>
                <a:gd name="connsiteY2-6" fmla="*/ 1584102 h 1584102"/>
                <a:gd name="connsiteX3-7" fmla="*/ 656822 w 2472743"/>
                <a:gd name="connsiteY3-8" fmla="*/ 1584102 h 1584102"/>
                <a:gd name="connsiteX4-9" fmla="*/ 0 w 2472743"/>
                <a:gd name="connsiteY4-10" fmla="*/ 0 h 1584102"/>
                <a:gd name="connsiteX0-11" fmla="*/ 0 w 2472743"/>
                <a:gd name="connsiteY0-12" fmla="*/ 0 h 1584102"/>
                <a:gd name="connsiteX1-13" fmla="*/ 2472743 w 2472743"/>
                <a:gd name="connsiteY1-14" fmla="*/ 180304 h 1584102"/>
                <a:gd name="connsiteX2-15" fmla="*/ 2459864 w 2472743"/>
                <a:gd name="connsiteY2-16" fmla="*/ 1210615 h 1584102"/>
                <a:gd name="connsiteX3-17" fmla="*/ 656822 w 2472743"/>
                <a:gd name="connsiteY3-18" fmla="*/ 1584102 h 1584102"/>
                <a:gd name="connsiteX4-19" fmla="*/ 0 w 2472743"/>
                <a:gd name="connsiteY4-20" fmla="*/ 0 h 1584102"/>
                <a:gd name="connsiteX0-21" fmla="*/ 0 w 2459864"/>
                <a:gd name="connsiteY0-22" fmla="*/ 0 h 1584102"/>
                <a:gd name="connsiteX1-23" fmla="*/ 2253802 w 2459864"/>
                <a:gd name="connsiteY1-24" fmla="*/ 347730 h 1584102"/>
                <a:gd name="connsiteX2-25" fmla="*/ 2459864 w 2459864"/>
                <a:gd name="connsiteY2-26" fmla="*/ 1210615 h 1584102"/>
                <a:gd name="connsiteX3-27" fmla="*/ 656822 w 2459864"/>
                <a:gd name="connsiteY3-28" fmla="*/ 1584102 h 1584102"/>
                <a:gd name="connsiteX4-29" fmla="*/ 0 w 2459864"/>
                <a:gd name="connsiteY4-30" fmla="*/ 0 h 1584102"/>
                <a:gd name="connsiteX0-31" fmla="*/ 0 w 2459864"/>
                <a:gd name="connsiteY0-32" fmla="*/ 0 h 1579339"/>
                <a:gd name="connsiteX1-33" fmla="*/ 2253802 w 2459864"/>
                <a:gd name="connsiteY1-34" fmla="*/ 347730 h 1579339"/>
                <a:gd name="connsiteX2-35" fmla="*/ 2459864 w 2459864"/>
                <a:gd name="connsiteY2-36" fmla="*/ 1210615 h 1579339"/>
                <a:gd name="connsiteX3-37" fmla="*/ 666347 w 2459864"/>
                <a:gd name="connsiteY3-38" fmla="*/ 1579339 h 1579339"/>
                <a:gd name="connsiteX4-39" fmla="*/ 0 w 2459864"/>
                <a:gd name="connsiteY4-40" fmla="*/ 0 h 1579339"/>
                <a:gd name="connsiteX0-41" fmla="*/ 0 w 2459864"/>
                <a:gd name="connsiteY0-42" fmla="*/ 0 h 1579339"/>
                <a:gd name="connsiteX1-43" fmla="*/ 2253802 w 2459864"/>
                <a:gd name="connsiteY1-44" fmla="*/ 347730 h 1579339"/>
                <a:gd name="connsiteX2-45" fmla="*/ 2459864 w 2459864"/>
                <a:gd name="connsiteY2-46" fmla="*/ 1210615 h 1579339"/>
                <a:gd name="connsiteX3-47" fmla="*/ 661584 w 2459864"/>
                <a:gd name="connsiteY3-48" fmla="*/ 1579339 h 1579339"/>
                <a:gd name="connsiteX4-49" fmla="*/ 0 w 2459864"/>
                <a:gd name="connsiteY4-50" fmla="*/ 0 h 1579339"/>
                <a:gd name="connsiteX0-51" fmla="*/ 0 w 2459864"/>
                <a:gd name="connsiteY0-52" fmla="*/ 0 h 1574576"/>
                <a:gd name="connsiteX1-53" fmla="*/ 2253802 w 2459864"/>
                <a:gd name="connsiteY1-54" fmla="*/ 347730 h 1574576"/>
                <a:gd name="connsiteX2-55" fmla="*/ 2459864 w 2459864"/>
                <a:gd name="connsiteY2-56" fmla="*/ 1210615 h 1574576"/>
                <a:gd name="connsiteX3-57" fmla="*/ 659203 w 2459864"/>
                <a:gd name="connsiteY3-58" fmla="*/ 1574576 h 1574576"/>
                <a:gd name="connsiteX4-59" fmla="*/ 0 w 2459864"/>
                <a:gd name="connsiteY4-60" fmla="*/ 0 h 1574576"/>
                <a:gd name="connsiteX0-61" fmla="*/ 0 w 2459864"/>
                <a:gd name="connsiteY0-62" fmla="*/ 0 h 1574576"/>
                <a:gd name="connsiteX1-63" fmla="*/ 2253802 w 2459864"/>
                <a:gd name="connsiteY1-64" fmla="*/ 347730 h 1574576"/>
                <a:gd name="connsiteX2-65" fmla="*/ 2459864 w 2459864"/>
                <a:gd name="connsiteY2-66" fmla="*/ 1210615 h 1574576"/>
                <a:gd name="connsiteX3-67" fmla="*/ 656822 w 2459864"/>
                <a:gd name="connsiteY3-68" fmla="*/ 1574576 h 1574576"/>
                <a:gd name="connsiteX4-69" fmla="*/ 0 w 2459864"/>
                <a:gd name="connsiteY4-70" fmla="*/ 0 h 1574576"/>
                <a:gd name="connsiteX0-71" fmla="*/ 0 w 2459864"/>
                <a:gd name="connsiteY0-72" fmla="*/ 0 h 1579338"/>
                <a:gd name="connsiteX1-73" fmla="*/ 2253802 w 2459864"/>
                <a:gd name="connsiteY1-74" fmla="*/ 347730 h 1579338"/>
                <a:gd name="connsiteX2-75" fmla="*/ 2459864 w 2459864"/>
                <a:gd name="connsiteY2-76" fmla="*/ 1210615 h 1579338"/>
                <a:gd name="connsiteX3-77" fmla="*/ 656822 w 2459864"/>
                <a:gd name="connsiteY3-78" fmla="*/ 1579338 h 1579338"/>
                <a:gd name="connsiteX4-79" fmla="*/ 0 w 2459864"/>
                <a:gd name="connsiteY4-80" fmla="*/ 0 h 1579338"/>
                <a:gd name="connsiteX0-81" fmla="*/ 0 w 2459864"/>
                <a:gd name="connsiteY0-82" fmla="*/ 0 h 1572194"/>
                <a:gd name="connsiteX1-83" fmla="*/ 2253802 w 2459864"/>
                <a:gd name="connsiteY1-84" fmla="*/ 347730 h 1572194"/>
                <a:gd name="connsiteX2-85" fmla="*/ 2459864 w 2459864"/>
                <a:gd name="connsiteY2-86" fmla="*/ 1210615 h 1572194"/>
                <a:gd name="connsiteX3-87" fmla="*/ 659203 w 2459864"/>
                <a:gd name="connsiteY3-88" fmla="*/ 1572194 h 1572194"/>
                <a:gd name="connsiteX4-89" fmla="*/ 0 w 2459864"/>
                <a:gd name="connsiteY4-90" fmla="*/ 0 h 1572194"/>
                <a:gd name="connsiteX0-91" fmla="*/ 0 w 2459864"/>
                <a:gd name="connsiteY0-92" fmla="*/ 0 h 1574575"/>
                <a:gd name="connsiteX1-93" fmla="*/ 2253802 w 2459864"/>
                <a:gd name="connsiteY1-94" fmla="*/ 347730 h 1574575"/>
                <a:gd name="connsiteX2-95" fmla="*/ 2459864 w 2459864"/>
                <a:gd name="connsiteY2-96" fmla="*/ 1210615 h 1574575"/>
                <a:gd name="connsiteX3-97" fmla="*/ 656822 w 2459864"/>
                <a:gd name="connsiteY3-98" fmla="*/ 1574575 h 1574575"/>
                <a:gd name="connsiteX4-99" fmla="*/ 0 w 2459864"/>
                <a:gd name="connsiteY4-100" fmla="*/ 0 h 1574575"/>
                <a:gd name="connsiteX0-101" fmla="*/ 0 w 2459864"/>
                <a:gd name="connsiteY0-102" fmla="*/ 0 h 1572194"/>
                <a:gd name="connsiteX1-103" fmla="*/ 2253802 w 2459864"/>
                <a:gd name="connsiteY1-104" fmla="*/ 347730 h 1572194"/>
                <a:gd name="connsiteX2-105" fmla="*/ 2459864 w 2459864"/>
                <a:gd name="connsiteY2-106" fmla="*/ 1210615 h 1572194"/>
                <a:gd name="connsiteX3-107" fmla="*/ 649679 w 2459864"/>
                <a:gd name="connsiteY3-108" fmla="*/ 1572194 h 1572194"/>
                <a:gd name="connsiteX4-109" fmla="*/ 0 w 2459864"/>
                <a:gd name="connsiteY4-110" fmla="*/ 0 h 1572194"/>
                <a:gd name="connsiteX0-111" fmla="*/ 0 w 2459864"/>
                <a:gd name="connsiteY0-112" fmla="*/ 0 h 1572194"/>
                <a:gd name="connsiteX1-113" fmla="*/ 2253802 w 2459864"/>
                <a:gd name="connsiteY1-114" fmla="*/ 347730 h 1572194"/>
                <a:gd name="connsiteX2-115" fmla="*/ 2459864 w 2459864"/>
                <a:gd name="connsiteY2-116" fmla="*/ 1210615 h 1572194"/>
                <a:gd name="connsiteX3-117" fmla="*/ 644917 w 2459864"/>
                <a:gd name="connsiteY3-118" fmla="*/ 1572194 h 1572194"/>
                <a:gd name="connsiteX4-119" fmla="*/ 0 w 2459864"/>
                <a:gd name="connsiteY4-120" fmla="*/ 0 h 1572194"/>
                <a:gd name="connsiteX0-121" fmla="*/ 0 w 2459864"/>
                <a:gd name="connsiteY0-122" fmla="*/ 0 h 1574576"/>
                <a:gd name="connsiteX1-123" fmla="*/ 2253802 w 2459864"/>
                <a:gd name="connsiteY1-124" fmla="*/ 347730 h 1574576"/>
                <a:gd name="connsiteX2-125" fmla="*/ 2459864 w 2459864"/>
                <a:gd name="connsiteY2-126" fmla="*/ 1210615 h 1574576"/>
                <a:gd name="connsiteX3-127" fmla="*/ 647298 w 2459864"/>
                <a:gd name="connsiteY3-128" fmla="*/ 1574576 h 1574576"/>
                <a:gd name="connsiteX4-129" fmla="*/ 0 w 2459864"/>
                <a:gd name="connsiteY4-130" fmla="*/ 0 h 15745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59864" h="1574576">
                  <a:moveTo>
                    <a:pt x="0" y="0"/>
                  </a:moveTo>
                  <a:lnTo>
                    <a:pt x="2253802" y="347730"/>
                  </a:lnTo>
                  <a:lnTo>
                    <a:pt x="2459864" y="1210615"/>
                  </a:lnTo>
                  <a:lnTo>
                    <a:pt x="647298" y="1574576"/>
                  </a:lnTo>
                  <a:lnTo>
                    <a:pt x="0" y="0"/>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3"/>
            <p:cNvSpPr/>
            <p:nvPr/>
          </p:nvSpPr>
          <p:spPr>
            <a:xfrm rot="10800000">
              <a:off x="3725408" y="3814081"/>
              <a:ext cx="1973978" cy="698950"/>
            </a:xfrm>
            <a:custGeom>
              <a:avLst/>
              <a:gdLst>
                <a:gd name="connsiteX0" fmla="*/ 0 w 2061029"/>
                <a:gd name="connsiteY0" fmla="*/ 682172 h 682172"/>
                <a:gd name="connsiteX1" fmla="*/ 0 w 2061029"/>
                <a:gd name="connsiteY1" fmla="*/ 0 h 682172"/>
                <a:gd name="connsiteX2" fmla="*/ 2061029 w 2061029"/>
                <a:gd name="connsiteY2" fmla="*/ 682172 h 682172"/>
                <a:gd name="connsiteX3" fmla="*/ 0 w 2061029"/>
                <a:gd name="connsiteY3" fmla="*/ 682172 h 682172"/>
                <a:gd name="connsiteX0-1" fmla="*/ 0 w 2340429"/>
                <a:gd name="connsiteY0-2" fmla="*/ 682172 h 809172"/>
                <a:gd name="connsiteX1-3" fmla="*/ 0 w 2340429"/>
                <a:gd name="connsiteY1-4" fmla="*/ 0 h 809172"/>
                <a:gd name="connsiteX2-5" fmla="*/ 2340429 w 2340429"/>
                <a:gd name="connsiteY2-6" fmla="*/ 809172 h 809172"/>
                <a:gd name="connsiteX3-7" fmla="*/ 0 w 2340429"/>
                <a:gd name="connsiteY3-8" fmla="*/ 682172 h 809172"/>
                <a:gd name="connsiteX0-9" fmla="*/ 558800 w 2340429"/>
                <a:gd name="connsiteY0-10" fmla="*/ 1183822 h 1183822"/>
                <a:gd name="connsiteX1-11" fmla="*/ 0 w 2340429"/>
                <a:gd name="connsiteY1-12" fmla="*/ 0 h 1183822"/>
                <a:gd name="connsiteX2-13" fmla="*/ 2340429 w 2340429"/>
                <a:gd name="connsiteY2-14" fmla="*/ 809172 h 1183822"/>
                <a:gd name="connsiteX3-15" fmla="*/ 558800 w 2340429"/>
                <a:gd name="connsiteY3-16" fmla="*/ 1183822 h 1183822"/>
                <a:gd name="connsiteX0-17" fmla="*/ 222250 w 2003879"/>
                <a:gd name="connsiteY0-18" fmla="*/ 618672 h 618672"/>
                <a:gd name="connsiteX1-19" fmla="*/ 0 w 2003879"/>
                <a:gd name="connsiteY1-20" fmla="*/ 0 h 618672"/>
                <a:gd name="connsiteX2-21" fmla="*/ 2003879 w 2003879"/>
                <a:gd name="connsiteY2-22" fmla="*/ 244022 h 618672"/>
                <a:gd name="connsiteX3-23" fmla="*/ 222250 w 2003879"/>
                <a:gd name="connsiteY3-24" fmla="*/ 618672 h 618672"/>
                <a:gd name="connsiteX0-25" fmla="*/ 196850 w 1978479"/>
                <a:gd name="connsiteY0-26" fmla="*/ 675822 h 675822"/>
                <a:gd name="connsiteX1-27" fmla="*/ 0 w 1978479"/>
                <a:gd name="connsiteY1-28" fmla="*/ 0 h 675822"/>
                <a:gd name="connsiteX2-29" fmla="*/ 1978479 w 1978479"/>
                <a:gd name="connsiteY2-30" fmla="*/ 301172 h 675822"/>
                <a:gd name="connsiteX3-31" fmla="*/ 196850 w 1978479"/>
                <a:gd name="connsiteY3-32" fmla="*/ 675822 h 675822"/>
                <a:gd name="connsiteX0-33" fmla="*/ 184150 w 1965779"/>
                <a:gd name="connsiteY0-34" fmla="*/ 685347 h 685347"/>
                <a:gd name="connsiteX1-35" fmla="*/ 0 w 1965779"/>
                <a:gd name="connsiteY1-36" fmla="*/ 0 h 685347"/>
                <a:gd name="connsiteX2-37" fmla="*/ 1965779 w 1965779"/>
                <a:gd name="connsiteY2-38" fmla="*/ 310697 h 685347"/>
                <a:gd name="connsiteX3-39" fmla="*/ 184150 w 1965779"/>
                <a:gd name="connsiteY3-40" fmla="*/ 685347 h 685347"/>
                <a:gd name="connsiteX0-41" fmla="*/ 184150 w 1984829"/>
                <a:gd name="connsiteY0-42" fmla="*/ 685347 h 685347"/>
                <a:gd name="connsiteX1-43" fmla="*/ 0 w 1984829"/>
                <a:gd name="connsiteY1-44" fmla="*/ 0 h 685347"/>
                <a:gd name="connsiteX2-45" fmla="*/ 1984829 w 1984829"/>
                <a:gd name="connsiteY2-46" fmla="*/ 310697 h 685347"/>
                <a:gd name="connsiteX3-47" fmla="*/ 184150 w 1984829"/>
                <a:gd name="connsiteY3-48" fmla="*/ 685347 h 685347"/>
                <a:gd name="connsiteX0-49" fmla="*/ 184150 w 1984829"/>
                <a:gd name="connsiteY0-50" fmla="*/ 685347 h 685347"/>
                <a:gd name="connsiteX1-51" fmla="*/ 0 w 1984829"/>
                <a:gd name="connsiteY1-52" fmla="*/ 0 h 685347"/>
                <a:gd name="connsiteX2-53" fmla="*/ 1984829 w 1984829"/>
                <a:gd name="connsiteY2-54" fmla="*/ 317047 h 685347"/>
                <a:gd name="connsiteX3-55" fmla="*/ 184150 w 1984829"/>
                <a:gd name="connsiteY3-56" fmla="*/ 685347 h 685347"/>
                <a:gd name="connsiteX0-57" fmla="*/ 184150 w 1988004"/>
                <a:gd name="connsiteY0-58" fmla="*/ 685347 h 685347"/>
                <a:gd name="connsiteX1-59" fmla="*/ 0 w 1988004"/>
                <a:gd name="connsiteY1-60" fmla="*/ 0 h 685347"/>
                <a:gd name="connsiteX2-61" fmla="*/ 1988004 w 1988004"/>
                <a:gd name="connsiteY2-62" fmla="*/ 320222 h 685347"/>
                <a:gd name="connsiteX3-63" fmla="*/ 184150 w 1988004"/>
                <a:gd name="connsiteY3-64" fmla="*/ 685347 h 685347"/>
                <a:gd name="connsiteX0-65" fmla="*/ 184150 w 1997529"/>
                <a:gd name="connsiteY0-66" fmla="*/ 685347 h 685347"/>
                <a:gd name="connsiteX1-67" fmla="*/ 0 w 1997529"/>
                <a:gd name="connsiteY1-68" fmla="*/ 0 h 685347"/>
                <a:gd name="connsiteX2-69" fmla="*/ 1997529 w 1997529"/>
                <a:gd name="connsiteY2-70" fmla="*/ 313872 h 685347"/>
                <a:gd name="connsiteX3-71" fmla="*/ 184150 w 1997529"/>
                <a:gd name="connsiteY3-72" fmla="*/ 685347 h 685347"/>
                <a:gd name="connsiteX0-73" fmla="*/ 184150 w 1997529"/>
                <a:gd name="connsiteY0-74" fmla="*/ 694872 h 694872"/>
                <a:gd name="connsiteX1-75" fmla="*/ 0 w 1997529"/>
                <a:gd name="connsiteY1-76" fmla="*/ 0 h 694872"/>
                <a:gd name="connsiteX2-77" fmla="*/ 1997529 w 1997529"/>
                <a:gd name="connsiteY2-78" fmla="*/ 313872 h 694872"/>
                <a:gd name="connsiteX3-79" fmla="*/ 184150 w 1997529"/>
                <a:gd name="connsiteY3-80" fmla="*/ 694872 h 694872"/>
                <a:gd name="connsiteX0-81" fmla="*/ 191293 w 1997529"/>
                <a:gd name="connsiteY0-82" fmla="*/ 694872 h 694872"/>
                <a:gd name="connsiteX1-83" fmla="*/ 0 w 1997529"/>
                <a:gd name="connsiteY1-84" fmla="*/ 0 h 694872"/>
                <a:gd name="connsiteX2-85" fmla="*/ 1997529 w 1997529"/>
                <a:gd name="connsiteY2-86" fmla="*/ 313872 h 694872"/>
                <a:gd name="connsiteX3-87" fmla="*/ 191293 w 1997529"/>
                <a:gd name="connsiteY3-88" fmla="*/ 694872 h 694872"/>
                <a:gd name="connsiteX0-89" fmla="*/ 186530 w 1997529"/>
                <a:gd name="connsiteY0-90" fmla="*/ 694872 h 694872"/>
                <a:gd name="connsiteX1-91" fmla="*/ 0 w 1997529"/>
                <a:gd name="connsiteY1-92" fmla="*/ 0 h 694872"/>
                <a:gd name="connsiteX2-93" fmla="*/ 1997529 w 1997529"/>
                <a:gd name="connsiteY2-94" fmla="*/ 313872 h 694872"/>
                <a:gd name="connsiteX3-95" fmla="*/ 186530 w 1997529"/>
                <a:gd name="connsiteY3-96" fmla="*/ 694872 h 694872"/>
                <a:gd name="connsiteX0-97" fmla="*/ 186530 w 1992767"/>
                <a:gd name="connsiteY0-98" fmla="*/ 694872 h 694872"/>
                <a:gd name="connsiteX1-99" fmla="*/ 0 w 1992767"/>
                <a:gd name="connsiteY1-100" fmla="*/ 0 h 694872"/>
                <a:gd name="connsiteX2-101" fmla="*/ 1992767 w 1992767"/>
                <a:gd name="connsiteY2-102" fmla="*/ 313872 h 694872"/>
                <a:gd name="connsiteX3-103" fmla="*/ 186530 w 1992767"/>
                <a:gd name="connsiteY3-104" fmla="*/ 694872 h 694872"/>
                <a:gd name="connsiteX0-105" fmla="*/ 186530 w 1989592"/>
                <a:gd name="connsiteY0-106" fmla="*/ 694872 h 694872"/>
                <a:gd name="connsiteX1-107" fmla="*/ 0 w 1989592"/>
                <a:gd name="connsiteY1-108" fmla="*/ 0 h 694872"/>
                <a:gd name="connsiteX2-109" fmla="*/ 1989592 w 1989592"/>
                <a:gd name="connsiteY2-110" fmla="*/ 313872 h 694872"/>
                <a:gd name="connsiteX3-111" fmla="*/ 186530 w 1989592"/>
                <a:gd name="connsiteY3-112" fmla="*/ 694872 h 694872"/>
                <a:gd name="connsiteX0-113" fmla="*/ 186530 w 1989592"/>
                <a:gd name="connsiteY0-114" fmla="*/ 694872 h 694872"/>
                <a:gd name="connsiteX1-115" fmla="*/ 0 w 1989592"/>
                <a:gd name="connsiteY1-116" fmla="*/ 0 h 694872"/>
                <a:gd name="connsiteX2-117" fmla="*/ 1989592 w 1989592"/>
                <a:gd name="connsiteY2-118" fmla="*/ 317047 h 694872"/>
                <a:gd name="connsiteX3-119" fmla="*/ 186530 w 1989592"/>
                <a:gd name="connsiteY3-120" fmla="*/ 694872 h 694872"/>
                <a:gd name="connsiteX0-121" fmla="*/ 186530 w 1989592"/>
                <a:gd name="connsiteY0-122" fmla="*/ 694872 h 694872"/>
                <a:gd name="connsiteX1-123" fmla="*/ 0 w 1989592"/>
                <a:gd name="connsiteY1-124" fmla="*/ 0 h 694872"/>
                <a:gd name="connsiteX2-125" fmla="*/ 1989592 w 1989592"/>
                <a:gd name="connsiteY2-126" fmla="*/ 317047 h 694872"/>
                <a:gd name="connsiteX3-127" fmla="*/ 186530 w 1989592"/>
                <a:gd name="connsiteY3-128" fmla="*/ 694872 h 694872"/>
                <a:gd name="connsiteX0-129" fmla="*/ 186530 w 1992767"/>
                <a:gd name="connsiteY0-130" fmla="*/ 694872 h 694872"/>
                <a:gd name="connsiteX1-131" fmla="*/ 0 w 1992767"/>
                <a:gd name="connsiteY1-132" fmla="*/ 0 h 694872"/>
                <a:gd name="connsiteX2-133" fmla="*/ 1992767 w 1992767"/>
                <a:gd name="connsiteY2-134" fmla="*/ 317047 h 694872"/>
                <a:gd name="connsiteX3-135" fmla="*/ 186530 w 1992767"/>
                <a:gd name="connsiteY3-136" fmla="*/ 694872 h 694872"/>
                <a:gd name="connsiteX0-137" fmla="*/ 186530 w 1999117"/>
                <a:gd name="connsiteY0-138" fmla="*/ 694872 h 694872"/>
                <a:gd name="connsiteX1-139" fmla="*/ 0 w 1999117"/>
                <a:gd name="connsiteY1-140" fmla="*/ 0 h 694872"/>
                <a:gd name="connsiteX2-141" fmla="*/ 1999117 w 1999117"/>
                <a:gd name="connsiteY2-142" fmla="*/ 317047 h 694872"/>
                <a:gd name="connsiteX3-143" fmla="*/ 186530 w 1999117"/>
                <a:gd name="connsiteY3-144" fmla="*/ 694872 h 694872"/>
                <a:gd name="connsiteX0-145" fmla="*/ 186530 w 1989592"/>
                <a:gd name="connsiteY0-146" fmla="*/ 694872 h 694872"/>
                <a:gd name="connsiteX1-147" fmla="*/ 0 w 1989592"/>
                <a:gd name="connsiteY1-148" fmla="*/ 0 h 694872"/>
                <a:gd name="connsiteX2-149" fmla="*/ 1989592 w 1989592"/>
                <a:gd name="connsiteY2-150" fmla="*/ 320222 h 694872"/>
                <a:gd name="connsiteX3-151" fmla="*/ 186530 w 1989592"/>
                <a:gd name="connsiteY3-152" fmla="*/ 694872 h 694872"/>
                <a:gd name="connsiteX0-153" fmla="*/ 186530 w 1995942"/>
                <a:gd name="connsiteY0-154" fmla="*/ 694872 h 694872"/>
                <a:gd name="connsiteX1-155" fmla="*/ 0 w 1995942"/>
                <a:gd name="connsiteY1-156" fmla="*/ 0 h 694872"/>
                <a:gd name="connsiteX2-157" fmla="*/ 1995942 w 1995942"/>
                <a:gd name="connsiteY2-158" fmla="*/ 323397 h 694872"/>
                <a:gd name="connsiteX3-159" fmla="*/ 186530 w 1995942"/>
                <a:gd name="connsiteY3-160" fmla="*/ 694872 h 694872"/>
                <a:gd name="connsiteX0-161" fmla="*/ 180180 w 1989592"/>
                <a:gd name="connsiteY0-162" fmla="*/ 704397 h 704397"/>
                <a:gd name="connsiteX1-163" fmla="*/ 0 w 1989592"/>
                <a:gd name="connsiteY1-164" fmla="*/ 0 h 704397"/>
                <a:gd name="connsiteX2-165" fmla="*/ 1989592 w 1989592"/>
                <a:gd name="connsiteY2-166" fmla="*/ 332922 h 704397"/>
                <a:gd name="connsiteX3-167" fmla="*/ 180180 w 1989592"/>
                <a:gd name="connsiteY3-168" fmla="*/ 704397 h 704397"/>
                <a:gd name="connsiteX0-169" fmla="*/ 173830 w 1983242"/>
                <a:gd name="connsiteY0-170" fmla="*/ 694872 h 694872"/>
                <a:gd name="connsiteX1-171" fmla="*/ 0 w 1983242"/>
                <a:gd name="connsiteY1-172" fmla="*/ 0 h 694872"/>
                <a:gd name="connsiteX2-173" fmla="*/ 1983242 w 1983242"/>
                <a:gd name="connsiteY2-174" fmla="*/ 323397 h 694872"/>
                <a:gd name="connsiteX3-175" fmla="*/ 173830 w 1983242"/>
                <a:gd name="connsiteY3-176" fmla="*/ 694872 h 694872"/>
                <a:gd name="connsiteX0-177" fmla="*/ 177005 w 1986417"/>
                <a:gd name="connsiteY0-178" fmla="*/ 694872 h 694872"/>
                <a:gd name="connsiteX1-179" fmla="*/ 0 w 1986417"/>
                <a:gd name="connsiteY1-180" fmla="*/ 0 h 694872"/>
                <a:gd name="connsiteX2-181" fmla="*/ 1986417 w 1986417"/>
                <a:gd name="connsiteY2-182" fmla="*/ 323397 h 694872"/>
                <a:gd name="connsiteX3-183" fmla="*/ 177005 w 1986417"/>
                <a:gd name="connsiteY3-184" fmla="*/ 694872 h 694872"/>
                <a:gd name="connsiteX0-185" fmla="*/ 164566 w 1973978"/>
                <a:gd name="connsiteY0-186" fmla="*/ 698950 h 698950"/>
                <a:gd name="connsiteX1-187" fmla="*/ 0 w 1973978"/>
                <a:gd name="connsiteY1-188" fmla="*/ 0 h 698950"/>
                <a:gd name="connsiteX2-189" fmla="*/ 1973978 w 1973978"/>
                <a:gd name="connsiteY2-190" fmla="*/ 327475 h 698950"/>
                <a:gd name="connsiteX3-191" fmla="*/ 164566 w 1973978"/>
                <a:gd name="connsiteY3-192" fmla="*/ 698950 h 698950"/>
              </a:gdLst>
              <a:ahLst/>
              <a:cxnLst>
                <a:cxn ang="0">
                  <a:pos x="connsiteX0-1" y="connsiteY0-2"/>
                </a:cxn>
                <a:cxn ang="0">
                  <a:pos x="connsiteX1-3" y="connsiteY1-4"/>
                </a:cxn>
                <a:cxn ang="0">
                  <a:pos x="connsiteX2-5" y="connsiteY2-6"/>
                </a:cxn>
                <a:cxn ang="0">
                  <a:pos x="connsiteX3-7" y="connsiteY3-8"/>
                </a:cxn>
              </a:cxnLst>
              <a:rect l="l" t="t" r="r" b="b"/>
              <a:pathLst>
                <a:path w="1973978" h="698950">
                  <a:moveTo>
                    <a:pt x="164566" y="698950"/>
                  </a:moveTo>
                  <a:lnTo>
                    <a:pt x="0" y="0"/>
                  </a:lnTo>
                  <a:lnTo>
                    <a:pt x="1973978" y="327475"/>
                  </a:lnTo>
                  <a:lnTo>
                    <a:pt x="164566" y="698950"/>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前翅膀"/>
          <p:cNvGrpSpPr/>
          <p:nvPr/>
        </p:nvGrpSpPr>
        <p:grpSpPr>
          <a:xfrm>
            <a:off x="1973660" y="1499241"/>
            <a:ext cx="4680956" cy="2639549"/>
            <a:chOff x="2389243" y="1423041"/>
            <a:chExt cx="4680956" cy="2639549"/>
          </a:xfrm>
        </p:grpSpPr>
        <p:sp>
          <p:nvSpPr>
            <p:cNvPr id="23" name="直角三角形 7"/>
            <p:cNvSpPr/>
            <p:nvPr/>
          </p:nvSpPr>
          <p:spPr>
            <a:xfrm>
              <a:off x="2389243" y="2123614"/>
              <a:ext cx="2510973" cy="1938976"/>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Lst>
              <a:ahLst/>
              <a:cxnLst>
                <a:cxn ang="0">
                  <a:pos x="connsiteX0-1" y="connsiteY0-2"/>
                </a:cxn>
                <a:cxn ang="0">
                  <a:pos x="connsiteX1-3" y="connsiteY1-4"/>
                </a:cxn>
                <a:cxn ang="0">
                  <a:pos x="connsiteX2-5" y="connsiteY2-6"/>
                </a:cxn>
                <a:cxn ang="0">
                  <a:pos x="connsiteX3-7" y="connsiteY3-8"/>
                </a:cxn>
              </a:cxnLst>
              <a:rect l="l" t="t" r="r" b="b"/>
              <a:pathLst>
                <a:path w="2510973" h="1938976">
                  <a:moveTo>
                    <a:pt x="0" y="1938976"/>
                  </a:moveTo>
                  <a:lnTo>
                    <a:pt x="1840138" y="0"/>
                  </a:lnTo>
                  <a:lnTo>
                    <a:pt x="2510973" y="1764804"/>
                  </a:lnTo>
                  <a:lnTo>
                    <a:pt x="0" y="1938976"/>
                  </a:lnTo>
                  <a:close/>
                </a:path>
              </a:pathLst>
            </a:custGeom>
            <a:solidFill>
              <a:srgbClr val="EF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rot="10800000">
              <a:off x="4225564" y="2127361"/>
              <a:ext cx="2010911" cy="1764804"/>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1005527 h 1764804"/>
                <a:gd name="connsiteX1-123" fmla="*/ 1349601 w 2010911"/>
                <a:gd name="connsiteY1-124" fmla="*/ 0 h 1764804"/>
                <a:gd name="connsiteX2-125" fmla="*/ 2010911 w 2010911"/>
                <a:gd name="connsiteY2-126" fmla="*/ 1764804 h 1764804"/>
                <a:gd name="connsiteX3-127" fmla="*/ 0 w 2010911"/>
                <a:gd name="connsiteY3-128" fmla="*/ 1005527 h 1764804"/>
              </a:gdLst>
              <a:ahLst/>
              <a:cxnLst>
                <a:cxn ang="0">
                  <a:pos x="connsiteX0-1" y="connsiteY0-2"/>
                </a:cxn>
                <a:cxn ang="0">
                  <a:pos x="connsiteX1-3" y="connsiteY1-4"/>
                </a:cxn>
                <a:cxn ang="0">
                  <a:pos x="connsiteX2-5" y="connsiteY2-6"/>
                </a:cxn>
                <a:cxn ang="0">
                  <a:pos x="connsiteX3-7" y="connsiteY3-8"/>
                </a:cxn>
              </a:cxnLst>
              <a:rect l="l" t="t" r="r" b="b"/>
              <a:pathLst>
                <a:path w="2010911" h="1764804">
                  <a:moveTo>
                    <a:pt x="0" y="1005527"/>
                  </a:moveTo>
                  <a:lnTo>
                    <a:pt x="1349601" y="0"/>
                  </a:lnTo>
                  <a:lnTo>
                    <a:pt x="2010911" y="1764804"/>
                  </a:lnTo>
                  <a:lnTo>
                    <a:pt x="0" y="1005527"/>
                  </a:lnTo>
                  <a:close/>
                </a:path>
              </a:pathLst>
            </a:custGeom>
            <a:solidFill>
              <a:srgbClr val="EE3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7"/>
            <p:cNvSpPr/>
            <p:nvPr/>
          </p:nvSpPr>
          <p:spPr>
            <a:xfrm rot="9126709">
              <a:off x="4436298" y="1423041"/>
              <a:ext cx="2633901" cy="1616128"/>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856524 h 1615801"/>
                <a:gd name="connsiteX1-123" fmla="*/ 596668 w 2010911"/>
                <a:gd name="connsiteY1-124" fmla="*/ 0 h 1615801"/>
                <a:gd name="connsiteX2-125" fmla="*/ 2010911 w 2010911"/>
                <a:gd name="connsiteY2-126" fmla="*/ 1615801 h 1615801"/>
                <a:gd name="connsiteX3-127" fmla="*/ 0 w 2010911"/>
                <a:gd name="connsiteY3-128" fmla="*/ 856524 h 1615801"/>
                <a:gd name="connsiteX0-129" fmla="*/ 0 w 2010911"/>
                <a:gd name="connsiteY0-130" fmla="*/ 856524 h 1615801"/>
                <a:gd name="connsiteX1-131" fmla="*/ 596668 w 2010911"/>
                <a:gd name="connsiteY1-132" fmla="*/ 0 h 1615801"/>
                <a:gd name="connsiteX2-133" fmla="*/ 2010911 w 2010911"/>
                <a:gd name="connsiteY2-134" fmla="*/ 1615801 h 1615801"/>
                <a:gd name="connsiteX3-135" fmla="*/ 0 w 2010911"/>
                <a:gd name="connsiteY3-136" fmla="*/ 856524 h 1615801"/>
                <a:gd name="connsiteX0-137" fmla="*/ 0 w 2006947"/>
                <a:gd name="connsiteY0-138" fmla="*/ 856524 h 1602927"/>
                <a:gd name="connsiteX1-139" fmla="*/ 596668 w 2006947"/>
                <a:gd name="connsiteY1-140" fmla="*/ 0 h 1602927"/>
                <a:gd name="connsiteX2-141" fmla="*/ 2006947 w 2006947"/>
                <a:gd name="connsiteY2-142" fmla="*/ 1602927 h 1602927"/>
                <a:gd name="connsiteX3-143" fmla="*/ 0 w 2006947"/>
                <a:gd name="connsiteY3-144" fmla="*/ 856524 h 1602927"/>
                <a:gd name="connsiteX0-145" fmla="*/ 0 w 2014045"/>
                <a:gd name="connsiteY0-146" fmla="*/ 856524 h 1603091"/>
                <a:gd name="connsiteX1-147" fmla="*/ 596668 w 2014045"/>
                <a:gd name="connsiteY1-148" fmla="*/ 0 h 1603091"/>
                <a:gd name="connsiteX2-149" fmla="*/ 2014045 w 2014045"/>
                <a:gd name="connsiteY2-150" fmla="*/ 1603091 h 1603091"/>
                <a:gd name="connsiteX3-151" fmla="*/ 0 w 2014045"/>
                <a:gd name="connsiteY3-152" fmla="*/ 856524 h 1603091"/>
                <a:gd name="connsiteX0-153" fmla="*/ 0 w 2015366"/>
                <a:gd name="connsiteY0-154" fmla="*/ 856524 h 1607382"/>
                <a:gd name="connsiteX1-155" fmla="*/ 596668 w 2015366"/>
                <a:gd name="connsiteY1-156" fmla="*/ 0 h 1607382"/>
                <a:gd name="connsiteX2-157" fmla="*/ 2015366 w 2015366"/>
                <a:gd name="connsiteY2-158" fmla="*/ 1607382 h 1607382"/>
                <a:gd name="connsiteX3-159" fmla="*/ 0 w 2015366"/>
                <a:gd name="connsiteY3-160" fmla="*/ 856524 h 1607382"/>
                <a:gd name="connsiteX0-161" fmla="*/ 0 w 2015366"/>
                <a:gd name="connsiteY0-162" fmla="*/ 858009 h 1608867"/>
                <a:gd name="connsiteX1-163" fmla="*/ 593861 w 2015366"/>
                <a:gd name="connsiteY1-164" fmla="*/ 0 h 1608867"/>
                <a:gd name="connsiteX2-165" fmla="*/ 2015366 w 2015366"/>
                <a:gd name="connsiteY2-166" fmla="*/ 1608867 h 1608867"/>
                <a:gd name="connsiteX3-167" fmla="*/ 0 w 2015366"/>
                <a:gd name="connsiteY3-168" fmla="*/ 858009 h 1608867"/>
                <a:gd name="connsiteX0-169" fmla="*/ 0 w 2372755"/>
                <a:gd name="connsiteY0-170" fmla="*/ 650915 h 1608867"/>
                <a:gd name="connsiteX1-171" fmla="*/ 951250 w 2372755"/>
                <a:gd name="connsiteY1-172" fmla="*/ 0 h 1608867"/>
                <a:gd name="connsiteX2-173" fmla="*/ 2372755 w 2372755"/>
                <a:gd name="connsiteY2-174" fmla="*/ 1608867 h 1608867"/>
                <a:gd name="connsiteX3-175" fmla="*/ 0 w 2372755"/>
                <a:gd name="connsiteY3-176" fmla="*/ 650915 h 1608867"/>
                <a:gd name="connsiteX0-177" fmla="*/ 0 w 2425910"/>
                <a:gd name="connsiteY0-178" fmla="*/ 615600 h 1608867"/>
                <a:gd name="connsiteX1-179" fmla="*/ 1004405 w 2425910"/>
                <a:gd name="connsiteY1-180" fmla="*/ 0 h 1608867"/>
                <a:gd name="connsiteX2-181" fmla="*/ 2425910 w 2425910"/>
                <a:gd name="connsiteY2-182" fmla="*/ 1608867 h 1608867"/>
                <a:gd name="connsiteX3-183" fmla="*/ 0 w 2425910"/>
                <a:gd name="connsiteY3-184" fmla="*/ 615600 h 1608867"/>
                <a:gd name="connsiteX0-185" fmla="*/ 0 w 2633901"/>
                <a:gd name="connsiteY0-186" fmla="*/ 519898 h 1608867"/>
                <a:gd name="connsiteX1-187" fmla="*/ 1212396 w 2633901"/>
                <a:gd name="connsiteY1-188" fmla="*/ 0 h 1608867"/>
                <a:gd name="connsiteX2-189" fmla="*/ 2633901 w 2633901"/>
                <a:gd name="connsiteY2-190" fmla="*/ 1608867 h 1608867"/>
                <a:gd name="connsiteX3-191" fmla="*/ 0 w 2633901"/>
                <a:gd name="connsiteY3-192" fmla="*/ 519898 h 1608867"/>
                <a:gd name="connsiteX0-193" fmla="*/ 0 w 2633901"/>
                <a:gd name="connsiteY0-194" fmla="*/ 527159 h 1616128"/>
                <a:gd name="connsiteX1-195" fmla="*/ 1205463 w 2633901"/>
                <a:gd name="connsiteY1-196" fmla="*/ 0 h 1616128"/>
                <a:gd name="connsiteX2-197" fmla="*/ 2633901 w 2633901"/>
                <a:gd name="connsiteY2-198" fmla="*/ 1616128 h 1616128"/>
                <a:gd name="connsiteX3-199" fmla="*/ 0 w 2633901"/>
                <a:gd name="connsiteY3-200" fmla="*/ 527159 h 1616128"/>
              </a:gdLst>
              <a:ahLst/>
              <a:cxnLst>
                <a:cxn ang="0">
                  <a:pos x="connsiteX0-1" y="connsiteY0-2"/>
                </a:cxn>
                <a:cxn ang="0">
                  <a:pos x="connsiteX1-3" y="connsiteY1-4"/>
                </a:cxn>
                <a:cxn ang="0">
                  <a:pos x="connsiteX2-5" y="connsiteY2-6"/>
                </a:cxn>
                <a:cxn ang="0">
                  <a:pos x="connsiteX3-7" y="connsiteY3-8"/>
                </a:cxn>
              </a:cxnLst>
              <a:rect l="l" t="t" r="r" b="b"/>
              <a:pathLst>
                <a:path w="2633901" h="1616128">
                  <a:moveTo>
                    <a:pt x="0" y="527159"/>
                  </a:moveTo>
                  <a:lnTo>
                    <a:pt x="1205463" y="0"/>
                  </a:lnTo>
                  <a:lnTo>
                    <a:pt x="2633901" y="1616128"/>
                  </a:lnTo>
                  <a:lnTo>
                    <a:pt x="0" y="527159"/>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5642155" y="2755593"/>
            <a:ext cx="4732555" cy="1323439"/>
          </a:xfrm>
          <a:prstGeom prst="rect">
            <a:avLst/>
          </a:prstGeom>
          <a:noFill/>
        </p:spPr>
        <p:txBody>
          <a:bodyPr wrap="squar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THANKS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0" y="6687981"/>
            <a:ext cx="12192000" cy="174171"/>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277110"/>
            <a:ext cx="10789920" cy="3498215"/>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567690" y="2708275"/>
            <a:ext cx="10812145" cy="2491740"/>
          </a:xfrm>
          <a:prstGeom prst="rect">
            <a:avLst/>
          </a:prstGeom>
        </p:spPr>
        <p:txBody>
          <a:bodyPr wrap="square">
            <a:spAutoFit/>
          </a:bodyPr>
          <a:lstStyle/>
          <a:p>
            <a:pPr indent="720090" algn="just" fontAlgn="auto">
              <a:lnSpc>
                <a:spcPct val="150000"/>
              </a:lnSpc>
            </a:pPr>
            <a:r>
              <a:rPr sz="3200" b="1" dirty="0">
                <a:latin typeface="微软雅黑" panose="020B0503020204020204" pitchFamily="34" charset="-122"/>
                <a:ea typeface="微软雅黑" panose="020B0503020204020204" pitchFamily="34" charset="-122"/>
                <a:sym typeface="微软雅黑" panose="020B0503020204020204" pitchFamily="34" charset="-122"/>
              </a:rPr>
              <a:t>（1）水喷雾灭火系统的定义及作用</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水喷雾灭火系统是由水源、供水设备、管道、雨淋报警阀（或电动控制阀、气动控制阀）、过滤器和水雾喷头等组成，向保护对象喷射水雾进行灭火或防护冷却的系统</a:t>
            </a:r>
            <a:r>
              <a:rPr sz="2600" dirty="0">
                <a:latin typeface="微软雅黑" panose="020B0503020204020204" pitchFamily="34" charset="-122"/>
                <a:ea typeface="微软雅黑" panose="020B0503020204020204" pitchFamily="34" charset="-122"/>
                <a:sym typeface="微软雅黑" panose="020B0503020204020204" pitchFamily="34" charset="-122"/>
              </a:rPr>
              <a:t>。</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45160" y="1625600"/>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2.水喷雾灭火系统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1467389429190"/>
          <p:cNvPicPr>
            <a:picLocks noChangeAspect="1"/>
          </p:cNvPicPr>
          <p:nvPr/>
        </p:nvPicPr>
        <p:blipFill>
          <a:blip r:embed="rId1"/>
          <a:srcRect b="11166"/>
          <a:stretch>
            <a:fillRect/>
          </a:stretch>
        </p:blipFill>
        <p:spPr>
          <a:xfrm>
            <a:off x="0" y="0"/>
            <a:ext cx="12192000" cy="685863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07920"/>
            <a:ext cx="10789920" cy="32258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567690" y="2708275"/>
            <a:ext cx="10812145" cy="249174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系统中的水雾喷头在较高的水压力作用下，将水流分离成</a:t>
            </a:r>
            <a:r>
              <a:rPr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0.2~2mm</a:t>
            </a:r>
            <a:r>
              <a:rPr sz="2600" dirty="0">
                <a:latin typeface="微软雅黑" panose="020B0503020204020204" pitchFamily="34" charset="-122"/>
                <a:ea typeface="微软雅黑" panose="020B0503020204020204" pitchFamily="34" charset="-122"/>
                <a:sym typeface="微软雅黑" panose="020B0503020204020204" pitchFamily="34" charset="-122"/>
              </a:rPr>
              <a:t>甚至更小的细小水雾滴，通过表面冷却、窒息、稀释、冲击乳化和覆盖等作用实现灭火。与自动喷水灭火系统相比，其用水量为后者的70%~90%，具有较好的节水性。</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63639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（1）水喷雾灭火系统的定义及作用</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07920"/>
            <a:ext cx="10789920" cy="32258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567690" y="2708275"/>
            <a:ext cx="10812145" cy="249174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现行国家标准《建筑设计防火规范》（GB50016）、《钢铁冶金企业设计防火规范（GB50414）等对水喷雾灭火系统的设置场所及部位分别做了具体规定。例如，《建筑设计防火规范》（GB50016）规定下列场所应设置自动灭火系统，并宜采用水喷雾灭火系统。</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63639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（2）水喷雾灭火系统设置场所</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07920"/>
            <a:ext cx="10789920" cy="32258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567690" y="2708275"/>
            <a:ext cx="10812145" cy="249174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1）单台容量在40MV•A及以上的厂矿企业油浸变压器，单台容量在90MV•A及以上的电厂油浸变压器，单台容量在125MV•A及以上的独立变电站油浸变压器。2）飞机发动机试验台的试车部位。3）设置在高层民用建筑内，充可燃油的高压电容器和多油开关室。</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63639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（2）水喷雾灭火系统设置场所</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45160" y="2407920"/>
            <a:ext cx="10789920" cy="3225800"/>
            <a:chOff x="1920181" y="1504641"/>
            <a:chExt cx="8343342" cy="4641614"/>
          </a:xfrm>
        </p:grpSpPr>
        <p:sp>
          <p:nvSpPr>
            <p:cNvPr id="7" name="矩形 6"/>
            <p:cNvSpPr/>
            <p:nvPr/>
          </p:nvSpPr>
          <p:spPr>
            <a:xfrm>
              <a:off x="1920181" y="1504641"/>
              <a:ext cx="8343342" cy="464161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920181" y="1571038"/>
              <a:ext cx="8343342" cy="4507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590550" y="3165475"/>
            <a:ext cx="10812145" cy="1291590"/>
          </a:xfrm>
          <a:prstGeom prst="rect">
            <a:avLst/>
          </a:prstGeom>
        </p:spPr>
        <p:txBody>
          <a:bodyPr wrap="square">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1）水喷雾灭火系统的分类及特点。该系统根据启动方式、应用方式不同分为不同类别，见表6-2-4。</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sz="3200" b="1" dirty="0">
                <a:latin typeface="微软雅黑" panose="020B0503020204020204" pitchFamily="34" charset="-122"/>
                <a:ea typeface="微软雅黑" panose="020B0503020204020204" pitchFamily="34" charset="-122"/>
                <a:sym typeface="微软雅黑" panose="020B0503020204020204" pitchFamily="34" charset="-122"/>
              </a:rPr>
              <a:t>一</a:t>
            </a:r>
            <a:r>
              <a:rPr sz="3200" b="1" dirty="0">
                <a:latin typeface="微软雅黑" panose="020B0503020204020204" pitchFamily="34" charset="-122"/>
                <a:ea typeface="微软雅黑" panose="020B0503020204020204" pitchFamily="34" charset="-122"/>
                <a:sym typeface="微软雅黑" panose="020B0503020204020204" pitchFamily="34" charset="-122"/>
              </a:rPr>
              <a:t>、其他自动灭火系统</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22935" y="1636395"/>
            <a:ext cx="10657205" cy="583565"/>
          </a:xfrm>
          <a:prstGeom prst="rect">
            <a:avLst/>
          </a:prstGeom>
        </p:spPr>
        <p:txBody>
          <a:bodyPr wrap="square">
            <a:spAutoFit/>
          </a:bodyPr>
          <a:p>
            <a:r>
              <a:rPr sz="3200" b="1" dirty="0">
                <a:latin typeface="微软雅黑" panose="020B0503020204020204" pitchFamily="34" charset="-122"/>
                <a:ea typeface="微软雅黑" panose="020B0503020204020204" pitchFamily="34" charset="-122"/>
                <a:sym typeface="微软雅黑" panose="020B0503020204020204" pitchFamily="34" charset="-122"/>
              </a:rPr>
              <a:t>（3）水喷雾灭火系统的分类及适用范围</a:t>
            </a:r>
            <a:endParaRPr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4" name="图片 3"/>
          <p:cNvPicPr>
            <a:picLocks noChangeAspect="1"/>
          </p:cNvPicPr>
          <p:nvPr/>
        </p:nvPicPr>
        <p:blipFill>
          <a:blip r:embed="rId1"/>
          <a:stretch>
            <a:fillRect/>
          </a:stretch>
        </p:blipFill>
        <p:spPr>
          <a:xfrm>
            <a:off x="109220" y="107950"/>
            <a:ext cx="9413240" cy="6641465"/>
          </a:xfrm>
          <a:prstGeom prst="rect">
            <a:avLst/>
          </a:prstGeom>
        </p:spPr>
      </p:pic>
    </p:spTree>
  </p:cSld>
  <p:clrMapOvr>
    <a:masterClrMapping/>
  </p:clrMapOvr>
</p:sld>
</file>

<file path=ppt/tags/tag1.xml><?xml version="1.0" encoding="utf-8"?>
<p:tagLst xmlns:p="http://schemas.openxmlformats.org/presentationml/2006/main">
  <p:tag name="KSO_WPP_MARK_KEY" val="da646a6a-5e91-431d-b051-9a812b606fb7"/>
  <p:tag name="COMMONDATA" val="eyJoZGlkIjoiYzUxNmFmNjcyNmQ4YzU0MGQ5NmM0ODU4MzNiMTQyOGY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2639</Words>
  <Application>WPS 演示</Application>
  <PresentationFormat>自定义</PresentationFormat>
  <Paragraphs>131</Paragraphs>
  <Slides>28</Slides>
  <Notes>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28</vt:i4>
      </vt:variant>
    </vt:vector>
  </HeadingPairs>
  <TitlesOfParts>
    <vt:vector size="36" baseType="lpstr">
      <vt:lpstr>Arial</vt:lpstr>
      <vt:lpstr>宋体</vt:lpstr>
      <vt:lpstr>Wingdings</vt:lpstr>
      <vt:lpstr>微软雅黑</vt:lpstr>
      <vt:lpstr>Calibri</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静静</cp:lastModifiedBy>
  <cp:revision>664</cp:revision>
  <dcterms:created xsi:type="dcterms:W3CDTF">2017-04-11T07:10:00Z</dcterms:created>
  <dcterms:modified xsi:type="dcterms:W3CDTF">2023-03-12T14:28:22Z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02A39FCC57954BD39A01F1E93F58CE4E</vt:lpwstr>
  </property>
</Properties>
</file>