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handoutMasterIdLst>
    <p:handoutMasterId r:id="rId87"/>
  </p:handoutMasterIdLst>
  <p:sldIdLst>
    <p:sldId id="1599" r:id="rId3"/>
    <p:sldId id="1873" r:id="rId5"/>
    <p:sldId id="1953" r:id="rId6"/>
    <p:sldId id="2009" r:id="rId7"/>
    <p:sldId id="2235" r:id="rId8"/>
    <p:sldId id="2236" r:id="rId9"/>
    <p:sldId id="2238" r:id="rId10"/>
    <p:sldId id="2239" r:id="rId11"/>
    <p:sldId id="2241" r:id="rId12"/>
    <p:sldId id="2242" r:id="rId13"/>
    <p:sldId id="2243" r:id="rId14"/>
    <p:sldId id="2244" r:id="rId15"/>
    <p:sldId id="2245" r:id="rId16"/>
    <p:sldId id="2246" r:id="rId17"/>
    <p:sldId id="2247" r:id="rId18"/>
    <p:sldId id="2248" r:id="rId19"/>
    <p:sldId id="2249" r:id="rId20"/>
    <p:sldId id="2250" r:id="rId21"/>
    <p:sldId id="2338" r:id="rId22"/>
    <p:sldId id="2345" r:id="rId23"/>
    <p:sldId id="2346" r:id="rId24"/>
    <p:sldId id="2251" r:id="rId25"/>
    <p:sldId id="2252" r:id="rId26"/>
    <p:sldId id="2253" r:id="rId27"/>
    <p:sldId id="2254" r:id="rId28"/>
    <p:sldId id="2255" r:id="rId29"/>
    <p:sldId id="2256" r:id="rId30"/>
    <p:sldId id="2257" r:id="rId31"/>
    <p:sldId id="2258" r:id="rId32"/>
    <p:sldId id="2259" r:id="rId33"/>
    <p:sldId id="2260" r:id="rId34"/>
    <p:sldId id="2261" r:id="rId35"/>
    <p:sldId id="2264" r:id="rId36"/>
    <p:sldId id="2265" r:id="rId37"/>
    <p:sldId id="2266" r:id="rId38"/>
    <p:sldId id="2293" r:id="rId39"/>
    <p:sldId id="2344" r:id="rId40"/>
    <p:sldId id="2294" r:id="rId41"/>
    <p:sldId id="2295" r:id="rId42"/>
    <p:sldId id="2339" r:id="rId43"/>
    <p:sldId id="2340" r:id="rId44"/>
    <p:sldId id="2341" r:id="rId45"/>
    <p:sldId id="2342" r:id="rId46"/>
    <p:sldId id="2297" r:id="rId47"/>
    <p:sldId id="2298" r:id="rId48"/>
    <p:sldId id="2299" r:id="rId49"/>
    <p:sldId id="2300" r:id="rId50"/>
    <p:sldId id="2301" r:id="rId51"/>
    <p:sldId id="2302" r:id="rId52"/>
    <p:sldId id="2347" r:id="rId53"/>
    <p:sldId id="2304" r:id="rId54"/>
    <p:sldId id="2305" r:id="rId55"/>
    <p:sldId id="2307" r:id="rId56"/>
    <p:sldId id="2306" r:id="rId57"/>
    <p:sldId id="2308" r:id="rId58"/>
    <p:sldId id="2309" r:id="rId59"/>
    <p:sldId id="2296" r:id="rId60"/>
    <p:sldId id="1966" r:id="rId61"/>
    <p:sldId id="1967" r:id="rId62"/>
    <p:sldId id="2019" r:id="rId63"/>
    <p:sldId id="1976" r:id="rId64"/>
    <p:sldId id="2020" r:id="rId65"/>
    <p:sldId id="1977" r:id="rId66"/>
    <p:sldId id="1984" r:id="rId67"/>
    <p:sldId id="2022" r:id="rId68"/>
    <p:sldId id="1985" r:id="rId69"/>
    <p:sldId id="1992" r:id="rId70"/>
    <p:sldId id="1995" r:id="rId71"/>
    <p:sldId id="2025" r:id="rId72"/>
    <p:sldId id="1997" r:id="rId73"/>
    <p:sldId id="1996" r:id="rId74"/>
    <p:sldId id="1998" r:id="rId75"/>
    <p:sldId id="2000" r:id="rId76"/>
    <p:sldId id="1999" r:id="rId77"/>
    <p:sldId id="2001" r:id="rId78"/>
    <p:sldId id="2002" r:id="rId79"/>
    <p:sldId id="2026" r:id="rId80"/>
    <p:sldId id="2027" r:id="rId81"/>
    <p:sldId id="2028" r:id="rId82"/>
    <p:sldId id="2163" r:id="rId83"/>
    <p:sldId id="2310" r:id="rId84"/>
    <p:sldId id="2311" r:id="rId85"/>
    <p:sldId id="1683" r:id="rId86"/>
  </p:sldIdLst>
  <p:sldSz cx="12192000" cy="6858000"/>
  <p:notesSz cx="6858000" cy="9144000"/>
  <p:custDataLst>
    <p:tags r:id="rId9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221" userDrawn="1">
          <p15:clr>
            <a:srgbClr val="A4A3A4"/>
          </p15:clr>
        </p15:guide>
        <p15:guide id="2" pos="380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65DA3"/>
    <a:srgbClr val="D7000F"/>
    <a:srgbClr val="375FA6"/>
    <a:srgbClr val="BFBFBF"/>
    <a:srgbClr val="D80010"/>
    <a:srgbClr val="375EA5"/>
    <a:srgbClr val="595959"/>
    <a:srgbClr val="7F7F7F"/>
    <a:srgbClr val="517FD5"/>
    <a:srgbClr val="F376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8045" autoAdjust="0"/>
    <p:restoredTop sz="93203" autoAdjust="0"/>
  </p:normalViewPr>
  <p:slideViewPr>
    <p:cSldViewPr snapToGrid="0" showGuides="1">
      <p:cViewPr varScale="1">
        <p:scale>
          <a:sx n="64" d="100"/>
          <a:sy n="64" d="100"/>
        </p:scale>
        <p:origin x="774" y="72"/>
      </p:cViewPr>
      <p:guideLst>
        <p:guide orient="horz" pos="2221"/>
        <p:guide pos="380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1" Type="http://schemas.openxmlformats.org/officeDocument/2006/relationships/tags" Target="tags/tag7.xml"/><Relationship Id="rId90" Type="http://schemas.openxmlformats.org/officeDocument/2006/relationships/tableStyles" Target="tableStyles.xml"/><Relationship Id="rId9" Type="http://schemas.openxmlformats.org/officeDocument/2006/relationships/slide" Target="slides/slide6.xml"/><Relationship Id="rId89" Type="http://schemas.openxmlformats.org/officeDocument/2006/relationships/viewProps" Target="viewProps.xml"/><Relationship Id="rId88" Type="http://schemas.openxmlformats.org/officeDocument/2006/relationships/presProps" Target="presProps.xml"/><Relationship Id="rId87" Type="http://schemas.openxmlformats.org/officeDocument/2006/relationships/handoutMaster" Target="handoutMasters/handoutMaster1.xml"/><Relationship Id="rId86" Type="http://schemas.openxmlformats.org/officeDocument/2006/relationships/slide" Target="slides/slide83.xml"/><Relationship Id="rId85" Type="http://schemas.openxmlformats.org/officeDocument/2006/relationships/slide" Target="slides/slide82.xml"/><Relationship Id="rId84" Type="http://schemas.openxmlformats.org/officeDocument/2006/relationships/slide" Target="slides/slide81.xml"/><Relationship Id="rId83" Type="http://schemas.openxmlformats.org/officeDocument/2006/relationships/slide" Target="slides/slide80.xml"/><Relationship Id="rId82" Type="http://schemas.openxmlformats.org/officeDocument/2006/relationships/slide" Target="slides/slide79.xml"/><Relationship Id="rId81" Type="http://schemas.openxmlformats.org/officeDocument/2006/relationships/slide" Target="slides/slide78.xml"/><Relationship Id="rId80" Type="http://schemas.openxmlformats.org/officeDocument/2006/relationships/slide" Target="slides/slide77.xml"/><Relationship Id="rId8" Type="http://schemas.openxmlformats.org/officeDocument/2006/relationships/slide" Target="slides/slide5.xml"/><Relationship Id="rId79" Type="http://schemas.openxmlformats.org/officeDocument/2006/relationships/slide" Target="slides/slide76.xml"/><Relationship Id="rId78" Type="http://schemas.openxmlformats.org/officeDocument/2006/relationships/slide" Target="slides/slide75.xml"/><Relationship Id="rId77" Type="http://schemas.openxmlformats.org/officeDocument/2006/relationships/slide" Target="slides/slide74.xml"/><Relationship Id="rId76" Type="http://schemas.openxmlformats.org/officeDocument/2006/relationships/slide" Target="slides/slide73.xml"/><Relationship Id="rId75" Type="http://schemas.openxmlformats.org/officeDocument/2006/relationships/slide" Target="slides/slide72.xml"/><Relationship Id="rId74" Type="http://schemas.openxmlformats.org/officeDocument/2006/relationships/slide" Target="slides/slide71.xml"/><Relationship Id="rId73" Type="http://schemas.openxmlformats.org/officeDocument/2006/relationships/slide" Target="slides/slide70.xml"/><Relationship Id="rId72" Type="http://schemas.openxmlformats.org/officeDocument/2006/relationships/slide" Target="slides/slide69.xml"/><Relationship Id="rId71" Type="http://schemas.openxmlformats.org/officeDocument/2006/relationships/slide" Target="slides/slide68.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169FFBF-7966-47ED-9A15-FBD3DCEC9608}"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04FC517-FED1-49A6-B0FD-4EE1B4B8CEEC}"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2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2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2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2.xml"/></Relationships>
</file>

<file path=ppt/notesSlides/_rels/notesSlide2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3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3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3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3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6.xml"/></Relationships>
</file>

<file path=ppt/notesSlides/_rels/notesSlide3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7.xml"/></Relationships>
</file>

<file path=ppt/notesSlides/_rels/notesSlide3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8.xml"/></Relationships>
</file>

<file path=ppt/notesSlides/_rels/notesSlide3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3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0.xml"/></Relationships>
</file>

<file path=ppt/notesSlides/_rels/notesSlide3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1.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4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4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3.xml"/></Relationships>
</file>

<file path=ppt/notesSlides/_rels/notesSlide4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4.xml"/></Relationships>
</file>

<file path=ppt/notesSlides/_rels/notesSlide4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5.xml"/></Relationships>
</file>

<file path=ppt/notesSlides/_rels/notesSlide4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6.xml"/></Relationships>
</file>

<file path=ppt/notesSlides/_rels/notesSlide4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7.xml"/></Relationships>
</file>

<file path=ppt/notesSlides/_rels/notesSlide4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8.xml"/></Relationships>
</file>

<file path=ppt/notesSlides/_rels/notesSlide4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9.xml"/></Relationships>
</file>

<file path=ppt/notesSlides/_rels/notesSlide4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0.xml"/></Relationships>
</file>

<file path=ppt/notesSlides/_rels/notesSlide4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1.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5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2.xml"/></Relationships>
</file>

<file path=ppt/notesSlides/_rels/notesSlide5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3.xml"/></Relationships>
</file>

<file path=ppt/notesSlides/_rels/notesSlide5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4.xml"/></Relationships>
</file>

<file path=ppt/notesSlides/_rels/notesSlide5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5.xml"/></Relationships>
</file>

<file path=ppt/notesSlides/_rels/notesSlide5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6.xml"/></Relationships>
</file>

<file path=ppt/notesSlides/_rels/notesSlide5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7.xml"/></Relationships>
</file>

<file path=ppt/notesSlides/_rels/notesSlide5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8.xml"/></Relationships>
</file>

<file path=ppt/notesSlides/_rels/notesSlide5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幻灯片图像占位符 1"/>
          <p:cNvSpPr/>
          <p:nvPr>
            <p:ph type="sldImg" idx="2"/>
          </p:nvPr>
        </p:nvSpPr>
        <p:spPr/>
      </p:sp>
      <p:sp>
        <p:nvSpPr>
          <p:cNvPr id="3" name="文本占位符 2"/>
          <p:cNvSpPr/>
          <p:nvPr>
            <p:ph type="body" idx="3"/>
          </p:nvPr>
        </p:nvSpPr>
        <p:spPr/>
        <p:txBody>
          <a:bodyPr/>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8" name="图片 7"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10" name="图片 9"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2"/>
          <a:stretch>
            <a:fillRect/>
          </a:stretch>
        </p:blipFill>
        <p:spPr>
          <a:xfrm>
            <a:off x="9876155" y="188990"/>
            <a:ext cx="1991072" cy="396003"/>
          </a:xfrm>
          <a:prstGeom prst="rect">
            <a:avLst/>
          </a:prstGeom>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1659BBBE-D383-4A6F-BB22-A0828365C3E5}"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F505CF8-7D8F-4638-84ED-39D2306509D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image" Target="../media/image1.png"/><Relationship Id="rId12" Type="http://schemas.openxmlformats.org/officeDocument/2006/relationships/image" Target="../media/image2.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2">
            <a:lum/>
          </a:blip>
          <a:srcRect/>
          <a:stretch>
            <a:fillRect/>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59BBBE-D383-4A6F-BB22-A0828365C3E5}"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F505CF8-7D8F-4638-84ED-39D2306509DC}" type="slidenum">
              <a:rPr lang="zh-CN" altLang="en-US" smtClean="0"/>
            </a:fld>
            <a:endParaRPr lang="zh-CN" altLang="en-US"/>
          </a:p>
        </p:txBody>
      </p:sp>
      <p:pic>
        <p:nvPicPr>
          <p:cNvPr id="7" name="图片 6" descr="清大LOGO (2)"/>
          <p:cNvPicPr>
            <a:picLocks noChangeAspect="1"/>
          </p:cNvPicPr>
          <p:nvPr userDrawn="1"/>
        </p:nvPicPr>
        <p:blipFill>
          <a:blip r:embed="rId13"/>
          <a:stretch>
            <a:fillRect/>
          </a:stretch>
        </p:blipFill>
        <p:spPr>
          <a:xfrm>
            <a:off x="9876155" y="188990"/>
            <a:ext cx="1991072" cy="396003"/>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7.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1.xml"/><Relationship Id="rId1"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1.xml"/><Relationship Id="rId1" Type="http://schemas.openxmlformats.org/officeDocument/2006/relationships/image" Target="../media/image6.jpe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1.xml"/><Relationship Id="rId2" Type="http://schemas.openxmlformats.org/officeDocument/2006/relationships/image" Target="../media/image10.png"/><Relationship Id="rId1" Type="http://schemas.openxmlformats.org/officeDocument/2006/relationships/image" Target="../media/image9.jpe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1.xml"/><Relationship Id="rId1" Type="http://schemas.openxmlformats.org/officeDocument/2006/relationships/image" Target="../media/image11.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1.xml"/><Relationship Id="rId1" Type="http://schemas.openxmlformats.org/officeDocument/2006/relationships/image" Target="../media/image12.jpeg"/></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1.xml"/><Relationship Id="rId1" Type="http://schemas.openxmlformats.org/officeDocument/2006/relationships/image" Target="../media/image13.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1.xml"/><Relationship Id="rId1" Type="http://schemas.openxmlformats.org/officeDocument/2006/relationships/image" Target="../media/image14.png"/></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1.xml"/><Relationship Id="rId1" Type="http://schemas.openxmlformats.org/officeDocument/2006/relationships/image" Target="../media/image15.png"/></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28.xml"/><Relationship Id="rId2" Type="http://schemas.openxmlformats.org/officeDocument/2006/relationships/slideLayout" Target="../slideLayouts/slideLayout1.xml"/><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image" Target="../media/image18.pn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9.png"/></Relationships>
</file>

<file path=ppt/slides/_rels/slide38.xml.rels><?xml version="1.0" encoding="UTF-8" standalone="yes"?>
<Relationships xmlns="http://schemas.openxmlformats.org/package/2006/relationships"><Relationship Id="rId4" Type="http://schemas.openxmlformats.org/officeDocument/2006/relationships/notesSlide" Target="../notesSlides/notesSlide32.xml"/><Relationship Id="rId3" Type="http://schemas.openxmlformats.org/officeDocument/2006/relationships/slideLayout" Target="../slideLayouts/slideLayout1.xml"/><Relationship Id="rId2" Type="http://schemas.openxmlformats.org/officeDocument/2006/relationships/image" Target="../media/image21.png"/><Relationship Id="rId1" Type="http://schemas.openxmlformats.org/officeDocument/2006/relationships/image" Target="../media/image20.jpeg"/></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1.xml"/><Relationship Id="rId1" Type="http://schemas.openxmlformats.org/officeDocument/2006/relationships/image" Target="../media/image2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xml"/><Relationship Id="rId1"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3.png"/></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4.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6.jpeg"/><Relationship Id="rId1" Type="http://schemas.openxmlformats.org/officeDocument/2006/relationships/image" Target="../media/image25.jpeg"/></Relationships>
</file>

<file path=ppt/slides/_rels/slide47.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2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9.png"/><Relationship Id="rId1" Type="http://schemas.openxmlformats.org/officeDocument/2006/relationships/image" Target="../media/image28.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0.png"/></Relationships>
</file>

<file path=ppt/slides/_rels/slide5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31.png"/></Relationships>
</file>

<file path=ppt/slides/_rels/slide5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33.png"/><Relationship Id="rId1" Type="http://schemas.openxmlformats.org/officeDocument/2006/relationships/image" Target="../media/image32.jpe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1.xml"/><Relationship Id="rId1" Type="http://schemas.openxmlformats.org/officeDocument/2006/relationships/image" Target="../media/image34.jpeg"/></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1.xml"/><Relationship Id="rId1" Type="http://schemas.openxmlformats.org/officeDocument/2006/relationships/tags" Target="../tags/tag2.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60.xml.rels><?xml version="1.0" encoding="UTF-8" standalone="yes"?>
<Relationships xmlns="http://schemas.openxmlformats.org/package/2006/relationships"><Relationship Id="rId4" Type="http://schemas.openxmlformats.org/officeDocument/2006/relationships/notesSlide" Target="../notesSlides/notesSlide38.xml"/><Relationship Id="rId3" Type="http://schemas.openxmlformats.org/officeDocument/2006/relationships/slideLayout" Target="../slideLayouts/slideLayout1.xml"/><Relationship Id="rId2" Type="http://schemas.openxmlformats.org/officeDocument/2006/relationships/image" Target="../media/image36.jpeg"/><Relationship Id="rId1" Type="http://schemas.openxmlformats.org/officeDocument/2006/relationships/image" Target="../media/image35.jpeg"/></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40.xml"/><Relationship Id="rId3" Type="http://schemas.openxmlformats.org/officeDocument/2006/relationships/slideLayout" Target="../slideLayouts/slideLayout1.xml"/><Relationship Id="rId2" Type="http://schemas.openxmlformats.org/officeDocument/2006/relationships/image" Target="../media/image38.jpeg"/><Relationship Id="rId1" Type="http://schemas.openxmlformats.org/officeDocument/2006/relationships/image" Target="../media/image37.jpeg"/></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4" Type="http://schemas.openxmlformats.org/officeDocument/2006/relationships/notesSlide" Target="../notesSlides/notesSlide43.xml"/><Relationship Id="rId3" Type="http://schemas.openxmlformats.org/officeDocument/2006/relationships/slideLayout" Target="../slideLayouts/slideLayout1.xml"/><Relationship Id="rId2" Type="http://schemas.openxmlformats.org/officeDocument/2006/relationships/image" Target="../media/image40.jpeg"/><Relationship Id="rId1" Type="http://schemas.openxmlformats.org/officeDocument/2006/relationships/image" Target="../media/image39.jpeg"/></Relationships>
</file>

<file path=ppt/slides/_rels/slide66.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xml"/><Relationship Id="rId1" Type="http://schemas.openxmlformats.org/officeDocument/2006/relationships/image" Target="../media/image41.jpeg"/></Relationships>
</file>

<file path=ppt/slides/_rels/slide67.xml.rels><?xml version="1.0" encoding="UTF-8" standalone="yes"?>
<Relationships xmlns="http://schemas.openxmlformats.org/package/2006/relationships"><Relationship Id="rId3" Type="http://schemas.openxmlformats.org/officeDocument/2006/relationships/notesSlide" Target="../notesSlides/notesSlide45.xml"/><Relationship Id="rId2" Type="http://schemas.openxmlformats.org/officeDocument/2006/relationships/slideLayout" Target="../slideLayouts/slideLayout1.xml"/><Relationship Id="rId1" Type="http://schemas.openxmlformats.org/officeDocument/2006/relationships/image" Target="../media/image42.jpeg"/></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4" Type="http://schemas.openxmlformats.org/officeDocument/2006/relationships/notesSlide" Target="../notesSlides/notesSlide47.xml"/><Relationship Id="rId3" Type="http://schemas.openxmlformats.org/officeDocument/2006/relationships/slideLayout" Target="../slideLayouts/slideLayout1.xml"/><Relationship Id="rId2" Type="http://schemas.openxmlformats.org/officeDocument/2006/relationships/image" Target="../media/image44.jpeg"/><Relationship Id="rId1" Type="http://schemas.openxmlformats.org/officeDocument/2006/relationships/image" Target="../media/image43.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xml"/><Relationship Id="rId1" Type="http://schemas.openxmlformats.org/officeDocument/2006/relationships/image" Target="../media/image45.jpe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1.xml"/><Relationship Id="rId1" Type="http://schemas.openxmlformats.org/officeDocument/2006/relationships/tags" Target="../tags/tag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xml"/><Relationship Id="rId1" Type="http://schemas.openxmlformats.org/officeDocument/2006/relationships/tags" Target="../tags/tag5.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47.jpeg"/><Relationship Id="rId1" Type="http://schemas.openxmlformats.org/officeDocument/2006/relationships/image" Target="../media/image46.png"/></Relationships>
</file>

<file path=ppt/slides/_rels/slide8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8.png"/></Relationships>
</file>

<file path=ppt/slides/_rels/slide82.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tags" Target="../tags/tag6.xml"/></Relationships>
</file>

<file path=ppt/slides/_rels/slide8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49.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5"/>
          <p:cNvSpPr>
            <a:spLocks noChangeArrowheads="1"/>
          </p:cNvSpPr>
          <p:nvPr/>
        </p:nvSpPr>
        <p:spPr bwMode="auto">
          <a:xfrm>
            <a:off x="335" y="-8278"/>
            <a:ext cx="12191331" cy="6863974"/>
          </a:xfrm>
          <a:prstGeom prst="rect">
            <a:avLst/>
          </a:prstGeom>
          <a:blipFill dpi="0" rotWithShape="1">
            <a:blip r:embed="rId1"/>
            <a:srcRect/>
            <a:stretch>
              <a:fillRect/>
            </a:stretch>
          </a:blipFill>
          <a:ln>
            <a:noFill/>
          </a:ln>
        </p:spPr>
        <p:txBody>
          <a:bodyPr vert="horz" wrap="square" lIns="121913" tIns="60956" rIns="121913" bIns="60956" numCol="1" anchor="t" anchorCtr="0" compatLnSpc="1"/>
          <a:lstStyle/>
          <a:p>
            <a:endParaRPr lang="zh-CN" altLang="en-US" sz="1705"/>
          </a:p>
        </p:txBody>
      </p:sp>
      <p:sp>
        <p:nvSpPr>
          <p:cNvPr id="15" name="菱形 14"/>
          <p:cNvSpPr/>
          <p:nvPr/>
        </p:nvSpPr>
        <p:spPr>
          <a:xfrm>
            <a:off x="-4022554" y="-2797832"/>
            <a:ext cx="12169610" cy="12169610"/>
          </a:xfrm>
          <a:prstGeom prst="diamond">
            <a:avLst/>
          </a:prstGeom>
          <a:solidFill>
            <a:srgbClr val="D80010">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4" name="矩形 259"/>
          <p:cNvSpPr>
            <a:spLocks noChangeArrowheads="1"/>
          </p:cNvSpPr>
          <p:nvPr/>
        </p:nvSpPr>
        <p:spPr bwMode="auto">
          <a:xfrm>
            <a:off x="905095" y="2731021"/>
            <a:ext cx="6484338" cy="6997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4550" cap="all" dirty="0">
                <a:solidFill>
                  <a:schemeClr val="bg1"/>
                </a:solidFill>
                <a:latin typeface="Arial" panose="020B0604020202020204" pitchFamily="34" charset="0"/>
                <a:cs typeface="Arial" panose="020B0604020202020204" pitchFamily="34" charset="0"/>
                <a:sym typeface="+mn-ea"/>
              </a:rPr>
              <a:t>消防设施操作员基础知识</a:t>
            </a:r>
            <a:endParaRPr lang="zh-CN" altLang="en-US" sz="4550" cap="all" dirty="0">
              <a:solidFill>
                <a:schemeClr val="bg1"/>
              </a:solidFill>
              <a:latin typeface="Arial" panose="020B0604020202020204" pitchFamily="34" charset="0"/>
              <a:cs typeface="Arial" panose="020B0604020202020204" pitchFamily="34" charset="0"/>
            </a:endParaRPr>
          </a:p>
        </p:txBody>
      </p:sp>
      <p:sp>
        <p:nvSpPr>
          <p:cNvPr id="7" name="矩形 259"/>
          <p:cNvSpPr>
            <a:spLocks noChangeArrowheads="1"/>
          </p:cNvSpPr>
          <p:nvPr/>
        </p:nvSpPr>
        <p:spPr bwMode="auto">
          <a:xfrm>
            <a:off x="927194" y="3461147"/>
            <a:ext cx="6462239" cy="466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3035" cap="all" dirty="0">
                <a:solidFill>
                  <a:schemeClr val="bg1"/>
                </a:solidFill>
                <a:latin typeface="Arial" panose="020B0604020202020204" pitchFamily="34" charset="0"/>
                <a:cs typeface="Arial" panose="020B0604020202020204" pitchFamily="34" charset="0"/>
              </a:rPr>
              <a:t>清大东方消防学校</a:t>
            </a:r>
            <a:endParaRPr lang="zh-CN" altLang="en-US" sz="3035" cap="all" dirty="0">
              <a:solidFill>
                <a:schemeClr val="bg1"/>
              </a:solidFill>
              <a:latin typeface="Arial" panose="020B0604020202020204" pitchFamily="34" charset="0"/>
              <a:cs typeface="Arial" panose="020B0604020202020204" pitchFamily="34" charset="0"/>
            </a:endParaRPr>
          </a:p>
        </p:txBody>
      </p:sp>
      <p:sp>
        <p:nvSpPr>
          <p:cNvPr id="9" name="矩形 259"/>
          <p:cNvSpPr>
            <a:spLocks noChangeArrowheads="1"/>
          </p:cNvSpPr>
          <p:nvPr/>
        </p:nvSpPr>
        <p:spPr bwMode="auto">
          <a:xfrm>
            <a:off x="828822" y="4279063"/>
            <a:ext cx="2116385" cy="302390"/>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515" b="1" dirty="0">
                <a:solidFill>
                  <a:schemeClr val="bg1"/>
                </a:solidFill>
                <a:cs typeface="Arial" panose="020B0604020202020204" pitchFamily="34" charset="0"/>
              </a:rPr>
              <a:t>TRAINING COURSE</a:t>
            </a:r>
            <a:endParaRPr lang="en-US" altLang="zh-CN" sz="1515" b="1" dirty="0">
              <a:solidFill>
                <a:schemeClr val="bg1"/>
              </a:solidFill>
              <a:cs typeface="Arial" panose="020B0604020202020204" pitchFamily="34" charset="0"/>
            </a:endParaRPr>
          </a:p>
        </p:txBody>
      </p:sp>
      <p:sp>
        <p:nvSpPr>
          <p:cNvPr id="16" name="菱形 15"/>
          <p:cNvSpPr/>
          <p:nvPr/>
        </p:nvSpPr>
        <p:spPr>
          <a:xfrm>
            <a:off x="2871146" y="-7710264"/>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7" name="菱形 16"/>
          <p:cNvSpPr/>
          <p:nvPr/>
        </p:nvSpPr>
        <p:spPr>
          <a:xfrm>
            <a:off x="8602566" y="2616201"/>
            <a:ext cx="9839586" cy="9839586"/>
          </a:xfrm>
          <a:prstGeom prst="diamond">
            <a:avLst/>
          </a:prstGeom>
          <a:solidFill>
            <a:srgbClr val="D80010">
              <a:alpha val="6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9" name="菱形 18"/>
          <p:cNvSpPr/>
          <p:nvPr/>
        </p:nvSpPr>
        <p:spPr>
          <a:xfrm>
            <a:off x="-1692530" y="5023603"/>
            <a:ext cx="9839586" cy="9839586"/>
          </a:xfrm>
          <a:prstGeom prst="diamond">
            <a:avLst/>
          </a:prstGeom>
          <a:solidFill>
            <a:schemeClr val="tx1">
              <a:lumMod val="75000"/>
              <a:lumOff val="25000"/>
              <a:alpha val="89804"/>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705"/>
          </a:p>
        </p:txBody>
      </p:sp>
      <p:sp>
        <p:nvSpPr>
          <p:cNvPr id="13" name="矩形 259"/>
          <p:cNvSpPr>
            <a:spLocks noChangeArrowheads="1"/>
          </p:cNvSpPr>
          <p:nvPr/>
        </p:nvSpPr>
        <p:spPr bwMode="auto">
          <a:xfrm>
            <a:off x="927194" y="3926745"/>
            <a:ext cx="6462239" cy="175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en-US" altLang="zh-CN" sz="1140" cap="all" dirty="0">
                <a:solidFill>
                  <a:schemeClr val="bg1"/>
                </a:solidFill>
                <a:latin typeface="Arial" panose="020B0604020202020204" pitchFamily="34" charset="0"/>
                <a:cs typeface="Arial" panose="020B0604020202020204" pitchFamily="34" charset="0"/>
              </a:rPr>
              <a:t>Qing Da Oriental Fire Training School</a:t>
            </a:r>
            <a:endParaRPr lang="en-US" altLang="zh-CN" sz="1140" cap="all" dirty="0">
              <a:solidFill>
                <a:schemeClr val="bg1"/>
              </a:solidFill>
              <a:latin typeface="Arial" panose="020B0604020202020204" pitchFamily="34" charset="0"/>
              <a:cs typeface="Arial" panose="020B0604020202020204" pitchFamily="34" charset="0"/>
            </a:endParaRPr>
          </a:p>
        </p:txBody>
      </p:sp>
      <p:sp>
        <p:nvSpPr>
          <p:cNvPr id="12" name="矩形 259"/>
          <p:cNvSpPr>
            <a:spLocks noChangeArrowheads="1"/>
          </p:cNvSpPr>
          <p:nvPr/>
        </p:nvSpPr>
        <p:spPr bwMode="auto">
          <a:xfrm>
            <a:off x="3508966" y="4280081"/>
            <a:ext cx="2116385" cy="300355"/>
          </a:xfrm>
          <a:prstGeom prst="rect">
            <a:avLst/>
          </a:prstGeom>
          <a:noFill/>
          <a:ln w="9525">
            <a:noFill/>
            <a:miter lim="800000"/>
          </a:ln>
        </p:spPr>
        <p:txBody>
          <a:bodyPr wrap="square" lIns="34131" tIns="34131" rIns="34131" bIns="34131" anchor="ctr" anchorCtr="1">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buNone/>
            </a:pPr>
            <a:r>
              <a:rPr lang="zh-CN" altLang="en-US" sz="1515" b="1" dirty="0">
                <a:solidFill>
                  <a:schemeClr val="bg1"/>
                </a:solidFill>
                <a:cs typeface="Arial" panose="020B0604020202020204" pitchFamily="34" charset="0"/>
              </a:rPr>
              <a:t>主讲 丁显孔</a:t>
            </a:r>
            <a:endParaRPr lang="zh-CN" altLang="en-US" sz="1515" b="1" dirty="0">
              <a:solidFill>
                <a:schemeClr val="bg1"/>
              </a:solidFill>
              <a:cs typeface="Arial" panose="020B0604020202020204" pitchFamily="34" charset="0"/>
            </a:endParaRPr>
          </a:p>
        </p:txBody>
      </p:sp>
      <p:sp>
        <p:nvSpPr>
          <p:cNvPr id="2" name="矩形 1"/>
          <p:cNvSpPr/>
          <p:nvPr/>
        </p:nvSpPr>
        <p:spPr>
          <a:xfrm>
            <a:off x="335" y="-8278"/>
            <a:ext cx="12191331" cy="6866278"/>
          </a:xfrm>
          <a:prstGeom prst="rect">
            <a:avLst/>
          </a:prstGeom>
          <a:noFill/>
          <a:ln w="101600">
            <a:solidFill>
              <a:schemeClr val="tx1">
                <a:lumMod val="50000"/>
                <a:lumOff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1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8"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additive="base">
                                        <p:cTn id="12" dur="500" fill="hold"/>
                                        <p:tgtEl>
                                          <p:spTgt spid="15"/>
                                        </p:tgtEl>
                                        <p:attrNameLst>
                                          <p:attrName>ppt_x</p:attrName>
                                        </p:attrNameLst>
                                      </p:cBhvr>
                                      <p:tavLst>
                                        <p:tav tm="0">
                                          <p:val>
                                            <p:strVal val="0-#ppt_w/2"/>
                                          </p:val>
                                        </p:tav>
                                        <p:tav tm="100000">
                                          <p:val>
                                            <p:strVal val="#ppt_x"/>
                                          </p:val>
                                        </p:tav>
                                      </p:tavLst>
                                    </p:anim>
                                    <p:anim calcmode="lin" valueType="num">
                                      <p:cBhvr additive="base">
                                        <p:cTn id="13" dur="500" fill="hold"/>
                                        <p:tgtEl>
                                          <p:spTgt spid="15"/>
                                        </p:tgtEl>
                                        <p:attrNameLst>
                                          <p:attrName>ppt_y</p:attrName>
                                        </p:attrNameLst>
                                      </p:cBhvr>
                                      <p:tavLst>
                                        <p:tav tm="0">
                                          <p:val>
                                            <p:strVal val="#ppt_y"/>
                                          </p:val>
                                        </p:tav>
                                        <p:tav tm="100000">
                                          <p:val>
                                            <p:strVal val="#ppt_y"/>
                                          </p:val>
                                        </p:tav>
                                      </p:tavLst>
                                    </p:anim>
                                  </p:childTnLst>
                                </p:cTn>
                              </p:par>
                              <p:par>
                                <p:cTn id="14" presetID="2" presetClass="entr" presetSubtype="1" fill="hold" grpId="0" nodeType="with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500" fill="hold"/>
                                        <p:tgtEl>
                                          <p:spTgt spid="16"/>
                                        </p:tgtEl>
                                        <p:attrNameLst>
                                          <p:attrName>ppt_x</p:attrName>
                                        </p:attrNameLst>
                                      </p:cBhvr>
                                      <p:tavLst>
                                        <p:tav tm="0">
                                          <p:val>
                                            <p:strVal val="#ppt_x"/>
                                          </p:val>
                                        </p:tav>
                                        <p:tav tm="100000">
                                          <p:val>
                                            <p:strVal val="#ppt_x"/>
                                          </p:val>
                                        </p:tav>
                                      </p:tavLst>
                                    </p:anim>
                                    <p:anim calcmode="lin" valueType="num">
                                      <p:cBhvr additive="base">
                                        <p:cTn id="17" dur="500" fill="hold"/>
                                        <p:tgtEl>
                                          <p:spTgt spid="16"/>
                                        </p:tgtEl>
                                        <p:attrNameLst>
                                          <p:attrName>ppt_y</p:attrName>
                                        </p:attrNameLst>
                                      </p:cBhvr>
                                      <p:tavLst>
                                        <p:tav tm="0">
                                          <p:val>
                                            <p:strVal val="0-#ppt_h/2"/>
                                          </p:val>
                                        </p:tav>
                                        <p:tav tm="100000">
                                          <p:val>
                                            <p:strVal val="#ppt_y"/>
                                          </p:val>
                                        </p:tav>
                                      </p:tavLst>
                                    </p:anim>
                                  </p:childTnLst>
                                </p:cTn>
                              </p:par>
                              <p:par>
                                <p:cTn id="18" presetID="2" presetClass="entr" presetSubtype="4" fill="hold" grpId="0" nodeType="withEffect">
                                  <p:stCondLst>
                                    <p:cond delay="0"/>
                                  </p:stCondLst>
                                  <p:childTnLst>
                                    <p:set>
                                      <p:cBhvr>
                                        <p:cTn id="19" dur="1" fill="hold">
                                          <p:stCondLst>
                                            <p:cond delay="0"/>
                                          </p:stCondLst>
                                        </p:cTn>
                                        <p:tgtEl>
                                          <p:spTgt spid="17"/>
                                        </p:tgtEl>
                                        <p:attrNameLst>
                                          <p:attrName>style.visibility</p:attrName>
                                        </p:attrNameLst>
                                      </p:cBhvr>
                                      <p:to>
                                        <p:strVal val="visible"/>
                                      </p:to>
                                    </p:set>
                                    <p:anim calcmode="lin" valueType="num">
                                      <p:cBhvr additive="base">
                                        <p:cTn id="20" dur="500" fill="hold"/>
                                        <p:tgtEl>
                                          <p:spTgt spid="17"/>
                                        </p:tgtEl>
                                        <p:attrNameLst>
                                          <p:attrName>ppt_x</p:attrName>
                                        </p:attrNameLst>
                                      </p:cBhvr>
                                      <p:tavLst>
                                        <p:tav tm="0">
                                          <p:val>
                                            <p:strVal val="#ppt_x"/>
                                          </p:val>
                                        </p:tav>
                                        <p:tav tm="100000">
                                          <p:val>
                                            <p:strVal val="#ppt_x"/>
                                          </p:val>
                                        </p:tav>
                                      </p:tavLst>
                                    </p:anim>
                                    <p:anim calcmode="lin" valueType="num">
                                      <p:cBhvr additive="base">
                                        <p:cTn id="21" dur="500" fill="hold"/>
                                        <p:tgtEl>
                                          <p:spTgt spid="17"/>
                                        </p:tgtEl>
                                        <p:attrNameLst>
                                          <p:attrName>ppt_y</p:attrName>
                                        </p:attrNameLst>
                                      </p:cBhvr>
                                      <p:tavLst>
                                        <p:tav tm="0">
                                          <p:val>
                                            <p:strVal val="1+#ppt_h/2"/>
                                          </p:val>
                                        </p:tav>
                                        <p:tav tm="100000">
                                          <p:val>
                                            <p:strVal val="#ppt_y"/>
                                          </p:val>
                                        </p:tav>
                                      </p:tavLst>
                                    </p:anim>
                                  </p:childTnLst>
                                </p:cTn>
                              </p:par>
                              <p:par>
                                <p:cTn id="22" presetID="2" presetClass="entr" presetSubtype="4" fill="hold" grpId="0" nodeType="with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additive="base">
                                        <p:cTn id="24" dur="500" fill="hold"/>
                                        <p:tgtEl>
                                          <p:spTgt spid="19"/>
                                        </p:tgtEl>
                                        <p:attrNameLst>
                                          <p:attrName>ppt_x</p:attrName>
                                        </p:attrNameLst>
                                      </p:cBhvr>
                                      <p:tavLst>
                                        <p:tav tm="0">
                                          <p:val>
                                            <p:strVal val="#ppt_x"/>
                                          </p:val>
                                        </p:tav>
                                        <p:tav tm="100000">
                                          <p:val>
                                            <p:strVal val="#ppt_x"/>
                                          </p:val>
                                        </p:tav>
                                      </p:tavLst>
                                    </p:anim>
                                    <p:anim calcmode="lin" valueType="num">
                                      <p:cBhvr additive="base">
                                        <p:cTn id="25" dur="500" fill="hold"/>
                                        <p:tgtEl>
                                          <p:spTgt spid="19"/>
                                        </p:tgtEl>
                                        <p:attrNameLst>
                                          <p:attrName>ppt_y</p:attrName>
                                        </p:attrNameLst>
                                      </p:cBhvr>
                                      <p:tavLst>
                                        <p:tav tm="0">
                                          <p:val>
                                            <p:strVal val="1+#ppt_h/2"/>
                                          </p:val>
                                        </p:tav>
                                        <p:tav tm="100000">
                                          <p:val>
                                            <p:strVal val="#ppt_y"/>
                                          </p:val>
                                        </p:tav>
                                      </p:tavLst>
                                    </p:anim>
                                  </p:childTnLst>
                                </p:cTn>
                              </p:par>
                            </p:childTnLst>
                          </p:cTn>
                        </p:par>
                        <p:par>
                          <p:cTn id="26" fill="hold">
                            <p:stCondLst>
                              <p:cond delay="500"/>
                            </p:stCondLst>
                            <p:childTnLst>
                              <p:par>
                                <p:cTn id="27" presetID="41" presetClass="entr" presetSubtype="0" fill="hold" grpId="0" nodeType="afterEffect">
                                  <p:stCondLst>
                                    <p:cond delay="0"/>
                                  </p:stCondLst>
                                  <p:iterate type="lt">
                                    <p:tmPct val="10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30" dur="500" fill="hold"/>
                                        <p:tgtEl>
                                          <p:spTgt spid="4"/>
                                        </p:tgtEl>
                                        <p:attrNameLst>
                                          <p:attrName>ppt_y</p:attrName>
                                        </p:attrNameLst>
                                      </p:cBhvr>
                                      <p:tavLst>
                                        <p:tav tm="0">
                                          <p:val>
                                            <p:strVal val="#ppt_y"/>
                                          </p:val>
                                        </p:tav>
                                        <p:tav tm="100000">
                                          <p:val>
                                            <p:strVal val="#ppt_y"/>
                                          </p:val>
                                        </p:tav>
                                      </p:tavLst>
                                    </p:anim>
                                    <p:anim calcmode="lin" valueType="num">
                                      <p:cBhvr>
                                        <p:cTn id="31"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32"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33" dur="500" tmFilter="0,0; .5, 1; 1, 1"/>
                                        <p:tgtEl>
                                          <p:spTgt spid="4"/>
                                        </p:tgtEl>
                                      </p:cBhvr>
                                    </p:animEffect>
                                  </p:childTnLst>
                                </p:cTn>
                              </p:par>
                            </p:childTnLst>
                          </p:cTn>
                        </p:par>
                        <p:par>
                          <p:cTn id="34" fill="hold">
                            <p:stCondLst>
                              <p:cond delay="1500"/>
                            </p:stCondLst>
                            <p:childTnLst>
                              <p:par>
                                <p:cTn id="35" presetID="26" presetClass="emph" presetSubtype="0" fill="hold" grpId="1" nodeType="afterEffect">
                                  <p:stCondLst>
                                    <p:cond delay="0"/>
                                  </p:stCondLst>
                                  <p:iterate type="lt">
                                    <p:tmPct val="0"/>
                                  </p:iterate>
                                  <p:childTnLst>
                                    <p:animEffect transition="out" filter="fade">
                                      <p:cBhvr>
                                        <p:cTn id="36" dur="500" tmFilter="0, 0; .2, .5; .8, .5; 1, 0"/>
                                        <p:tgtEl>
                                          <p:spTgt spid="4"/>
                                        </p:tgtEl>
                                      </p:cBhvr>
                                    </p:animEffect>
                                    <p:animScale>
                                      <p:cBhvr>
                                        <p:cTn id="37" dur="250" autoRev="1" fill="hold"/>
                                        <p:tgtEl>
                                          <p:spTgt spid="4"/>
                                        </p:tgtEl>
                                      </p:cBhvr>
                                      <p:by x="105000" y="105000"/>
                                    </p:animScale>
                                  </p:childTnLst>
                                </p:cTn>
                              </p:par>
                            </p:childTnLst>
                          </p:cTn>
                        </p:par>
                        <p:par>
                          <p:cTn id="38" fill="hold">
                            <p:stCondLst>
                              <p:cond delay="2000"/>
                            </p:stCondLst>
                            <p:childTnLst>
                              <p:par>
                                <p:cTn id="39" presetID="41" presetClass="entr" presetSubtype="0" fill="hold" grpId="0" nodeType="afterEffect">
                                  <p:stCondLst>
                                    <p:cond delay="0"/>
                                  </p:stCondLst>
                                  <p:iterate type="lt">
                                    <p:tmPct val="10000"/>
                                  </p:iterate>
                                  <p:childTnLst>
                                    <p:set>
                                      <p:cBhvr>
                                        <p:cTn id="40" dur="1" fill="hold">
                                          <p:stCondLst>
                                            <p:cond delay="0"/>
                                          </p:stCondLst>
                                        </p:cTn>
                                        <p:tgtEl>
                                          <p:spTgt spid="7"/>
                                        </p:tgtEl>
                                        <p:attrNameLst>
                                          <p:attrName>style.visibility</p:attrName>
                                        </p:attrNameLst>
                                      </p:cBhvr>
                                      <p:to>
                                        <p:strVal val="visible"/>
                                      </p:to>
                                    </p:set>
                                    <p:anim calcmode="lin" valueType="num">
                                      <p:cBhvr>
                                        <p:cTn id="41"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42" dur="500" fill="hold"/>
                                        <p:tgtEl>
                                          <p:spTgt spid="7"/>
                                        </p:tgtEl>
                                        <p:attrNameLst>
                                          <p:attrName>ppt_y</p:attrName>
                                        </p:attrNameLst>
                                      </p:cBhvr>
                                      <p:tavLst>
                                        <p:tav tm="0">
                                          <p:val>
                                            <p:strVal val="#ppt_y"/>
                                          </p:val>
                                        </p:tav>
                                        <p:tav tm="100000">
                                          <p:val>
                                            <p:strVal val="#ppt_y"/>
                                          </p:val>
                                        </p:tav>
                                      </p:tavLst>
                                    </p:anim>
                                    <p:anim calcmode="lin" valueType="num">
                                      <p:cBhvr>
                                        <p:cTn id="43"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44"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45" dur="500" tmFilter="0,0; .5, 1; 1, 1"/>
                                        <p:tgtEl>
                                          <p:spTgt spid="7"/>
                                        </p:tgtEl>
                                      </p:cBhvr>
                                    </p:animEffect>
                                  </p:childTnLst>
                                </p:cTn>
                              </p:par>
                            </p:childTnLst>
                          </p:cTn>
                        </p:par>
                        <p:par>
                          <p:cTn id="46" fill="hold">
                            <p:stCondLst>
                              <p:cond delay="2849"/>
                            </p:stCondLst>
                            <p:childTnLst>
                              <p:par>
                                <p:cTn id="47" presetID="26" presetClass="emph" presetSubtype="0" fill="hold" grpId="1" nodeType="afterEffect">
                                  <p:stCondLst>
                                    <p:cond delay="0"/>
                                  </p:stCondLst>
                                  <p:iterate type="lt">
                                    <p:tmPct val="0"/>
                                  </p:iterate>
                                  <p:childTnLst>
                                    <p:animEffect transition="out" filter="fade">
                                      <p:cBhvr>
                                        <p:cTn id="48" dur="500" tmFilter="0, 0; .2, .5; .8, .5; 1, 0"/>
                                        <p:tgtEl>
                                          <p:spTgt spid="7"/>
                                        </p:tgtEl>
                                      </p:cBhvr>
                                    </p:animEffect>
                                    <p:animScale>
                                      <p:cBhvr>
                                        <p:cTn id="49" dur="250" autoRev="1" fill="hold"/>
                                        <p:tgtEl>
                                          <p:spTgt spid="7"/>
                                        </p:tgtEl>
                                      </p:cBhvr>
                                      <p:by x="105000" y="105000"/>
                                    </p:animScale>
                                  </p:childTnLst>
                                </p:cTn>
                              </p:par>
                            </p:childTnLst>
                          </p:cTn>
                        </p:par>
                        <p:par>
                          <p:cTn id="50" fill="hold">
                            <p:stCondLst>
                              <p:cond delay="3349"/>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13"/>
                                        </p:tgtEl>
                                        <p:attrNameLst>
                                          <p:attrName>style.visibility</p:attrName>
                                        </p:attrNameLst>
                                      </p:cBhvr>
                                      <p:to>
                                        <p:strVal val="visible"/>
                                      </p:to>
                                    </p:set>
                                    <p:anim calcmode="lin" valueType="num">
                                      <p:cBhvr>
                                        <p:cTn id="53"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3"/>
                                        </p:tgtEl>
                                        <p:attrNameLst>
                                          <p:attrName>ppt_y</p:attrName>
                                        </p:attrNameLst>
                                      </p:cBhvr>
                                      <p:tavLst>
                                        <p:tav tm="0">
                                          <p:val>
                                            <p:strVal val="#ppt_y"/>
                                          </p:val>
                                        </p:tav>
                                        <p:tav tm="100000">
                                          <p:val>
                                            <p:strVal val="#ppt_y"/>
                                          </p:val>
                                        </p:tav>
                                      </p:tavLst>
                                    </p:anim>
                                    <p:anim calcmode="lin" valueType="num">
                                      <p:cBhvr>
                                        <p:cTn id="55"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3"/>
                                        </p:tgtEl>
                                      </p:cBhvr>
                                    </p:animEffect>
                                  </p:childTnLst>
                                </p:cTn>
                              </p:par>
                            </p:childTnLst>
                          </p:cTn>
                        </p:par>
                        <p:par>
                          <p:cTn id="58" fill="hold">
                            <p:stCondLst>
                              <p:cond delay="5650"/>
                            </p:stCondLst>
                            <p:childTnLst>
                              <p:par>
                                <p:cTn id="59" presetID="26" presetClass="emph" presetSubtype="0" fill="hold" grpId="1" nodeType="afterEffect">
                                  <p:stCondLst>
                                    <p:cond delay="0"/>
                                  </p:stCondLst>
                                  <p:iterate type="lt">
                                    <p:tmPct val="0"/>
                                  </p:iterate>
                                  <p:childTnLst>
                                    <p:animEffect transition="out" filter="fade">
                                      <p:cBhvr>
                                        <p:cTn id="60" dur="500" tmFilter="0, 0; .2, .5; .8, .5; 1, 0"/>
                                        <p:tgtEl>
                                          <p:spTgt spid="13"/>
                                        </p:tgtEl>
                                      </p:cBhvr>
                                    </p:animEffect>
                                    <p:animScale>
                                      <p:cBhvr>
                                        <p:cTn id="61" dur="250" autoRev="1" fill="hold"/>
                                        <p:tgtEl>
                                          <p:spTgt spid="13"/>
                                        </p:tgtEl>
                                      </p:cBhvr>
                                      <p:by x="105000" y="105000"/>
                                    </p:animScale>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9"/>
                                        </p:tgtEl>
                                        <p:attrNameLst>
                                          <p:attrName>style.visibility</p:attrName>
                                        </p:attrNameLst>
                                      </p:cBhvr>
                                      <p:to>
                                        <p:strVal val="visible"/>
                                      </p:to>
                                    </p:set>
                                    <p:animEffect transition="in" filter="fade">
                                      <p:cBhvr>
                                        <p:cTn id="66" dur="500"/>
                                        <p:tgtEl>
                                          <p:spTgt spid="9"/>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12"/>
                                        </p:tgtEl>
                                        <p:attrNameLst>
                                          <p:attrName>style.visibility</p:attrName>
                                        </p:attrNameLst>
                                      </p:cBhvr>
                                      <p:to>
                                        <p:strVal val="visible"/>
                                      </p:to>
                                    </p:set>
                                    <p:animEffect transition="in" filter="fade">
                                      <p:cBhvr>
                                        <p:cTn id="7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15" grpId="0" bldLvl="0" animBg="1"/>
      <p:bldP spid="4" grpId="0"/>
      <p:bldP spid="4" grpId="1"/>
      <p:bldP spid="7" grpId="0"/>
      <p:bldP spid="7" grpId="1"/>
      <p:bldP spid="9" grpId="0"/>
      <p:bldP spid="16" grpId="0" bldLvl="0" animBg="1"/>
      <p:bldP spid="17" grpId="0" bldLvl="0" animBg="1"/>
      <p:bldP spid="19" grpId="0" bldLvl="0" animBg="1"/>
      <p:bldP spid="13" grpId="0"/>
      <p:bldP spid="13" grpId="1"/>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532765" y="1936115"/>
            <a:ext cx="10888980" cy="309181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在建筑高度大于250m的民用建筑中，采用屋顶高位消防水池并且高位消防水池储存全部消防用水量的供水方式，可充分利用自身重力满足高层建筑在任何时候的消防给水流量和压力，在发生火灾时无需启动消防水泵，提高了消防给水系统的可靠性，该供水方式目前已在广州电视塔、广州周大福金融中心、中国尊等项目中广泛应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970280" y="110998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（二）消防水池的功能和作用</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二、消防水源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532765" y="1936115"/>
            <a:ext cx="10888980" cy="309181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水池有效容积直接关系到用水的可靠性，与市政给水管网的补水能力有直接关系。如果市政给水管网能保证室外消防给水设计流量，消防水池的有效容积应满足在火灾延续时间内室内消防用水量的要求；如果市政给水管网不能保证室外消防给水设计流量，消防水池的有效容积应满足火灾延续时间内室内消防用水量和室外消防用水量不足部分之和的要求。</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970280" y="110998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（三）消防水池的有效容积</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二、消防水源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624205" y="1584325"/>
            <a:ext cx="10888980"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不同场所消火栓系统的火灾延续时间并不相同，是根据火灾统计资料、国民经济水平以及消防力量等情况综合权衡确定的，例如在工业建筑中，甲、乙、丙类仓库消火栓系统的火灾延续时间是3h，一般情况下自动喷水灭火系统的持续喷水时间按火灾延续时间不小于1h确定。</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为了确保发生火灾时用水可靠，消防水池应当采用两路消防供水，当消防水池采用两路消防供水且在火灾情况下连续补水能满足消防要求时，消防水池的有效容积应计算确定，但不应小于100m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，如果仅设有消火栓系统时不应小于50m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970280" y="110998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（三）消防水池的有效容积</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二、消防水源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563245" y="1864995"/>
            <a:ext cx="10888980" cy="309181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消防水池容积过大也会影响供水的可靠性，所以消防水池的总蓄水有效容积大于500m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时，宜设两格能独立使用的消防水池；当大于1000m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时，应设置能独立使用的两座消防水池。每格（或座）消防水池应设置独立的出水管，并应设置满足最低有效水位的连通管，且其管径应能满足消防给水设计流量的要求。</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970280" y="110998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（三）消防水池的有效容积</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二、消防水源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754380" y="2193925"/>
            <a:ext cx="4882515" cy="309181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如果消防用水与其他用水（例如生活用水）共用的话，共用的消防水池应采取确保消防用水量不作他用的技术措施（图6-3-1-1）。</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160780" y="123698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（四）消防水池的设置要求</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二、消防水源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37" name="图片 236" descr="图6-3-1-1  合用水池保证消防水不被动用的技术措施.jp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6026785" y="959485"/>
            <a:ext cx="5563235" cy="5417185"/>
          </a:xfrm>
          <a:prstGeom prst="rect">
            <a:avLst/>
          </a:prstGeom>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684530" y="1741170"/>
            <a:ext cx="5851525"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为了充分利用消防水池里的水，消防水池的出水管应保证消防水池的有效容积能被全部利用（消防水池最低水位见图6-3-1-2）。为了能直观地了解消防水池的水量情况，消防水池应设置就地水位显示装置，一般采用可直观观察的玻璃板液位计、磁耦合液位计、浮标液位计等。</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112520" y="100838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（四）消防水池的设置要求</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二、消防水源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04" name="图片 303" descr="图6-3-1-2 消防水池最低水位.jp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6612890" y="1008380"/>
            <a:ext cx="5306060" cy="5603875"/>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662940" y="1773555"/>
            <a:ext cx="10708005"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同时，还应在消防控制室或值班室等地点设置显示消防水池水位的装置，能随时接收到消防水池的最高和最低报警水位；消防水池应设置溢流水管和排水设施，为了防止污水倒灌污染消防水池内的水，消防水池应采用间接排水。消防水池应设置通气管；消防水池通气管、呼吸管和溢流水管等应采取防止虫鼠等进入消防水池的技术措施，确保消防水池内的水不受污染、不堵塞消防给水管道。</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112520" y="105156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（四）消防水池的设置要求</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二、消防水源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571500" y="1626235"/>
            <a:ext cx="10920095"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如果建筑物的高度很高，需要将处于底层的消防水池内的水输送至很高的建筑物很难，就会利用分区供水，分区供水不仅可以防止损坏消火栓系统和自动喷水灭火系统的组件，同时也可以避免过高的供水压力造成用水不必要的浪费。分区供水可采用消防水泵并行或串联、减压水箱和减压阀减压的形式，如果有以下情况，则应采用分区供水：a）消防给水系统的工作压力大于2.4MPa；b）消火栓栓口处静压大于1MPa；c）自动喷水灭火系统报警阀处的工作压力大于1.6MPa或喷头处的工作压力大于1.2MPa。</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112520" y="89027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（五）消防给水系统的分区供水</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二、消防水源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644525" y="1852930"/>
            <a:ext cx="10777855"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超高层建筑采用减压水箱分区供水时，如果减压水箱之间的间距大于200m，则其产生的静压大于2MPa，阀后压力高于0.7MPa，不利于消防队员展开灭火作业，所以减压水箱之间或者屋顶消防水池与减压水箱之间的高差不应大于200m。当消防给水分区供水采用转输消防水泵时，转输泵宜在消防水泵启动后再启动；当消防给水分区供水采用串联消防水泵时，上区消防水泵宜在下区消防水泵启动后再启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112520" y="100838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（五）消防给水系统的分区供水</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二、消防水源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2164715"/>
            <a:ext cx="5264150" cy="327850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8825" y="2564130"/>
            <a:ext cx="5002530"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消防给水基础设施包括消防水泵、消防水泵接合器、高位水箱、稳压设备</a:t>
            </a:r>
            <a:r>
              <a:rPr sz="2600" dirty="0">
                <a:latin typeface="微软雅黑" panose="020B0503020204020204" pitchFamily="34" charset="-122"/>
                <a:ea typeface="微软雅黑" panose="020B0503020204020204" pitchFamily="34" charset="-122"/>
                <a:sym typeface="微软雅黑" panose="020B0503020204020204" pitchFamily="34" charset="-122"/>
              </a:rPr>
              <a:t>等，这些基础设施是消防水系统灭火的基本保证。</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1495044539575"/>
          <p:cNvPicPr>
            <a:picLocks noChangeAspect="1"/>
          </p:cNvPicPr>
          <p:nvPr/>
        </p:nvPicPr>
        <p:blipFill>
          <a:blip r:embed="rId1"/>
          <a:stretch>
            <a:fillRect/>
          </a:stretch>
        </p:blipFill>
        <p:spPr>
          <a:xfrm>
            <a:off x="6472555" y="959485"/>
            <a:ext cx="4664710" cy="5187315"/>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 name="文本框 1"/>
          <p:cNvSpPr txBox="1"/>
          <p:nvPr/>
        </p:nvSpPr>
        <p:spPr>
          <a:xfrm>
            <a:off x="4770120" y="2439035"/>
            <a:ext cx="2328545" cy="521970"/>
          </a:xfrm>
          <a:prstGeom prst="rect">
            <a:avLst/>
          </a:prstGeom>
          <a:solidFill>
            <a:schemeClr val="tx1">
              <a:lumMod val="65000"/>
              <a:lumOff val="35000"/>
            </a:schemeClr>
          </a:solidFill>
          <a:ln>
            <a:noFill/>
          </a:ln>
          <a:effectLst/>
        </p:spPr>
        <p:txBody>
          <a:bodyPr wrap="square" rtlCol="0">
            <a:spAutoFit/>
          </a:bodyPr>
          <a:lstStyle/>
          <a:p>
            <a:pPr algn="ctr"/>
            <a:r>
              <a:rPr lang="zh-CN" altLang="en-US" sz="2800" b="1" dirty="0">
                <a:solidFill>
                  <a:schemeClr val="bg1"/>
                </a:solidFill>
                <a:latin typeface="微软雅黑" panose="020B0503020204020204" pitchFamily="34" charset="-122"/>
                <a:ea typeface="微软雅黑" panose="020B0503020204020204" pitchFamily="34" charset="-122"/>
              </a:rPr>
              <a:t>第一讲</a:t>
            </a:r>
            <a:endParaRPr lang="zh-CN" altLang="en-US" sz="2800" b="1" dirty="0">
              <a:solidFill>
                <a:schemeClr val="bg1"/>
              </a:solidFill>
              <a:effectLst/>
              <a:latin typeface="微软雅黑" panose="020B0503020204020204" pitchFamily="34" charset="-122"/>
              <a:ea typeface="微软雅黑" panose="020B0503020204020204" pitchFamily="34" charset="-122"/>
            </a:endParaRPr>
          </a:p>
        </p:txBody>
      </p:sp>
      <p:sp>
        <p:nvSpPr>
          <p:cNvPr id="42" name="文本框 1"/>
          <p:cNvSpPr txBox="1"/>
          <p:nvPr/>
        </p:nvSpPr>
        <p:spPr>
          <a:xfrm>
            <a:off x="4770120" y="2389505"/>
            <a:ext cx="2328545" cy="521970"/>
          </a:xfrm>
          <a:prstGeom prst="rect">
            <a:avLst/>
          </a:prstGeom>
          <a:solidFill>
            <a:srgbClr val="D7000F"/>
          </a:solidFill>
          <a:ln>
            <a:noFill/>
          </a:ln>
          <a:effectLst/>
        </p:spPr>
        <p:txBody>
          <a:bodyPr wrap="square" rtlCol="0">
            <a:spAutoFit/>
          </a:bodyPr>
          <a:lstStyle/>
          <a:p>
            <a:pPr algn="ctr"/>
            <a:endParaRPr lang="zh-CN" altLang="en-US" sz="2800" b="1" dirty="0" smtClean="0">
              <a:solidFill>
                <a:schemeClr val="bg1"/>
              </a:solidFill>
              <a:latin typeface="微软雅黑" panose="020B0503020204020204" pitchFamily="34" charset="-122"/>
              <a:ea typeface="微软雅黑" panose="020B0503020204020204" pitchFamily="34" charset="-122"/>
            </a:endParaRPr>
          </a:p>
        </p:txBody>
      </p:sp>
      <p:cxnSp>
        <p:nvCxnSpPr>
          <p:cNvPr id="45" name="直接连接符 44"/>
          <p:cNvCxnSpPr/>
          <p:nvPr/>
        </p:nvCxnSpPr>
        <p:spPr>
          <a:xfrm>
            <a:off x="2596515" y="4163695"/>
            <a:ext cx="636270" cy="8890"/>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cxnSp>
        <p:nvCxnSpPr>
          <p:cNvPr id="46" name="直接连接符 45"/>
          <p:cNvCxnSpPr/>
          <p:nvPr/>
        </p:nvCxnSpPr>
        <p:spPr>
          <a:xfrm>
            <a:off x="8917940" y="4149090"/>
            <a:ext cx="766445" cy="6350"/>
          </a:xfrm>
          <a:prstGeom prst="line">
            <a:avLst/>
          </a:prstGeom>
          <a:ln w="9525">
            <a:solidFill>
              <a:srgbClr val="D7000F"/>
            </a:solidFill>
          </a:ln>
        </p:spPr>
        <p:style>
          <a:lnRef idx="1">
            <a:schemeClr val="accent1"/>
          </a:lnRef>
          <a:fillRef idx="0">
            <a:schemeClr val="accent1"/>
          </a:fillRef>
          <a:effectRef idx="0">
            <a:schemeClr val="accent1"/>
          </a:effectRef>
          <a:fontRef idx="minor">
            <a:schemeClr val="tx1"/>
          </a:fontRef>
        </p:style>
      </p:cxnSp>
      <p:grpSp>
        <p:nvGrpSpPr>
          <p:cNvPr id="19" name="组合 18"/>
          <p:cNvGrpSpPr/>
          <p:nvPr/>
        </p:nvGrpSpPr>
        <p:grpSpPr>
          <a:xfrm>
            <a:off x="-11389" y="-6299"/>
            <a:ext cx="1268332" cy="1320749"/>
            <a:chOff x="5739120" y="650035"/>
            <a:chExt cx="2241811" cy="2334460"/>
          </a:xfrm>
        </p:grpSpPr>
        <p:sp>
          <p:nvSpPr>
            <p:cNvPr id="20"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2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4"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7"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8"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49"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0"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1"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2"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3"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4"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5"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6"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7"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8"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59"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0"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1"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2"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3"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4"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5"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6"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7"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8"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69"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0"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2" name="矩形 69"/>
          <p:cNvSpPr>
            <a:spLocks noChangeArrowheads="1"/>
          </p:cNvSpPr>
          <p:nvPr/>
        </p:nvSpPr>
        <p:spPr bwMode="auto">
          <a:xfrm>
            <a:off x="-10795" y="3758565"/>
            <a:ext cx="12202795" cy="829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a:r>
              <a:rPr lang="zh-CN" altLang="en-US" sz="4800" b="1" dirty="0">
                <a:solidFill>
                  <a:srgbClr val="D7000F"/>
                </a:solidFill>
                <a:latin typeface="微软雅黑" panose="020B0503020204020204" pitchFamily="34" charset="-122"/>
                <a:ea typeface="微软雅黑" panose="020B0503020204020204" pitchFamily="34" charset="-122"/>
                <a:sym typeface="+mn-ea"/>
              </a:rPr>
              <a:t>湿式自动喷水灭火系统</a:t>
            </a:r>
            <a:endParaRPr lang="zh-CN" altLang="en-US" sz="4800" b="1" dirty="0">
              <a:solidFill>
                <a:srgbClr val="D7000F"/>
              </a:solidFill>
              <a:latin typeface="微软雅黑" panose="020B0503020204020204" pitchFamily="34" charset="-122"/>
              <a:ea typeface="微软雅黑" panose="020B0503020204020204" pitchFamily="34" charset="-122"/>
              <a:sym typeface="+mn-ea"/>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642110"/>
            <a:ext cx="6343650" cy="424942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697865" y="1894840"/>
            <a:ext cx="6235065"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设置高位水箱的目的主要是</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储存建筑初期火灾所需的消防用水量，保证初期火灾消防给水管网的消防水压</a:t>
            </a:r>
            <a:r>
              <a:rPr sz="2600" dirty="0">
                <a:latin typeface="微软雅黑" panose="020B0503020204020204" pitchFamily="34" charset="-122"/>
                <a:ea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采用临时高压给水系统的建筑物，应设置高位水箱</a:t>
            </a:r>
            <a:r>
              <a:rPr sz="2600" dirty="0">
                <a:latin typeface="微软雅黑" panose="020B0503020204020204" pitchFamily="34" charset="-122"/>
                <a:ea typeface="微软雅黑" panose="020B0503020204020204" pitchFamily="34" charset="-122"/>
                <a:sym typeface="微软雅黑" panose="020B0503020204020204" pitchFamily="34" charset="-122"/>
              </a:rPr>
              <a:t>。室内采用临时高压消防给水系统时，高位消防水箱的设置应符合下列规定。</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3）高位水箱</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7094855" y="1987550"/>
            <a:ext cx="4780328" cy="3600000"/>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973580"/>
            <a:ext cx="10793730" cy="3867785"/>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2290445"/>
            <a:ext cx="10333355" cy="309181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①高层民用建筑、总建筑面积大于</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10000</a:t>
            </a:r>
            <a:r>
              <a:rPr 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m</a:t>
            </a:r>
            <a:r>
              <a:rPr lang="en-US" sz="2600" baseline="30000" dirty="0">
                <a:solidFill>
                  <a:srgbClr val="FF0000"/>
                </a:solidFill>
                <a:uFillTx/>
                <a:latin typeface="微软雅黑" panose="020B0503020204020204" pitchFamily="34" charset="-122"/>
                <a:ea typeface="微软雅黑" panose="020B0503020204020204" pitchFamily="34" charset="-122"/>
                <a:sym typeface="微软雅黑" panose="020B0503020204020204" pitchFamily="34" charset="-122"/>
              </a:rPr>
              <a:t>2</a:t>
            </a:r>
            <a:r>
              <a:rPr sz="2600" dirty="0">
                <a:latin typeface="微软雅黑" panose="020B0503020204020204" pitchFamily="34" charset="-122"/>
                <a:ea typeface="微软雅黑" panose="020B0503020204020204" pitchFamily="34" charset="-122"/>
                <a:sym typeface="微软雅黑" panose="020B0503020204020204" pitchFamily="34" charset="-122"/>
              </a:rPr>
              <a:t>且层数超过2层的公共建筑和其他重要建筑，必须设置高位消防水箱。</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②其他建筑应设置高位消防水箱，但当设置高位消防水箱确有困难，且采用安全可靠的消防给水形式时，可不设高位消防水箱，但应设稳压泵。</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3）高位水箱</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695325" y="3183255"/>
            <a:ext cx="10676255" cy="189166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高位消防水箱一般由水箱箱体、进水口、出水口、溢流口、液位计、泄水口和检修人孔等组成，可采用热浸锌镀锌钢板、钢筋混凝土、不锈钢板等建造。</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135380" y="110998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（一）高位消防水箱的功能和作用</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三、高位消防水箱</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30" name="图片 229" descr="图6-3-1-3 高位消防水箱示意图.jp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386715" y="92710"/>
            <a:ext cx="4241800" cy="6130290"/>
          </a:xfrm>
          <a:prstGeom prst="rect">
            <a:avLst/>
          </a:prstGeom>
        </p:spPr>
      </p:pic>
      <p:pic>
        <p:nvPicPr>
          <p:cNvPr id="2" name="图片 1" descr="1655207603212"/>
          <p:cNvPicPr>
            <a:picLocks noChangeAspect="1"/>
          </p:cNvPicPr>
          <p:nvPr/>
        </p:nvPicPr>
        <p:blipFill>
          <a:blip r:embed="rId2">
            <a:clrChange>
              <a:clrFrom>
                <a:srgbClr val="FFFFFF">
                  <a:alpha val="100000"/>
                </a:srgbClr>
              </a:clrFrom>
              <a:clrTo>
                <a:srgbClr val="FFFFFF">
                  <a:alpha val="100000"/>
                  <a:alpha val="0"/>
                </a:srgbClr>
              </a:clrTo>
            </a:clrChange>
          </a:blip>
          <a:srcRect l="6042" b="3365"/>
          <a:stretch>
            <a:fillRect/>
          </a:stretch>
        </p:blipFill>
        <p:spPr>
          <a:xfrm>
            <a:off x="5117465" y="196850"/>
            <a:ext cx="4340225" cy="6322060"/>
          </a:xfrm>
          <a:prstGeom prst="rect">
            <a:avLst/>
          </a:prstGeom>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550545" y="1782445"/>
            <a:ext cx="10909935"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高位消防水箱储水量的多少影响着高位消防水箱的功能，也直接影响初期火灾消防用水的可靠性。高位消防水箱的有效容积与建筑物的使用性质、建筑高度有关。一类高层公共建筑建筑高度高，公共建筑人员密集、火灾扑救难度大，所以高位消防水箱的有效容积不应小于36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，如果一类高层公共建筑建筑高度大于100m，高位消防水箱的有效容积应当加大至不小于50m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，如果一类高层公共建筑建筑高度大于150m，高位消防水箱的有效容积则进一步加大至不小于100m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970280" y="110998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（二）高位消防水箱的有效容积</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三、高位消防水箱</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614045" y="1472248"/>
            <a:ext cx="11149330"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多层公共建筑、二类高层公共建筑和一类高层住宅相比较一类高层公共建筑而言，火灾风险低一些，所以高位消防水箱的有效容积也可以小一些，但也不应小于18m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，如果一类高层住宅建筑高度超过100m，建筑高度提高了，高位消防水箱的有效容积也应当同步提高，高位消防水箱的有效容积提高至不应小于36m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与一类高层住宅相比，二类高层住宅火灾扑救难度明显降低，所以高位消防水箱的有效容积也有所降低，但也不应小于12m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；建筑高度大于21m的多层住宅，高位消防水箱的有效容积可以进一步减小，但也不应小于6m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41400" y="96774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（二）高位消防水箱的有效容积</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三、高位消防水箱</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571500" y="2171700"/>
            <a:ext cx="7057390"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工业建筑高位消防水箱的有效容积与室内消防给水设计流量有关。如果室内消防给水设计流量小于或等于25L/s，高位消防水箱的有效容积不应小于12m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。室内消防给水设计流量大于25L/s时，说明用水量比较大，所以高位消防水箱的有效容积不应小于18m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758825" y="1393825"/>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（二）高位消防水箱的有效容积</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三、高位消防水箱</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Fire Hose Reel System"/>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825105" y="2442210"/>
            <a:ext cx="4218940" cy="2689860"/>
          </a:xfrm>
          <a:prstGeom prst="rect">
            <a:avLst/>
          </a:prstGeom>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563245" y="1594168"/>
            <a:ext cx="10757535"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商店建筑是为商品直接进行买卖和提供服务供给的公共建筑，商店建筑人员密集、火灾荷载大，发生火灾以后不易扑救。商店建筑的高位消防水箱有效容积与建筑面积有关，总建筑面积大于10000m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且小于30000m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的商店建筑，高位消防水箱有效容积不应小于36m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。如果商店总建筑面积大于30000m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，高位消防水箱有效容积应加大至不应小于50m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。如果商店建筑同时又属于一类高层公共建筑，则商店建筑高位消防水箱有效容积应结合一类高层公共建筑高位消防水箱有效容积的要求，按较大值确定。</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41400" y="109982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（二）高位消防水箱的有效容积</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三、高位消防水箱</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452755" y="2108518"/>
            <a:ext cx="7066915"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高位消防水箱的设置位置应高于其所服务的水灭火设施，且最低有效水位应满足水灭火设施最不利点处的静水压力。静水压力数值与建筑物的使用性质、建筑高度有关。一类高层公共建筑，不应低于0.1MPa，如果一类高层公共建筑建筑高度超过100m则不应低于0.15MPa。</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71880" y="105029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（三）高位消防水箱的静水压力</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三、高位消防水箱</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分区供水"/>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7616190" y="1735455"/>
            <a:ext cx="4295140" cy="3860800"/>
          </a:xfrm>
          <a:prstGeom prst="rect">
            <a:avLst/>
          </a:prstGeom>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474345" y="1818005"/>
            <a:ext cx="8207375"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高层住宅、二类高层公共建筑、多层公共建筑，不应低于0.07MPa，多层住宅不宜低于0.07MPa。工业建筑不应低于0.1MPa，如果工业建筑的建筑体积小于20000m</a:t>
            </a:r>
            <a:r>
              <a:rPr lang="zh-CN" altLang="en-US" sz="2600" baseline="30000" dirty="0">
                <a:latin typeface="微软雅黑" panose="020B0503020204020204" pitchFamily="34" charset="-122"/>
                <a:ea typeface="微软雅黑" panose="020B0503020204020204" pitchFamily="34" charset="-122"/>
                <a:sym typeface="微软雅黑" panose="020B0503020204020204" pitchFamily="34" charset="-122"/>
              </a:rPr>
              <a:t>3</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，则不宜低于0.07MPa。自动喷水灭火系统等自动水灭火系统高位消防水箱的静水压力应根据喷头灭火需求压力确定，但最小不应小于0.10MPa。如果高位消防水箱不能满足上述的静压要求时，应设稳压泵。</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71880" y="996315"/>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（三）高位消防水箱的静水压力</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三、高位消防水箱</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消防水箱和水池 (3)"/>
          <p:cNvPicPr>
            <a:picLocks noChangeAspect="1"/>
          </p:cNvPicPr>
          <p:nvPr/>
        </p:nvPicPr>
        <p:blipFill>
          <a:blip r:embed="rId1">
            <a:clrChange>
              <a:clrFrom>
                <a:srgbClr val="FFFFFF">
                  <a:alpha val="100000"/>
                </a:srgbClr>
              </a:clrFrom>
              <a:clrTo>
                <a:srgbClr val="FFFFFF">
                  <a:alpha val="100000"/>
                  <a:alpha val="0"/>
                </a:srgbClr>
              </a:clrTo>
            </a:clrChange>
          </a:blip>
          <a:stretch>
            <a:fillRect/>
          </a:stretch>
        </p:blipFill>
        <p:spPr>
          <a:xfrm>
            <a:off x="8891905" y="1873885"/>
            <a:ext cx="3300095" cy="418020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551815" y="1761490"/>
            <a:ext cx="10820400"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湿式自动喷水灭火系统是准工作状态时配水管道内充满用于启动系统的有压水的闭式系统，由闭式洒水喷头、水流指示器、湿式报警阀组以及管道和供水设施等组成（图6-2-1-1），管道内始终充满有压水。湿式自动喷水灭火系统必须安装在全年不结冰及不会出现过热危险的场所内，在喷头动作后立即喷水，灭火成功率高于干式系统。湿式自动喷水灭火系统在自动喷水灭火系统的各种类型中占比最高。湿式自动喷水灭火系统的相关知识将在中级消防设施操作员课程中继续学习。</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00760" y="103886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湿式自动喷水灭火系统</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593725" y="1930083"/>
            <a:ext cx="6710680"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为了保证正常使用，高位消防水箱与基础应牢固连接，在屋顶露天设置时，水箱的人孔以及进出水管的阀门等应采取锁具或阀门箱等保护措施；严寒、寒冷等冬季冰冻地区的消防水箱应设置在消防水箱间内，其他地区宜设置在室内，当必须在屋顶露天设置时，应采取防冻隔热等安全措施；</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71880" y="1071245"/>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（四）高位消防水箱的设置要求</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三、高位消防水箱</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amp;pky09168704178_sjzg_VCG211345210497&amp;"/>
          <p:cNvPicPr>
            <a:picLocks noChangeAspect="1"/>
          </p:cNvPicPr>
          <p:nvPr/>
        </p:nvPicPr>
        <p:blipFill>
          <a:blip r:embed="rId1"/>
          <a:stretch>
            <a:fillRect/>
          </a:stretch>
        </p:blipFill>
        <p:spPr>
          <a:xfrm>
            <a:off x="7671435" y="2102485"/>
            <a:ext cx="4372610" cy="3948430"/>
          </a:xfrm>
          <a:prstGeom prst="rect">
            <a:avLst/>
          </a:prstGeom>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452755" y="2067878"/>
            <a:ext cx="8213090"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高位消防水箱间应通风良好，不应结冰，当必须设置在严寒、寒冷等冬季结冰地区的非采暖房间时，应采取防冻措施，环境温度或水温不应低于5℃。高位消防水箱出水管应位于高位消防水箱最低水位以下，并应设置防止消防用水进入高位消防水箱的止回阀。高位消防水箱的进、出水管应设置带指示启闭装置的阀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71880" y="1006475"/>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（四）高位消防水箱的设置要求</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三、高位消防水箱</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1494176065925"/>
          <p:cNvPicPr>
            <a:picLocks noChangeAspect="1"/>
          </p:cNvPicPr>
          <p:nvPr/>
        </p:nvPicPr>
        <p:blipFill>
          <a:blip r:embed="rId1">
            <a:clrChange>
              <a:clrFrom>
                <a:srgbClr val="FFFFFF">
                  <a:alpha val="100000"/>
                </a:srgbClr>
              </a:clrFrom>
              <a:clrTo>
                <a:srgbClr val="FFFFFF">
                  <a:alpha val="100000"/>
                  <a:alpha val="0"/>
                </a:srgbClr>
              </a:clrTo>
            </a:clrChange>
          </a:blip>
          <a:srcRect l="13503" r="14545"/>
          <a:stretch>
            <a:fillRect/>
          </a:stretch>
        </p:blipFill>
        <p:spPr>
          <a:xfrm>
            <a:off x="8851265" y="2148205"/>
            <a:ext cx="3105785" cy="3531870"/>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495935" y="1485900"/>
            <a:ext cx="7659370"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天然水源消防取水设施是指依托江、河、湖、海、水库等天然水源建设的供消防车（泵）吸水或者向消防车（泵）供水的设施。市政消防给水设施是指供灭火救援使用的市政消火栓、消防水鹤和江、河、湖、海、水库等天然水源的消防取水设施。城镇（包括居住区、商业区、开发区、工业区等）应沿可通行消防车的街道设置市政消火栓系统。</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四、市政消防给水设施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amp;pky8489529786&amp;"/>
          <p:cNvPicPr>
            <a:picLocks noChangeAspect="1"/>
          </p:cNvPicPr>
          <p:nvPr/>
        </p:nvPicPr>
        <p:blipFill>
          <a:blip r:embed="rId1">
            <a:clrChange>
              <a:clrFrom>
                <a:srgbClr val="000000">
                  <a:alpha val="0"/>
                </a:srgbClr>
              </a:clrFrom>
              <a:clrTo>
                <a:srgbClr val="000000">
                  <a:alpha val="0"/>
                  <a:alpha val="0"/>
                </a:srgbClr>
              </a:clrTo>
            </a:clrChange>
          </a:blip>
          <a:stretch>
            <a:fillRect/>
          </a:stretch>
        </p:blipFill>
        <p:spPr>
          <a:xfrm>
            <a:off x="8253095" y="2703830"/>
            <a:ext cx="3938905" cy="2835910"/>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672465" y="1405890"/>
            <a:ext cx="10688320"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水鹤是城市给水系统消防专用取水设施，由地下部分（主控水阀、排放余水装置、启闭联动机构）和地上部分（引水导流管道和护套、消防水带接口、旋转机构、伸缩机构等）组成，具有可摆动、可伸缩、防冻、启闭快速等特点，在城市给水系统中多用于消防车快速上水的消防专用取水设施，多见于严寒地区。严寒地区在城市主要干道上设置消防水鹤的布置间距宜为1000m，连接消防水鹤的市政给水管的管径不宜小于DN200。火灾时消防水鹤的出流量不宜低于30L/s，且供水压力从地面算起不应小于0.1MPa。</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四、市政消防给水设施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00" name="图片 99"/>
          <p:cNvPicPr/>
          <p:nvPr/>
        </p:nvPicPr>
        <p:blipFill>
          <a:blip r:embed="rId1"/>
          <a:stretch>
            <a:fillRect/>
          </a:stretch>
        </p:blipFill>
        <p:spPr>
          <a:xfrm>
            <a:off x="0" y="0"/>
            <a:ext cx="12191365" cy="6858000"/>
          </a:xfrm>
          <a:prstGeom prst="rect">
            <a:avLst/>
          </a:prstGeom>
          <a:noFill/>
          <a:ln w="9525">
            <a:noFill/>
          </a:ln>
        </p:spPr>
      </p:pic>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490855" y="1431925"/>
            <a:ext cx="10919460"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【例题解析】消防水源包括（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A.市政给水  B.消防水池</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  C.高位消防水箱  </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D.天然水源</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E.消防水泵接合器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消防水源是指向水灭火设施、车载或手抬等移动消防水泵、固定消防水泵等提供消防用水的水源，是灭火成功的基本保证。消防水源有市政给水、消防水池、天然水源三类。“高位消防水箱”、“消防水泵接合器”属于消防给水基础设施，可排除。结合题意，本题应排除“高位消防水箱”、“消防水泵接合器”，其他选项均正确。</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645160" y="2118043"/>
            <a:ext cx="6756400" cy="3692525"/>
          </a:xfrm>
          <a:prstGeom prst="rect">
            <a:avLst/>
          </a:prstGeom>
        </p:spPr>
        <p:txBody>
          <a:bodyPr wrap="square" anchor="ctr" anchorCtr="1">
            <a:spAutoFit/>
          </a:bodyPr>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消防水泵接合器一般由本体、消防接口、安全阀、水流止回和水流截断装置等组成，</a:t>
            </a:r>
            <a:r>
              <a:rPr sz="2600" dirty="0">
                <a:latin typeface="微软雅黑" panose="020B0503020204020204" pitchFamily="34" charset="-122"/>
                <a:ea typeface="微软雅黑" panose="020B0503020204020204" pitchFamily="34" charset="-122"/>
                <a:sym typeface="微软雅黑" panose="020B0503020204020204" pitchFamily="34" charset="-122"/>
              </a:rPr>
              <a:t>其作用是在发生火灾的情况下，当建筑物内消防水泵发生故障或室内消防用水不足时，利用消防车或机动泵等通过水泵接合器向室内消防给水管网输送消防用水。</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六、</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消防水泵接合器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descr="3"/>
          <p:cNvPicPr>
            <a:picLocks noChangeAspect="1"/>
          </p:cNvPicPr>
          <p:nvPr/>
        </p:nvPicPr>
        <p:blipFill>
          <a:blip r:embed="rId1"/>
          <a:stretch>
            <a:fillRect/>
          </a:stretch>
        </p:blipFill>
        <p:spPr>
          <a:xfrm>
            <a:off x="7520305" y="1534795"/>
            <a:ext cx="4345940" cy="4702810"/>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751840" y="2240915"/>
            <a:ext cx="5220335" cy="294894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36295" y="2769870"/>
            <a:ext cx="4751705" cy="189166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消防水泵接合器按安装形式可分为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地上式、地下式和墙壁式</a:t>
            </a:r>
            <a:r>
              <a:rPr sz="2600" dirty="0">
                <a:latin typeface="微软雅黑" panose="020B0503020204020204" pitchFamily="34" charset="-122"/>
                <a:ea typeface="微软雅黑" panose="020B0503020204020204" pitchFamily="34" charset="-122"/>
                <a:sym typeface="微软雅黑" panose="020B0503020204020204" pitchFamily="34" charset="-122"/>
              </a:rPr>
              <a:t>三种，如图6-3-5所示；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③消防水泵接合器的类型及适用范围</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2" name="图片 11" descr="1526809121351"/>
          <p:cNvPicPr>
            <a:picLocks noChangeAspect="1"/>
          </p:cNvPicPr>
          <p:nvPr/>
        </p:nvPicPr>
        <p:blipFill>
          <a:blip r:embed="rId1"/>
          <a:stretch>
            <a:fillRect/>
          </a:stretch>
        </p:blipFill>
        <p:spPr>
          <a:xfrm>
            <a:off x="6630035" y="1314450"/>
            <a:ext cx="4980940" cy="4561840"/>
          </a:xfrm>
          <a:prstGeom prst="rect">
            <a:avLst/>
          </a:prstGeo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51" name="图片 250" descr="图6-3-2-8 消防水泵接合器示意图.jpg"/>
          <p:cNvPicPr>
            <a:picLocks noChangeAspect="1"/>
          </p:cNvPicPr>
          <p:nvPr/>
        </p:nvPicPr>
        <p:blipFill>
          <a:blip r:embed="rId1" cstate="print">
            <a:clrChange>
              <a:clrFrom>
                <a:srgbClr val="FFFFFD">
                  <a:alpha val="100000"/>
                </a:srgbClr>
              </a:clrFrom>
              <a:clrTo>
                <a:srgbClr val="FFFFFD">
                  <a:alpha val="100000"/>
                  <a:alpha val="0"/>
                </a:srgbClr>
              </a:clrTo>
            </a:clrChange>
          </a:blip>
          <a:srcRect r="6810"/>
          <a:stretch>
            <a:fillRect/>
          </a:stretch>
        </p:blipFill>
        <p:spPr>
          <a:xfrm>
            <a:off x="234315" y="701040"/>
            <a:ext cx="3702050" cy="5521960"/>
          </a:xfrm>
          <a:prstGeom prst="rect">
            <a:avLst/>
          </a:prstGeom>
        </p:spPr>
      </p:pic>
      <p:pic>
        <p:nvPicPr>
          <p:cNvPr id="3" name="图片 2" descr="1590836404895"/>
          <p:cNvPicPr>
            <a:picLocks noChangeAspect="1"/>
          </p:cNvPicPr>
          <p:nvPr/>
        </p:nvPicPr>
        <p:blipFill>
          <a:blip r:embed="rId2">
            <a:clrChange>
              <a:clrFrom>
                <a:srgbClr val="FFFFFF">
                  <a:alpha val="100000"/>
                </a:srgbClr>
              </a:clrFrom>
              <a:clrTo>
                <a:srgbClr val="FFFFFF">
                  <a:alpha val="100000"/>
                  <a:alpha val="0"/>
                </a:srgbClr>
              </a:clrTo>
            </a:clrChange>
          </a:blip>
          <a:srcRect t="1117"/>
          <a:stretch>
            <a:fillRect/>
          </a:stretch>
        </p:blipFill>
        <p:spPr>
          <a:xfrm>
            <a:off x="4488815" y="1071245"/>
            <a:ext cx="4156710" cy="4836160"/>
          </a:xfrm>
          <a:prstGeom prst="rect">
            <a:avLst/>
          </a:prstGeom>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474345" y="1818323"/>
            <a:ext cx="8062595"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水泵接合器按安装形式可分为地上式、地下式、墙壁式和多用式，一般由本体、消防接口、安全阀和水流止回、水流截断装置等组成，消防水泵接合器的结构设计应保证在使用后将消防接口到水流止回装置间的余水排尽。消防水泵接合器按公称压力，可分为1.6Mpa、2.5MPa和4MPa等多种；按消防水泵接合器出口的公称通径，可分为100mm和150mm两种。</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六、消防水泵接合器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矩形 1"/>
          <p:cNvSpPr/>
          <p:nvPr/>
        </p:nvSpPr>
        <p:spPr>
          <a:xfrm>
            <a:off x="1066800" y="951230"/>
            <a:ext cx="10657205" cy="583565"/>
          </a:xfrm>
          <a:prstGeom prst="rect">
            <a:avLst/>
          </a:prstGeom>
        </p:spPr>
        <p:txBody>
          <a:bodyPr wrap="square">
            <a:spAutoFit/>
          </a:bodyPr>
          <a:p>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3" name="图片 2" descr="2"/>
          <p:cNvPicPr>
            <a:picLocks noChangeAspect="1"/>
          </p:cNvPicPr>
          <p:nvPr/>
        </p:nvPicPr>
        <p:blipFill>
          <a:blip r:embed="rId1"/>
          <a:stretch>
            <a:fillRect/>
          </a:stretch>
        </p:blipFill>
        <p:spPr>
          <a:xfrm>
            <a:off x="7648575" y="2041525"/>
            <a:ext cx="4543425" cy="41814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pic>
        <p:nvPicPr>
          <p:cNvPr id="332" name="图片 206" descr="图6-2-1-1 湿式自动喷水灭火系统示意图.jp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2073910" y="90805"/>
            <a:ext cx="6579235" cy="6676390"/>
          </a:xfrm>
          <a:prstGeom prst="rect">
            <a:avLst/>
          </a:prstGeom>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97380"/>
            <a:ext cx="10793095" cy="353314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93445" y="2400935"/>
            <a:ext cx="10478135" cy="2491740"/>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消防水泵是在消防给水系统（包括消火栓系统、自动喷水灭火系统等）中用于保证系统供水压力和水量的给水泵，如消火栓泵、喷淋泵、消防传输泵等</a:t>
            </a:r>
            <a:r>
              <a:rPr sz="2600" dirty="0">
                <a:latin typeface="微软雅黑" panose="020B0503020204020204" pitchFamily="34" charset="-122"/>
                <a:ea typeface="微软雅黑" panose="020B0503020204020204" pitchFamily="34" charset="-122"/>
                <a:sym typeface="微软雅黑" panose="020B0503020204020204" pitchFamily="34" charset="-122"/>
              </a:rPr>
              <a:t>。消防水泵是消防给水系统的心脏，其工作状况的好坏直接影响着灭火的成效。</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七、消防水泵</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23390"/>
            <a:ext cx="10793095" cy="424434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55345" y="1997710"/>
            <a:ext cx="10478135"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消防水泵的类型很多，按出口压力等级可分为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低压消防泵、中压消防泵、中低压消防泵、高压消防泵和高低压消防泵</a:t>
            </a:r>
            <a:r>
              <a:rPr sz="2600" dirty="0">
                <a:latin typeface="微软雅黑" panose="020B0503020204020204" pitchFamily="34" charset="-122"/>
                <a:ea typeface="微软雅黑" panose="020B0503020204020204" pitchFamily="34" charset="-122"/>
                <a:sym typeface="微软雅黑" panose="020B0503020204020204" pitchFamily="34" charset="-122"/>
              </a:rPr>
              <a:t>，按用途可分为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供水消防泵、稳压消防泵、供泡沫液消防泵</a:t>
            </a:r>
            <a:r>
              <a:rPr sz="2600" dirty="0">
                <a:latin typeface="微软雅黑" panose="020B0503020204020204" pitchFamily="34" charset="-122"/>
                <a:ea typeface="微软雅黑" panose="020B0503020204020204" pitchFamily="34" charset="-122"/>
                <a:sym typeface="微软雅黑" panose="020B0503020204020204" pitchFamily="34" charset="-122"/>
              </a:rPr>
              <a:t>，按辅助特征可分为</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普通消防泵、深井消防泵和潜水消防泵</a:t>
            </a:r>
            <a:r>
              <a:rPr sz="2600" dirty="0">
                <a:latin typeface="微软雅黑" panose="020B0503020204020204" pitchFamily="34" charset="-122"/>
                <a:ea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按动力源形式可分为柴油机消防泵组、电动机消防泵组、燃气轮机消防泵组和汽油机消防泵组，按用途可分为供水消防泵组、稳压消防泵组和手抬机动消防泵组</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①消防水泵的类型</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594360" y="1823085"/>
            <a:ext cx="5937885" cy="389636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51840" y="1924685"/>
            <a:ext cx="5655310" cy="3692525"/>
          </a:xfrm>
          <a:prstGeom prst="rect">
            <a:avLst/>
          </a:prstGeom>
        </p:spPr>
        <p:txBody>
          <a:bodyPr wrap="square">
            <a:spAutoFit/>
          </a:bodyPr>
          <a:lstStyle/>
          <a:p>
            <a:pPr indent="720090" algn="just" fontAlgn="auto">
              <a:lnSpc>
                <a:spcPct val="150000"/>
              </a:lnSpc>
            </a:pPr>
            <a:r>
              <a:rPr 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消防泵：</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安装在消防车、固定灭火系统或其他消防设施上，用作输送水或泡沫溶液等液体灭火剂的专用泵</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消防泵组：</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带有动力源的消防泵。一般由一组消防泵、动力源、控制柜以及辅助装置组成</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①消防水泵的类型</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4" name="图片 3"/>
          <p:cNvPicPr>
            <a:picLocks noChangeAspect="1"/>
          </p:cNvPicPr>
          <p:nvPr/>
        </p:nvPicPr>
        <p:blipFill>
          <a:blip r:embed="rId1"/>
          <a:stretch>
            <a:fillRect/>
          </a:stretch>
        </p:blipFill>
        <p:spPr>
          <a:xfrm>
            <a:off x="6532245" y="1823085"/>
            <a:ext cx="5659755" cy="3896360"/>
          </a:xfrm>
          <a:prstGeom prst="rect">
            <a:avLst/>
          </a:prstGeom>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814195"/>
            <a:ext cx="4523105" cy="389636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18515" y="2125345"/>
            <a:ext cx="4349115" cy="3091815"/>
          </a:xfrm>
          <a:prstGeom prst="rect">
            <a:avLst/>
          </a:prstGeom>
        </p:spPr>
        <p:txBody>
          <a:bodyPr wrap="square">
            <a:spAutoFit/>
          </a:bodyPr>
          <a:lstStyle/>
          <a:p>
            <a:pPr indent="720090" algn="just" fontAlgn="auto">
              <a:lnSpc>
                <a:spcPct val="150000"/>
              </a:lnSpc>
            </a:pP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消防给水系统中使用的水泵多为离心泵</a:t>
            </a:r>
            <a:r>
              <a:rPr sz="2600" dirty="0">
                <a:latin typeface="微软雅黑" panose="020B0503020204020204" pitchFamily="34" charset="-122"/>
                <a:ea typeface="微软雅黑" panose="020B0503020204020204" pitchFamily="34" charset="-122"/>
                <a:sym typeface="微软雅黑" panose="020B0503020204020204" pitchFamily="34" charset="-122"/>
              </a:rPr>
              <a:t>。</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离心泵主要由蜗壳形的泵壳、泵轴、叶轮、吸水管、压水管和底阀</a:t>
            </a:r>
            <a:r>
              <a:rPr sz="2600" dirty="0">
                <a:latin typeface="微软雅黑" panose="020B0503020204020204" pitchFamily="34" charset="-122"/>
                <a:ea typeface="微软雅黑" panose="020B0503020204020204" pitchFamily="34" charset="-122"/>
                <a:sym typeface="微软雅黑" panose="020B0503020204020204" pitchFamily="34" charset="-122"/>
              </a:rPr>
              <a:t>等组成，如图6-3-1所示。</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②消防水泵的组成及工作原理</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72" name="图片 71"/>
          <p:cNvPicPr>
            <a:picLocks noChangeAspect="1"/>
          </p:cNvPicPr>
          <p:nvPr/>
        </p:nvPicPr>
        <p:blipFill>
          <a:blip r:embed="rId1"/>
          <a:stretch>
            <a:fillRect/>
          </a:stretch>
        </p:blipFill>
        <p:spPr>
          <a:xfrm>
            <a:off x="5314315" y="1568450"/>
            <a:ext cx="6296660" cy="4542155"/>
          </a:xfrm>
          <a:prstGeom prst="rect">
            <a:avLst/>
          </a:prstGeom>
          <a:noFill/>
          <a:ln>
            <a:noFill/>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26648" y="1904816"/>
            <a:ext cx="10535920" cy="3692525"/>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启动性能。消防泵组是指带有动力源的消防泵，一般由一组消防泵、动力源、控制柜以及辅助装置组成。采用临时高压给水系统的自动喷水灭火系统，宜设置独立的消防水泵，并应按一用一备或二用一备，及最大一台消防水泵的工作性能设置备用泵。消防水泵（以下称喷淋泵）由电气控制柜控制，驱动喷淋泵工作的动力是电动机。喷淋泵应确保从接到启泵信号到水泵正常运转的自动启动时间不应大于</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2min</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七、自动喷水灭火系统消防泵组的操作方法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160145" y="1142365"/>
            <a:ext cx="6022340" cy="521970"/>
          </a:xfrm>
          <a:prstGeom prst="rect">
            <a:avLst/>
          </a:prstGeom>
          <a:noFill/>
        </p:spPr>
        <p:txBody>
          <a:bodyPr wrap="square" rtlCol="0">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（一）消防水泵电气控制</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90575" y="1760220"/>
            <a:ext cx="10581640" cy="369252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在自动喷水灭火系统高位消防水箱出水管上设置的流量开关、喷淋泵出水干管上的压力开关或报警阀组的压力开关动作并输出启动喷淋泵信号，喷淋泵自动启动。规定不同的启泵方式，并不是要求自动喷水灭火系统均应设置这几种启泵方式，而是指任意一种方式均应能直接启动喷淋泵，连锁启泵不受消防联动控制器处于自动或手动状态的影响。消防水泵的操作方法见表</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2.1.2-1</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七、自动喷水灭火系统消防泵组的操作方法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285875" y="1096645"/>
            <a:ext cx="9521825" cy="521970"/>
          </a:xfrm>
          <a:prstGeom prst="rect">
            <a:avLst/>
          </a:prstGeom>
          <a:noFill/>
        </p:spPr>
        <p:txBody>
          <a:bodyPr wrap="square" rtlCol="0">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（二）消防水泵的操作方法</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FA1A1732"/>
          <p:cNvPicPr>
            <a:picLocks noChangeAspect="1"/>
          </p:cNvPicPr>
          <p:nvPr/>
        </p:nvPicPr>
        <p:blipFill>
          <a:blip r:embed="rId1"/>
          <a:stretch>
            <a:fillRect/>
          </a:stretch>
        </p:blipFill>
        <p:spPr>
          <a:xfrm>
            <a:off x="0" y="0"/>
            <a:ext cx="4572000" cy="6858000"/>
          </a:xfrm>
          <a:prstGeom prst="rect">
            <a:avLst/>
          </a:prstGeom>
        </p:spPr>
      </p:pic>
      <p:pic>
        <p:nvPicPr>
          <p:cNvPr id="5" name="图片 4" descr="图20-2  手动-自动转换开关"/>
          <p:cNvPicPr>
            <a:picLocks noChangeAspect="1"/>
          </p:cNvPicPr>
          <p:nvPr/>
        </p:nvPicPr>
        <p:blipFill>
          <a:blip r:embed="rId2"/>
          <a:stretch>
            <a:fillRect/>
          </a:stretch>
        </p:blipFill>
        <p:spPr>
          <a:xfrm>
            <a:off x="5470525" y="0"/>
            <a:ext cx="6721475" cy="6858000"/>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2012131"/>
            <a:ext cx="8142799" cy="309181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喷淋泵电气控制柜设置有机械应急启泵功能，可以机械应急启动喷淋泵，以避免因喷淋泵无法启动延误火灾扑救。喷淋泵机械应急启动时，应确保在报警5min内正常工作。喷淋泵的停止应由具有管理权限的工作人员根据火灾扑救情况确定。</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七、自动喷水灭火系统消防泵组的操作方法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2" name="图片 51" descr="★4-2-2-2操作消防泵组电气控制柜"/>
          <p:cNvPicPr>
            <a:picLocks noChangeAspect="1"/>
          </p:cNvPicPr>
          <p:nvPr/>
        </p:nvPicPr>
        <p:blipFill>
          <a:blip r:embed="rId1" cstate="print"/>
          <a:stretch>
            <a:fillRect/>
          </a:stretch>
        </p:blipFill>
        <p:spPr>
          <a:xfrm>
            <a:off x="9178952" y="2242039"/>
            <a:ext cx="2585516" cy="3022430"/>
          </a:xfrm>
          <a:prstGeom prst="rect">
            <a:avLst/>
          </a:prstGeom>
        </p:spPr>
      </p:pic>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474345" y="2334260"/>
            <a:ext cx="11431270" cy="309181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2.消防联动控制器操作。在设置有火灾自动报警系统的场所，为了确保喷淋泵及时动作，喷淋泵电气控制柜的启动、停止按钮用专用线路直接连接至消防联动控制器手动控制单元，消防设施操作员可在消防联动控制器上直接手动控制喷淋泵的启动、停止（图2-2-5）。操作方法见第一章“火灾自动报警系统”第三节“设施操作”“消防联动控制器直接手动控制单元的操作方法”。</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七、自动喷水灭火系统消防泵组的操作方法</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51" name="图片 50"/>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361950" y="518160"/>
            <a:ext cx="6546850" cy="5821680"/>
          </a:xfrm>
          <a:prstGeom prst="rect">
            <a:avLst/>
          </a:prstGeom>
        </p:spPr>
      </p:pic>
      <p:pic>
        <p:nvPicPr>
          <p:cNvPr id="4" name="图片 3" descr="图15-1  手动允许状态"/>
          <p:cNvPicPr>
            <a:picLocks noChangeAspect="1"/>
          </p:cNvPicPr>
          <p:nvPr/>
        </p:nvPicPr>
        <p:blipFill>
          <a:blip r:embed="rId2"/>
          <a:stretch>
            <a:fillRect/>
          </a:stretch>
        </p:blipFill>
        <p:spPr>
          <a:xfrm>
            <a:off x="7016115" y="1677035"/>
            <a:ext cx="5088890" cy="369887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542925" y="2138680"/>
            <a:ext cx="11068050" cy="309181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供水设施是城市公共消防设施的重要组成部分。许多火灾由小火酿成大灾都存在着消防水源缺乏的问题，教训十分惨痛。无论在消防规划中还是建筑防火设计中，消防供水都是非常重要的内容。消防给水系统按照工作压力分为高压消防给水系统、临时高压消防给水系统和低压消防给水系统三类（见表6.3.1-1）。</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一、消防给水系统的分类和功能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697865" y="1759585"/>
            <a:ext cx="5855970" cy="3938270"/>
            <a:chOff x="1920181" y="1504641"/>
            <a:chExt cx="8343342" cy="4641614"/>
          </a:xfrm>
        </p:grpSpPr>
        <p:sp>
          <p:nvSpPr>
            <p:cNvPr id="7" name="矩形 6"/>
            <p:cNvSpPr/>
            <p:nvPr/>
          </p:nvSpPr>
          <p:spPr>
            <a:xfrm>
              <a:off x="1920181" y="1504641"/>
              <a:ext cx="8343342" cy="464161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53" name="矩形 52"/>
            <p:cNvSpPr/>
            <p:nvPr/>
          </p:nvSpPr>
          <p:spPr>
            <a:xfrm>
              <a:off x="1920181" y="1571038"/>
              <a:ext cx="8343342" cy="4507718"/>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780415" y="1856740"/>
            <a:ext cx="5680710" cy="3692525"/>
          </a:xfrm>
          <a:prstGeom prst="rect">
            <a:avLst/>
          </a:prstGeom>
        </p:spPr>
        <p:txBody>
          <a:bodyPr wrap="square">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稳压设备是临时高压消防给水系统中的一种技术保障措施。</a:t>
            </a:r>
            <a:r>
              <a:rPr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对于采用临时高压消防给水系统的高层或多层建筑，当消防水箱设置高度不能满足系统最不利点处灭火设备所需的水压要求时，应设置稳压设备</a:t>
            </a:r>
            <a:r>
              <a:rPr sz="2600" dirty="0">
                <a:latin typeface="微软雅黑" panose="020B0503020204020204" pitchFamily="34" charset="-122"/>
                <a:ea typeface="微软雅黑" panose="020B0503020204020204" pitchFamily="34" charset="-122"/>
                <a:sym typeface="微软雅黑" panose="020B0503020204020204" pitchFamily="34" charset="-122"/>
              </a:rPr>
              <a:t>。</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4）稳压设备</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5" name="图片 4" descr="134"/>
          <p:cNvPicPr>
            <a:picLocks noChangeAspect="1"/>
          </p:cNvPicPr>
          <p:nvPr/>
        </p:nvPicPr>
        <p:blipFill>
          <a:blip r:embed="rId1"/>
          <a:srcRect l="2378" t="8310" r="3181" b="5996"/>
          <a:stretch>
            <a:fillRect/>
          </a:stretch>
        </p:blipFill>
        <p:spPr>
          <a:xfrm>
            <a:off x="7205345" y="1219200"/>
            <a:ext cx="3883660" cy="4891405"/>
          </a:xfrm>
          <a:prstGeom prst="rect">
            <a:avLst/>
          </a:prstGeom>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15570" y="70015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593725" y="1463675"/>
            <a:ext cx="5974715" cy="489267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所以，在高位消防水箱不能满足最不利点处喷头的最低工作压力时，要设置增压稳压设施。增压稳压设施一般由稳压泵和气压罐组成，稳压泵的作用是保证管网处于充满水的状态，并保证管网内的压力，气压罐防止稳压泵频繁启停，并提供一定的初期水量。</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稳压泵启泵次数不大于</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15</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次</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/h</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2197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八、消防增（稳）压设施的分类、组成和操作方法</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descr="233"/>
          <p:cNvPicPr>
            <a:picLocks noChangeAspect="1"/>
          </p:cNvPicPr>
          <p:nvPr/>
        </p:nvPicPr>
        <p:blipFill>
          <a:blip r:embed="rId1"/>
          <a:stretch>
            <a:fillRect/>
          </a:stretch>
        </p:blipFill>
        <p:spPr>
          <a:xfrm>
            <a:off x="6799580" y="1167765"/>
            <a:ext cx="4692015" cy="5323840"/>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17" name="图片 416" descr="图2-2-6 稳压泵及气压水罐示意图.jpg"/>
          <p:cNvPicPr>
            <a:picLocks noChangeAspect="1"/>
          </p:cNvPicPr>
          <p:nvPr/>
        </p:nvPicPr>
        <p:blipFill>
          <a:blip r:embed="rId1" cstate="print">
            <a:clrChange>
              <a:clrFrom>
                <a:srgbClr val="FFFFFF">
                  <a:alpha val="100000"/>
                </a:srgbClr>
              </a:clrFrom>
              <a:clrTo>
                <a:srgbClr val="FFFFFF">
                  <a:alpha val="100000"/>
                  <a:alpha val="0"/>
                </a:srgbClr>
              </a:clrTo>
            </a:clrChange>
          </a:blip>
          <a:srcRect t="8153"/>
          <a:stretch>
            <a:fillRect/>
          </a:stretch>
        </p:blipFill>
        <p:spPr>
          <a:xfrm>
            <a:off x="130175" y="100330"/>
            <a:ext cx="6537325" cy="6656705"/>
          </a:xfrm>
          <a:prstGeom prst="rect">
            <a:avLst/>
          </a:prstGeom>
        </p:spPr>
      </p:pic>
      <p:pic>
        <p:nvPicPr>
          <p:cNvPr id="2" name="图片 1" descr="129"/>
          <p:cNvPicPr>
            <a:picLocks noChangeAspect="1"/>
          </p:cNvPicPr>
          <p:nvPr/>
        </p:nvPicPr>
        <p:blipFill>
          <a:blip r:embed="rId2"/>
          <a:stretch>
            <a:fillRect/>
          </a:stretch>
        </p:blipFill>
        <p:spPr>
          <a:xfrm>
            <a:off x="7211060" y="672465"/>
            <a:ext cx="2909570" cy="5846445"/>
          </a:xfrm>
          <a:prstGeom prst="rect">
            <a:avLst/>
          </a:prstGeom>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677928"/>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172029"/>
            <a:ext cx="10535920" cy="4892675"/>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3.稳压泵和喷淋泵。稳压泵的功能是使系统能保持准工作状态时的正常水压，采用自灌式吸水方式，由压力开关控制，能调节启停压力，使自动喷水灭火系统在准工作状态的压力保持在设计工作压力范围内。当达到设计启动条件时，稳压泵应立即启动；当喷淋泵启动时，稳压泵应停止运行。在稳压工作泵发生电气故障或不能达到应有能力时，稳压备用泵能自动和手动切换。消防气压给水设备可以通过操控柜设置的紧急启动装置（按钮）手动操作启动进入消防运行状态，同时具备手动远程操控器（按钮）紧急启动消防运行状态功能。</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2197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八、消防增（稳）压设施的分类、组成和操作方法</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245745" y="71031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1477146"/>
            <a:ext cx="10535920" cy="4292600"/>
          </a:xfrm>
          <a:prstGeom prst="rect">
            <a:avLst/>
          </a:prstGeom>
        </p:spPr>
        <p:txBody>
          <a:bodyPr wrap="square" anchor="ctr" anchorCtr="1">
            <a:spAutoFit/>
          </a:bodyPr>
          <a:lstStyle/>
          <a:p>
            <a:pPr indent="720090" algn="just" fontAlgn="auto">
              <a:lnSpc>
                <a:spcPct val="150000"/>
              </a:lnSpc>
            </a:pPr>
            <a:r>
              <a:rPr sz="2600" dirty="0">
                <a:latin typeface="微软雅黑" panose="020B0503020204020204" pitchFamily="34" charset="-122"/>
                <a:ea typeface="微软雅黑" panose="020B0503020204020204" pitchFamily="34" charset="-122"/>
                <a:sym typeface="微软雅黑" panose="020B0503020204020204" pitchFamily="34" charset="-122"/>
              </a:rPr>
              <a:t>4.操控装置。气压供水设备和消防增压稳压给水设备操控柜操控面板的按钮、开关及仪表应便于观察，设置有功能标识。紧急操作按钮通常独立分区设置，有误操作防护设施。有的操控装置设有人-机界面，操作更为简单、直观。操控面板火警和运行故障设置有声、光报警设施，火警和故障的报警声音区别明显，火警报警声不低于90dB。操控柜具有双路电源入口，双路电源能自动及手动切换。操控面板操作方法因产品性能有所不同，可参见实操应试指南。</a:t>
            </a:r>
            <a:endParaRPr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112395"/>
            <a:ext cx="10657205" cy="521970"/>
          </a:xfrm>
          <a:prstGeom prst="rect">
            <a:avLst/>
          </a:prstGeom>
        </p:spPr>
        <p:txBody>
          <a:bodyPr wrap="square">
            <a:spAutoFit/>
          </a:bodyPr>
          <a:lstStyle/>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八、消防增（稳）压设施的分类、组成和操作方法</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93980" y="72174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802518" y="4075481"/>
            <a:ext cx="10535920" cy="1221938"/>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解析：配水管道内充满启动系统的有压水的自动喷水灭火系统是湿式系统。结合题意，本题应选“湿式系统”，其他选项均可排除。</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矩形 50"/>
          <p:cNvSpPr/>
          <p:nvPr/>
        </p:nvSpPr>
        <p:spPr>
          <a:xfrm>
            <a:off x="954918" y="1739074"/>
            <a:ext cx="10535920" cy="1822102"/>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1】</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准工作状态时配水管道内充满用于启动系统的有压水的自动喷水灭火系统是（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干式系统  </a:t>
            </a: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湿式系统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水幕系统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D.</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预作用系统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11430" y="72174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3" name="矩形 2"/>
          <p:cNvSpPr/>
          <p:nvPr/>
        </p:nvSpPr>
        <p:spPr>
          <a:xfrm>
            <a:off x="307975" y="3958273"/>
            <a:ext cx="11534140" cy="1891665"/>
          </a:xfrm>
          <a:prstGeom prst="rect">
            <a:avLst/>
          </a:prstGeom>
        </p:spPr>
        <p:txBody>
          <a:bodyPr wrap="square" anchor="ctr" anchorCtr="1">
            <a:spAutoFit/>
          </a:bodyPr>
          <a:lstStyle/>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在自动喷水灭火系统高位消防水箱出水管上设置的流量开关、喷淋泵出水干管上的压力开关或报警阀组的压力开关动作并输出启动喷淋泵信号，喷淋泵自动启动。结合题意，本题应选“自动启动控制”，其他选项均可排除。</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矩形 7"/>
          <p:cNvSpPr/>
          <p:nvPr/>
        </p:nvSpPr>
        <p:spPr>
          <a:xfrm>
            <a:off x="1386840" y="94615"/>
            <a:ext cx="10657205" cy="583565"/>
          </a:xfrm>
          <a:prstGeom prst="rect">
            <a:avLst/>
          </a:prstGeom>
        </p:spPr>
        <p:txBody>
          <a:bodyPr wrap="square">
            <a:spAutoFit/>
          </a:bodyPr>
          <a:lstStyle/>
          <a:p>
            <a:r>
              <a:rPr lang="zh-CN"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1" name="矩形 50"/>
          <p:cNvSpPr/>
          <p:nvPr/>
        </p:nvSpPr>
        <p:spPr>
          <a:xfrm>
            <a:off x="334010" y="1830705"/>
            <a:ext cx="11244580" cy="1891665"/>
          </a:xfrm>
          <a:prstGeom prst="rect">
            <a:avLst/>
          </a:prstGeom>
        </p:spPr>
        <p:txBody>
          <a:bodyPr wrap="square" anchor="ctr" anchorCtr="1">
            <a:spAutoFit/>
          </a:bodyPr>
          <a:lstStyle/>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2】</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消防水泵启动方式中，高位消防水箱出水管流量开关启动、报警阀组压力开关启动和消防水泵出水干管压力开关启动属于（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自动启动控制 </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B.</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手动启动控制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C.</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机械控制  </a:t>
            </a: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D.</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电动控制</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九、自动喷水灭火系统洒水喷头</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571500" y="2063433"/>
            <a:ext cx="7092315"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洒水喷头在热的作用下，在预定的温度范围内自行启动，或根据火灾信号由控制设备启动，并按设计的洒水形状和流量洒水的一种喷水装置。在自动喷水灭火系统中，洒水喷头直接作用在火焰上方，自动喷水灭火系统能不能灭火、能不能在规定时间内达到规定的喷水强度，与洒水喷头有直接关系。</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28700" y="148018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（一）洒水喷头的功能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p:nvPr/>
        </p:nvPicPr>
        <p:blipFill>
          <a:blip r:embed="rId1"/>
          <a:stretch>
            <a:fillRect/>
          </a:stretch>
        </p:blipFill>
        <p:spPr>
          <a:xfrm>
            <a:off x="8009890" y="2063750"/>
            <a:ext cx="3973195" cy="4093845"/>
          </a:xfrm>
          <a:prstGeom prst="rect">
            <a:avLst/>
          </a:prstGeom>
          <a:noFill/>
          <a:ln w="9525">
            <a:noFill/>
          </a:ln>
        </p:spPr>
      </p:pic>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九、自动喷水灭火系统洒水喷头</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00760" y="101854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（一）洒水喷头的功能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1221740" y="2282825"/>
            <a:ext cx="9811385" cy="398780"/>
          </a:xfrm>
          <a:prstGeom prst="rect">
            <a:avLst/>
          </a:prstGeom>
          <a:noFill/>
          <a:ln w="9525">
            <a:noFill/>
          </a:ln>
        </p:spPr>
        <p:txBody>
          <a:bodyPr wrap="square">
            <a:spAutoFit/>
          </a:bodyPr>
          <a:p>
            <a:pPr indent="0" algn="ctr"/>
            <a:r>
              <a:rPr lang="zh-CN" sz="2000" b="1">
                <a:ea typeface="宋体" panose="02010600030101010101" pitchFamily="2" charset="-122"/>
              </a:rPr>
              <a:t>表6.2.1-3 洒水喷头分类及适用范围简表</a:t>
            </a:r>
            <a:endParaRPr lang="zh-CN" altLang="en-US" sz="2000" b="1">
              <a:ea typeface="宋体" panose="02010600030101010101" pitchFamily="2" charset="-122"/>
            </a:endParaRPr>
          </a:p>
        </p:txBody>
      </p:sp>
      <p:graphicFrame>
        <p:nvGraphicFramePr>
          <p:cNvPr id="4" name="表格 3"/>
          <p:cNvGraphicFramePr/>
          <p:nvPr>
            <p:custDataLst>
              <p:tags r:id="rId1"/>
            </p:custDataLst>
          </p:nvPr>
        </p:nvGraphicFramePr>
        <p:xfrm>
          <a:off x="1211580" y="3232150"/>
          <a:ext cx="9811385" cy="2880360"/>
        </p:xfrm>
        <a:graphic>
          <a:graphicData uri="http://schemas.openxmlformats.org/drawingml/2006/table">
            <a:tbl>
              <a:tblPr firstRow="1" bandRow="1">
                <a:tableStyleId>{5940675A-B579-460E-94D1-54222C63F5DA}</a:tableStyleId>
              </a:tblPr>
              <a:tblGrid>
                <a:gridCol w="992505"/>
                <a:gridCol w="1714500"/>
                <a:gridCol w="2833370"/>
                <a:gridCol w="4271010"/>
              </a:tblGrid>
              <a:tr h="360045">
                <a:tc>
                  <a:txBody>
                    <a:bodyPr/>
                    <a:p>
                      <a:pPr indent="0" algn="ctr">
                        <a:buNone/>
                      </a:pPr>
                      <a:r>
                        <a:rPr lang="en-US" sz="1800" b="0">
                          <a:latin typeface="黑体" panose="02010609060101010101" charset="-122"/>
                          <a:ea typeface="黑体" panose="02010609060101010101" charset="-122"/>
                          <a:cs typeface="黑体" panose="02010609060101010101" charset="-122"/>
                        </a:rPr>
                        <a:t>序号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分类标准</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类别</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适用范围举例</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800" b="0">
                          <a:latin typeface="方正书宋简体" panose="03000509000000000000" charset="-122"/>
                          <a:cs typeface="方正书宋简体" panose="03000509000000000000" charset="-122"/>
                        </a:rPr>
                        <a:t>结构形式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闭式喷头</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湿式和干式自动喷水灭火系统</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2</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方正书宋简体" panose="03000509000000000000" charset="-122"/>
                          <a:cs typeface="方正书宋简体" panose="03000509000000000000" charset="-122"/>
                        </a:rPr>
                        <a:t>开式喷头</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雨淋自动喷水灭火系统</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3</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a:buNone/>
                      </a:pPr>
                      <a:r>
                        <a:rPr lang="en-US" sz="1800" b="0">
                          <a:latin typeface="方正书宋简体" panose="03000509000000000000" charset="-122"/>
                          <a:cs typeface="方正书宋简体" panose="03000509000000000000" charset="-122"/>
                        </a:rPr>
                        <a:t>安装位置</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边墙型喷头</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自动喷水防护冷却系统</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方正书宋简体" panose="03000509000000000000" charset="-122"/>
                          <a:cs typeface="方正书宋简体" panose="03000509000000000000" charset="-122"/>
                        </a:rPr>
                        <a:t>直立型喷头</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干式和预作用自动喷水灭火系统</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方正书宋简体" panose="03000509000000000000" charset="-122"/>
                          <a:cs typeface="方正书宋简体" panose="03000509000000000000" charset="-122"/>
                        </a:rPr>
                        <a:t>下垂型喷头</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湿式自动喷水灭火系统吊顶下布置</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6</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800" b="0">
                          <a:latin typeface="方正书宋简体" panose="03000509000000000000" charset="-122"/>
                          <a:cs typeface="方正书宋简体" panose="03000509000000000000" charset="-122"/>
                        </a:rPr>
                        <a:t>保护面积</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标准覆盖面积洒水喷头</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局部应用自动喷水灭火系统</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7</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方正书宋简体" panose="03000509000000000000" charset="-122"/>
                          <a:cs typeface="方正书宋简体" panose="03000509000000000000" charset="-122"/>
                        </a:rPr>
                        <a:t>扩大覆盖面积洒水喷头</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湿式自动喷水灭火系统</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九、自动喷水灭火系统洒水喷头</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00075" y="1628140"/>
            <a:ext cx="10770870"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闭式洒水喷头具有热敏感释放机构，火灾时受热能自动开启。玻璃球洒水喷头和易熔元件洒水喷头是典型的闭式喷头。玻璃球洒水喷头（图6-2-1-6、图6-2-1-7）通过玻璃球内充装的液体受热膨胀使玻璃球爆破而开启；易熔元件洒水喷头通过易熔元件受热熔化而开启。为了确保闭式洒水喷头平时不会发生误动作，闭式自动喷水灭火系统的洒水喷头公称动作温度宜高于环境最高温度30℃。闭式洒水喷头适用于湿式自动喷水灭火系统、干式自动喷水灭火系统、预作用自动喷水灭火系统等闭式自动喷水灭火系统。</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00760" y="105918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（二）闭式洒水喷头类别和适用范围</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一、消防给水系统的分类和功能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674370" y="2214245"/>
            <a:ext cx="10817225" cy="398780"/>
          </a:xfrm>
          <a:prstGeom prst="rect">
            <a:avLst/>
          </a:prstGeom>
          <a:noFill/>
          <a:ln w="9525">
            <a:noFill/>
          </a:ln>
        </p:spPr>
        <p:txBody>
          <a:bodyPr wrap="square">
            <a:spAutoFit/>
          </a:bodyPr>
          <a:p>
            <a:pPr indent="0" algn="ctr"/>
            <a:r>
              <a:rPr lang="zh-CN" sz="2000" b="1">
                <a:ea typeface="宋体" panose="02010600030101010101" pitchFamily="2" charset="-122"/>
              </a:rPr>
              <a:t>表6.3.1-1 消防给水系统的分类简表</a:t>
            </a:r>
            <a:r>
              <a:rPr lang="en-US" sz="2000" b="1">
                <a:latin typeface="Calibri" panose="020F0502020204030204" pitchFamily="34" charset="0"/>
                <a:ea typeface="宋体" panose="02010600030101010101" pitchFamily="2" charset="-122"/>
                <a:cs typeface="宋体" panose="02010600030101010101" pitchFamily="2" charset="-122"/>
              </a:rPr>
              <a:t> </a:t>
            </a:r>
            <a:endParaRPr lang="zh-CN" altLang="en-US" sz="2000" b="1"/>
          </a:p>
        </p:txBody>
      </p:sp>
      <p:graphicFrame>
        <p:nvGraphicFramePr>
          <p:cNvPr id="3" name="表格 2"/>
          <p:cNvGraphicFramePr/>
          <p:nvPr>
            <p:custDataLst>
              <p:tags r:id="rId1"/>
            </p:custDataLst>
          </p:nvPr>
        </p:nvGraphicFramePr>
        <p:xfrm>
          <a:off x="673735" y="3289300"/>
          <a:ext cx="10838815" cy="1440045"/>
        </p:xfrm>
        <a:graphic>
          <a:graphicData uri="http://schemas.openxmlformats.org/drawingml/2006/table">
            <a:tbl>
              <a:tblPr firstRow="1" bandRow="1">
                <a:tableStyleId>{5940675A-B579-460E-94D1-54222C63F5DA}</a:tableStyleId>
              </a:tblPr>
              <a:tblGrid>
                <a:gridCol w="1137285"/>
                <a:gridCol w="2755265"/>
                <a:gridCol w="6946265"/>
              </a:tblGrid>
              <a:tr h="360045">
                <a:tc>
                  <a:txBody>
                    <a:bodyPr/>
                    <a:p>
                      <a:pPr indent="0" algn="ctr">
                        <a:buNone/>
                      </a:pPr>
                      <a:r>
                        <a:rPr lang="en-US" sz="1800" b="0">
                          <a:latin typeface="黑体" panose="02010609060101010101" charset="-122"/>
                          <a:ea typeface="黑体" panose="02010609060101010101" charset="-122"/>
                          <a:cs typeface="黑体" panose="02010609060101010101" charset="-122"/>
                        </a:rPr>
                        <a:t>序号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类别</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特征</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高压消防给水系统</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能始终保持满足水灭火设施所需的工作压力和流量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2</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临时高压消防给水系统</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自动启动消防水泵以满足水灭火设施所需的工作压力和流量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3</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低压消防给水系统</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能满足车载或手抬移动消防水泵等取水所需的工作压力和流量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pic>
        <p:nvPicPr>
          <p:cNvPr id="216" name="图片 215" descr="图6-2-1-6 直立型玻璃球洒水喷头.jp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1893570" y="436880"/>
            <a:ext cx="3590290" cy="5250180"/>
          </a:xfrm>
          <a:prstGeom prst="rect">
            <a:avLst/>
          </a:prstGeom>
        </p:spPr>
      </p:pic>
      <p:pic>
        <p:nvPicPr>
          <p:cNvPr id="217" name="图片 216" descr="图6-2-1-7 下垂型玻璃球洒水喷头.jpg"/>
          <p:cNvPicPr>
            <a:picLocks noChangeAspect="1"/>
          </p:cNvPicPr>
          <p:nvPr/>
        </p:nvPicPr>
        <p:blipFill>
          <a:blip r:embed="rId2" cstate="print">
            <a:clrChange>
              <a:clrFrom>
                <a:srgbClr val="FFFFFF">
                  <a:alpha val="100000"/>
                </a:srgbClr>
              </a:clrFrom>
              <a:clrTo>
                <a:srgbClr val="FFFFFF">
                  <a:alpha val="100000"/>
                  <a:alpha val="0"/>
                </a:srgbClr>
              </a:clrTo>
            </a:clrChange>
          </a:blip>
          <a:stretch>
            <a:fillRect/>
          </a:stretch>
        </p:blipFill>
        <p:spPr>
          <a:xfrm>
            <a:off x="6187440" y="608330"/>
            <a:ext cx="3462020" cy="5086985"/>
          </a:xfrm>
          <a:prstGeom prst="rect">
            <a:avLst/>
          </a:prstGeom>
        </p:spPr>
      </p:pic>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九、自动喷水灭火系统洒水喷头</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49605" y="1671003"/>
            <a:ext cx="10678795"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洒水喷头根据安装位置分为边墙型、下垂型和直立型三种。</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边墙型洒水喷头（图6-2-1-8）靠墙安装，将水向一边（半个抛物线）喷洒分布，边墙型洒水喷头适用于自动喷水防护冷却系统。在自动喷水灭火系统中，顶板为水平面的轻危险级、中危险级Ⅰ级住宅建筑、宿舍、旅馆建筑客房、医疗建筑病房和办公室，可采用边墙型洒水喷头，在使用中受到严格限制。</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b）下垂型洒水喷头水流向下冲向溅水盘，适用于湿式自动喷水灭火系统吊顶下布置的洒水喷头。</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00760" y="105918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（四）边墙型、下垂型和直立型洒水喷头的适用范围</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22184"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pic>
        <p:nvPicPr>
          <p:cNvPr id="218" name="图片 217" descr="图6-2-1-8 边墙型玻璃球洒水喷头.jp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1474470" y="497840"/>
            <a:ext cx="3386455" cy="5894705"/>
          </a:xfrm>
          <a:prstGeom prst="rect">
            <a:avLst/>
          </a:prstGeom>
        </p:spPr>
      </p:pic>
      <p:pic>
        <p:nvPicPr>
          <p:cNvPr id="2" name="图片 1"/>
          <p:cNvPicPr/>
          <p:nvPr/>
        </p:nvPicPr>
        <p:blipFill>
          <a:blip r:embed="rId2"/>
          <a:srcRect l="8878" t="21537" r="17254" b="25992"/>
          <a:stretch>
            <a:fillRect/>
          </a:stretch>
        </p:blipFill>
        <p:spPr>
          <a:xfrm>
            <a:off x="5271135" y="1922145"/>
            <a:ext cx="6339840" cy="3208655"/>
          </a:xfrm>
          <a:prstGeom prst="rect">
            <a:avLst/>
          </a:prstGeom>
          <a:noFill/>
          <a:ln w="9525">
            <a:noFill/>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九、自动喷水灭火系统洒水喷头</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31825" y="1819593"/>
            <a:ext cx="10678795"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c）直立型洒水喷头直立安装，水流向上冲向溅水盘，当湿式自动喷水灭火系统设置在不做吊顶的场所，配水支管布置在梁下时，应采用直立型洒水喷头。干式自动喷水灭火系统、预作用自动喷水灭火系统管道内伺应状态时充有气体，为便于在灭火或维修后恢复准工作状态之前排尽管道中的积水，同时有利于在系统启动时排气，干式自动喷水灭火系统和预作用自动喷水灭火系统采用直立型喷头。</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00760" y="105918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（四）边墙型、下垂型和直立型洒水喷头的适用范围</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十、自动喷水灭火系统报警阀组</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591185" y="1342073"/>
            <a:ext cx="10781030" cy="489267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湿式自动喷水灭火系统采用湿式报警阀组。湿式报警阀是只允许水流入湿式自动喷水灭火系统并在规定压力、流量下驱动配套部件报警的一种单向阀，通常与延迟器、水力警铃、压力开关等部件装配组合（图6-2-1-10）。阀瓣组件在湿式报警阀中控制水流动方向，补偿器的功能是最大限度地减少因水源压力波动或冲击而造成的误动作，延迟器（选配）可最大限度地减少因水源压力波动或冲击而造成误报警，水力警铃是能发出声响的水力驱动报警装置。</a:t>
            </a:r>
            <a:r>
              <a:rPr sz="2600" dirty="0">
                <a:latin typeface="微软雅黑" panose="020B0503020204020204" pitchFamily="34" charset="-122"/>
                <a:ea typeface="微软雅黑" panose="020B0503020204020204" pitchFamily="34" charset="-122"/>
                <a:sym typeface="微软雅黑" panose="020B0503020204020204" pitchFamily="34" charset="-122"/>
              </a:rPr>
              <a:t>带延迟器的水力警铃应在5s～90s内发出报警铃声，不带延迟器的水力警铃应在15s内发出报警铃声</a:t>
            </a:r>
            <a:r>
              <a:rPr lang="en-US" sz="2600" dirty="0">
                <a:latin typeface="微软雅黑" panose="020B0503020204020204" pitchFamily="34" charset="-122"/>
                <a:ea typeface="微软雅黑" panose="020B0503020204020204" pitchFamily="34" charset="-122"/>
                <a:sym typeface="微软雅黑" panose="020B0503020204020204" pitchFamily="34" charset="-122"/>
              </a:rPr>
              <a:t>.</a:t>
            </a:r>
            <a:endParaRPr 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00760" y="105918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（一）湿式报警阀组</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20" name="图片 219" descr="图6-2-1-10 湿式报警阀组.jpg"/>
          <p:cNvPicPr>
            <a:picLocks noChangeAspect="1"/>
          </p:cNvPicPr>
          <p:nvPr/>
        </p:nvPicPr>
        <p:blipFill>
          <a:blip r:embed="rId1" cstate="print">
            <a:clrChange>
              <a:clrFrom>
                <a:srgbClr val="FFFFFF">
                  <a:alpha val="100000"/>
                </a:srgbClr>
              </a:clrFrom>
              <a:clrTo>
                <a:srgbClr val="FFFFFF">
                  <a:alpha val="100000"/>
                  <a:alpha val="0"/>
                </a:srgbClr>
              </a:clrTo>
            </a:clrChange>
          </a:blip>
          <a:stretch>
            <a:fillRect/>
          </a:stretch>
        </p:blipFill>
        <p:spPr>
          <a:xfrm>
            <a:off x="109220" y="882015"/>
            <a:ext cx="6775450" cy="5340985"/>
          </a:xfrm>
          <a:prstGeom prst="rect">
            <a:avLst/>
          </a:prstGeom>
        </p:spPr>
      </p:pic>
      <p:pic>
        <p:nvPicPr>
          <p:cNvPr id="2" name="图片 1"/>
          <p:cNvPicPr/>
          <p:nvPr/>
        </p:nvPicPr>
        <p:blipFill>
          <a:blip r:embed="rId2"/>
          <a:srcRect l="4992" t="19895" r="8018" b="23824"/>
          <a:stretch>
            <a:fillRect/>
          </a:stretch>
        </p:blipFill>
        <p:spPr>
          <a:xfrm>
            <a:off x="6582410" y="2012315"/>
            <a:ext cx="5311775" cy="3265805"/>
          </a:xfrm>
          <a:prstGeom prst="rect">
            <a:avLst/>
          </a:prstGeom>
          <a:noFill/>
          <a:ln w="9525">
            <a:noFill/>
          </a:ln>
        </p:spPr>
      </p:pic>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十、自动喷水灭火系统报警阀组</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474345" y="2146300"/>
            <a:ext cx="8269605"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湿式报警阀组安装在湿式自动喷水灭火系统管路中，由水源供给压力稳定的水，平时处于无水从湿式报警阀系统侧任何出口流出的伺应状态。当湿式自动喷水灭火系统喷头破裂时，湿式自动喷水灭火系统管道内的水压发生变化，湿式报警阀阀瓣在水压作用下打开，水力警铃发出报警声信号、压力开关动作自动启动喷淋泵。</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678815" y="156273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（一）湿式报警阀组</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2" name="图片 1"/>
          <p:cNvPicPr/>
          <p:nvPr/>
        </p:nvPicPr>
        <p:blipFill>
          <a:blip r:embed="rId1"/>
          <a:stretch>
            <a:fillRect/>
          </a:stretch>
        </p:blipFill>
        <p:spPr>
          <a:xfrm>
            <a:off x="8749665" y="2305685"/>
            <a:ext cx="3233420" cy="3533140"/>
          </a:xfrm>
          <a:prstGeom prst="rect">
            <a:avLst/>
          </a:prstGeom>
          <a:noFill/>
          <a:ln w="9525">
            <a:noFill/>
          </a:ln>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十一、自动喷水灭火系统其他组件</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510540" y="1930400"/>
            <a:ext cx="8054340"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自动喷水灭火系统的储水设施和供水设施见本章第三节“消防给水系统”有关内容。自动喷水灭火系统中的消防水泵和消火栓系统中的消防水泵相同，为了和消火栓系统的消防水泵相区别，自动喷水灭火系统中的消防水泵也称之为“喷淋泵”。当自动喷水灭火系统与消火栓系统合用消防水泵时，自动喷水灭火系统的管道和消火栓系统的管道应在报警阀前分开。</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00760" y="105918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（一）储水设施和供水设施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4" name="图片 113"/>
          <p:cNvPicPr/>
          <p:nvPr/>
        </p:nvPicPr>
        <p:blipFill>
          <a:blip r:embed="rId1"/>
          <a:stretch>
            <a:fillRect/>
          </a:stretch>
        </p:blipFill>
        <p:spPr>
          <a:xfrm>
            <a:off x="9182100" y="2255520"/>
            <a:ext cx="1982470" cy="3408680"/>
          </a:xfrm>
          <a:prstGeom prst="rect">
            <a:avLst/>
          </a:prstGeom>
          <a:noFill/>
          <a:ln w="9525">
            <a:noFill/>
          </a:ln>
        </p:spPr>
      </p:pic>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十一、自动喷水灭火系统其他组件</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52145" y="1755140"/>
            <a:ext cx="10719435"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水流指示器（图6-2-1-13）是用于自动喷水灭火系统中将水流信号转换成电信号的一种报警装置。按是否具有延时功能分为延时型和无延时型两种，具有延时功能的水流指示器，延迟时间可调。水流指示器按结构形式分为法兰式、沟槽式、对夹式、螺纹式、马鞍式等。水流指示器的分类见表6.2.1-5。水流指示器的功能是及时报告发生火灾的部位，除报警阀组控制的洒水喷头只保护不超过防火分区面积的同层场所外，每个防火分区、每个楼层均应设水流指示器。</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10920" y="106934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（二）水流指示器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6" name="图片 25" descr="图6-2-1-13 马鞍式水流指示器示意图.jpg"/>
          <p:cNvPicPr>
            <a:picLocks noChangeAspect="1"/>
          </p:cNvPicPr>
          <p:nvPr/>
        </p:nvPicPr>
        <p:blipFill>
          <a:blip r:embed="rId1" cstate="print">
            <a:clrChange>
              <a:clrFrom>
                <a:srgbClr val="FFFFFF">
                  <a:alpha val="100000"/>
                </a:srgbClr>
              </a:clrFrom>
              <a:clrTo>
                <a:srgbClr val="FFFFFF">
                  <a:alpha val="100000"/>
                  <a:alpha val="0"/>
                </a:srgbClr>
              </a:clrTo>
            </a:clrChange>
          </a:blip>
          <a:srcRect b="3514"/>
          <a:stretch>
            <a:fillRect/>
          </a:stretch>
        </p:blipFill>
        <p:spPr>
          <a:xfrm>
            <a:off x="617855" y="426720"/>
            <a:ext cx="4102735" cy="5545455"/>
          </a:xfrm>
          <a:prstGeom prst="rect">
            <a:avLst/>
          </a:prstGeom>
        </p:spPr>
      </p:pic>
      <p:pic>
        <p:nvPicPr>
          <p:cNvPr id="116" name="图片 115"/>
          <p:cNvPicPr/>
          <p:nvPr/>
        </p:nvPicPr>
        <p:blipFill>
          <a:blip r:embed="rId2"/>
          <a:srcRect l="33180" t="18102" r="32007" b="15083"/>
          <a:stretch>
            <a:fillRect/>
          </a:stretch>
        </p:blipFill>
        <p:spPr>
          <a:xfrm>
            <a:off x="5340985" y="294005"/>
            <a:ext cx="3196590" cy="6062345"/>
          </a:xfrm>
          <a:prstGeom prst="rect">
            <a:avLst/>
          </a:prstGeom>
          <a:noFill/>
          <a:ln w="9525">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666115" y="1724025"/>
            <a:ext cx="10705465"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如，室外低压消火栓能满足车载或手抬移动消防水泵等取水所需的工作压力和流量，发生火灾时，消防水枪的灭火工作压力由消防车或其他移动式消防水泵来提供。该给水系统的管网内供水压力应保证灭火时在最不利点消火栓处的水压应不小于0.1MPa（从地面算起）。工业和民用建筑中以</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临时高压消防给水系统</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最为常见。当市政给水管网连续供水时，消防给水系统可采用市政给水管网直接供水。</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一、消防给水系统的分类和功能</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十一、自动喷水灭火系统其他组件</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10920" y="106934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（二）水流指示器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986155" y="2027555"/>
            <a:ext cx="10131425" cy="398780"/>
          </a:xfrm>
          <a:prstGeom prst="rect">
            <a:avLst/>
          </a:prstGeom>
          <a:noFill/>
          <a:ln w="9525">
            <a:noFill/>
          </a:ln>
        </p:spPr>
        <p:txBody>
          <a:bodyPr wrap="square">
            <a:spAutoFit/>
          </a:bodyPr>
          <a:p>
            <a:pPr indent="0" algn="ctr"/>
            <a:r>
              <a:rPr lang="zh-CN" sz="2000" b="1">
                <a:ea typeface="宋体" panose="02010600030101010101" pitchFamily="2" charset="-122"/>
              </a:rPr>
              <a:t>表6.2.1-5 水流指示器分类简表</a:t>
            </a:r>
            <a:endParaRPr lang="zh-CN" altLang="en-US" sz="2000" b="1">
              <a:ea typeface="宋体" panose="02010600030101010101" pitchFamily="2" charset="-122"/>
            </a:endParaRPr>
          </a:p>
        </p:txBody>
      </p:sp>
      <p:graphicFrame>
        <p:nvGraphicFramePr>
          <p:cNvPr id="4" name="表格 3"/>
          <p:cNvGraphicFramePr/>
          <p:nvPr>
            <p:custDataLst>
              <p:tags r:id="rId1"/>
            </p:custDataLst>
          </p:nvPr>
        </p:nvGraphicFramePr>
        <p:xfrm>
          <a:off x="986155" y="3140075"/>
          <a:ext cx="10131425" cy="2880000"/>
        </p:xfrm>
        <a:graphic>
          <a:graphicData uri="http://schemas.openxmlformats.org/drawingml/2006/table">
            <a:tbl>
              <a:tblPr firstRow="1" bandRow="1">
                <a:tableStyleId>{5940675A-B579-460E-94D1-54222C63F5DA}</a:tableStyleId>
              </a:tblPr>
              <a:tblGrid>
                <a:gridCol w="2033905"/>
                <a:gridCol w="3121660"/>
                <a:gridCol w="4975860"/>
              </a:tblGrid>
              <a:tr h="360000">
                <a:tc>
                  <a:txBody>
                    <a:bodyPr/>
                    <a:p>
                      <a:pPr indent="0" algn="ctr">
                        <a:buNone/>
                      </a:pPr>
                      <a:r>
                        <a:rPr lang="en-US" sz="1800" b="0">
                          <a:latin typeface="黑体" panose="02010609060101010101" charset="-122"/>
                          <a:ea typeface="黑体" panose="02010609060101010101" charset="-122"/>
                          <a:cs typeface="黑体" panose="02010609060101010101" charset="-122"/>
                        </a:rPr>
                        <a:t>序号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分类标准</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分类结果</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2">
                  <a:txBody>
                    <a:bodyPr/>
                    <a:p>
                      <a:pPr indent="0" algn="ctr">
                        <a:buNone/>
                      </a:pPr>
                      <a:r>
                        <a:rPr lang="en-US" sz="1800" b="0">
                          <a:latin typeface="方正书宋简体" panose="03000509000000000000" charset="-122"/>
                          <a:cs typeface="方正书宋简体" panose="03000509000000000000" charset="-122"/>
                        </a:rPr>
                        <a:t>是否具有延时功能</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延时型（延迟时间可调）</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2</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方正书宋简体" panose="03000509000000000000" charset="-122"/>
                          <a:cs typeface="方正书宋简体" panose="03000509000000000000" charset="-122"/>
                        </a:rPr>
                        <a:t>无延时型</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3</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5">
                  <a:txBody>
                    <a:bodyPr/>
                    <a:p>
                      <a:pPr indent="0" algn="ctr">
                        <a:buNone/>
                      </a:pPr>
                      <a:r>
                        <a:rPr lang="en-US" sz="1800" b="0">
                          <a:latin typeface="方正书宋简体" panose="03000509000000000000" charset="-122"/>
                          <a:cs typeface="方正书宋简体" panose="03000509000000000000" charset="-122"/>
                        </a:rPr>
                        <a:t>结构形式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法兰式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方正书宋简体" panose="03000509000000000000" charset="-122"/>
                          <a:cs typeface="方正书宋简体" panose="03000509000000000000" charset="-122"/>
                        </a:rPr>
                        <a:t>沟槽式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方正书宋简体" panose="03000509000000000000" charset="-122"/>
                          <a:cs typeface="方正书宋简体" panose="03000509000000000000" charset="-122"/>
                        </a:rPr>
                        <a:t>对夹式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6</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方正书宋简体" panose="03000509000000000000" charset="-122"/>
                          <a:cs typeface="方正书宋简体" panose="03000509000000000000" charset="-122"/>
                        </a:rPr>
                        <a:t>螺纹式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7</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方正书宋简体" panose="03000509000000000000" charset="-122"/>
                          <a:cs typeface="方正书宋简体" panose="03000509000000000000" charset="-122"/>
                        </a:rPr>
                        <a:t>马鞍式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
        <p:nvSpPr>
          <p:cNvPr id="5" name="文本框 4"/>
          <p:cNvSpPr txBox="1"/>
          <p:nvPr/>
        </p:nvSpPr>
        <p:spPr>
          <a:xfrm>
            <a:off x="1770380" y="3943350"/>
            <a:ext cx="9878060" cy="460375"/>
          </a:xfrm>
          <a:prstGeom prst="rect">
            <a:avLst/>
          </a:prstGeom>
          <a:noFill/>
          <a:ln w="9525">
            <a:noFill/>
          </a:ln>
        </p:spPr>
        <p:txBody>
          <a:bodyPr wrap="square">
            <a:spAutoFit/>
          </a:bodyPr>
          <a:p>
            <a:pPr indent="304800"/>
            <a:r>
              <a:rPr lang="en-US" sz="1200" b="0">
                <a:latin typeface="方正楷体简体" panose="03000509000000000000" charset="-122"/>
                <a:ea typeface="宋体" panose="02010600030101010101" pitchFamily="2" charset="-122"/>
                <a:cs typeface="宋体" panose="02010600030101010101" pitchFamily="2" charset="-122"/>
              </a:rPr>
              <a:t> </a:t>
            </a:r>
            <a:endParaRPr lang="zh-CN" altLang="en-US"/>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五、自动喷水灭火系统其他组件</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614045" y="1750060"/>
            <a:ext cx="10757535"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当一个湿式报警阀组仅控制一个防火分区或一个楼层的喷头时，由于报警阀组的水力警铃和压力开关已能发挥报告火灾部位的作用，这种情况下可以不设置水流指示器。为了及时判断喷头的状况，仓库内顶板下洒水喷头与货架内置洒水喷头应分别设置水流指示器。当水流指示器入口前设置控制阀时应采用信号阀，信号阀能显示阀门的状态，防止因误操作而造成配水管道断水。</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10920" y="106934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（二）水流指示器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十一、自动喷水灭火系统其他组件</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593725" y="2062480"/>
            <a:ext cx="5920105"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压力开关是自动喷水灭火系统中将系统的压力信号转换为电信号的组件。压力开关分类见表6.2.1-6。记忆式压力开关当压力信号撤除后，在人为复位前，仍能维持动作状态。压力开关通常与报警阀组配套设置，用于启动消防水泵。</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10920" y="106934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（三）压力开关</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17" name="图片 116"/>
          <p:cNvPicPr/>
          <p:nvPr/>
        </p:nvPicPr>
        <p:blipFill>
          <a:blip r:embed="rId1"/>
          <a:stretch>
            <a:fillRect/>
          </a:stretch>
        </p:blipFill>
        <p:spPr>
          <a:xfrm>
            <a:off x="6788785" y="1515745"/>
            <a:ext cx="4702810" cy="4594860"/>
          </a:xfrm>
          <a:prstGeom prst="rect">
            <a:avLst/>
          </a:prstGeom>
          <a:noFill/>
          <a:ln w="9525">
            <a:noFill/>
          </a:ln>
        </p:spPr>
      </p:pic>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十一、自动喷水灭火系统其他组件</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10920" y="106934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（三）压力开关</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962025" y="2000885"/>
            <a:ext cx="10295255" cy="398780"/>
          </a:xfrm>
          <a:prstGeom prst="rect">
            <a:avLst/>
          </a:prstGeom>
          <a:noFill/>
          <a:ln w="9525">
            <a:noFill/>
          </a:ln>
        </p:spPr>
        <p:txBody>
          <a:bodyPr wrap="square">
            <a:spAutoFit/>
          </a:bodyPr>
          <a:p>
            <a:pPr indent="0" algn="ctr"/>
            <a:r>
              <a:rPr lang="zh-CN" sz="2000" b="1">
                <a:ea typeface="宋体" panose="02010600030101010101" pitchFamily="2" charset="-122"/>
              </a:rPr>
              <a:t>表6.2.1-6 压力开关分类简表</a:t>
            </a:r>
            <a:r>
              <a:rPr lang="en-US" sz="2000" b="1">
                <a:latin typeface="Calibri" panose="020F0502020204030204" pitchFamily="34" charset="0"/>
                <a:ea typeface="宋体" panose="02010600030101010101" pitchFamily="2" charset="-122"/>
                <a:cs typeface="宋体" panose="02010600030101010101" pitchFamily="2" charset="-122"/>
              </a:rPr>
              <a:t> </a:t>
            </a:r>
            <a:endParaRPr lang="zh-CN" altLang="en-US" sz="2000" b="1"/>
          </a:p>
        </p:txBody>
      </p:sp>
      <p:graphicFrame>
        <p:nvGraphicFramePr>
          <p:cNvPr id="4" name="表格 3"/>
          <p:cNvGraphicFramePr/>
          <p:nvPr>
            <p:custDataLst>
              <p:tags r:id="rId1"/>
            </p:custDataLst>
          </p:nvPr>
        </p:nvGraphicFramePr>
        <p:xfrm>
          <a:off x="962025" y="3144520"/>
          <a:ext cx="10295255" cy="2520000"/>
        </p:xfrm>
        <a:graphic>
          <a:graphicData uri="http://schemas.openxmlformats.org/drawingml/2006/table">
            <a:tbl>
              <a:tblPr firstRow="1" bandRow="1">
                <a:tableStyleId>{5940675A-B579-460E-94D1-54222C63F5DA}</a:tableStyleId>
              </a:tblPr>
              <a:tblGrid>
                <a:gridCol w="998220"/>
                <a:gridCol w="2469515"/>
                <a:gridCol w="6827520"/>
              </a:tblGrid>
              <a:tr h="360000">
                <a:tc>
                  <a:txBody>
                    <a:bodyPr/>
                    <a:p>
                      <a:pPr indent="0" algn="ctr">
                        <a:buNone/>
                      </a:pPr>
                      <a:r>
                        <a:rPr lang="en-US" sz="1800" b="0">
                          <a:latin typeface="黑体" panose="02010609060101010101" charset="-122"/>
                          <a:ea typeface="黑体" panose="02010609060101010101" charset="-122"/>
                          <a:cs typeface="黑体" panose="02010609060101010101" charset="-122"/>
                        </a:rPr>
                        <a:t>序号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分类标准</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分类结果</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a:buNone/>
                      </a:pPr>
                      <a:r>
                        <a:rPr lang="en-US" sz="1800" b="0">
                          <a:latin typeface="方正书宋简体" panose="03000509000000000000" charset="-122"/>
                          <a:cs typeface="方正书宋简体" panose="03000509000000000000" charset="-122"/>
                        </a:rPr>
                        <a:t>应用形式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普通型压力开关</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2</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方正书宋简体" panose="03000509000000000000" charset="-122"/>
                          <a:cs typeface="方正书宋简体" panose="03000509000000000000" charset="-122"/>
                        </a:rPr>
                        <a:t>预作用装置压力开关</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3</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方正书宋简体" panose="03000509000000000000" charset="-122"/>
                          <a:cs typeface="方正书宋简体" panose="03000509000000000000" charset="-122"/>
                        </a:rPr>
                        <a:t>特殊型压力开关</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rowSpan="3">
                  <a:txBody>
                    <a:bodyPr/>
                    <a:p>
                      <a:pPr indent="0" algn="ctr">
                        <a:buNone/>
                      </a:pPr>
                      <a:r>
                        <a:rPr lang="en-US" sz="1800" b="0">
                          <a:latin typeface="方正书宋简体" panose="03000509000000000000" charset="-122"/>
                          <a:cs typeface="方正书宋简体" panose="03000509000000000000" charset="-122"/>
                        </a:rPr>
                        <a:t>结构形式</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可调式压力开关</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tcPr>
                </a:tc>
                <a:tc>
                  <a:txBody>
                    <a:bodyPr/>
                    <a:p>
                      <a:pPr indent="0" algn="ctr">
                        <a:buNone/>
                      </a:pPr>
                      <a:r>
                        <a:rPr lang="en-US" sz="1800" b="0">
                          <a:latin typeface="方正书宋简体" panose="03000509000000000000" charset="-122"/>
                          <a:cs typeface="方正书宋简体" panose="03000509000000000000" charset="-122"/>
                        </a:rPr>
                        <a:t>不可调式压力开关</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6</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vMerge="1">
                  <a:tcPr>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B w="12700" cap="flat" cmpd="sng">
                      <a:solidFill>
                        <a:srgbClr val="080000"/>
                      </a:solidFill>
                      <a:prstDash val="solid"/>
                      <a:headEnd type="none" w="med" len="med"/>
                      <a:tailEnd type="none" w="med" len="med"/>
                    </a:lnB>
                  </a:tcPr>
                </a:tc>
                <a:tc>
                  <a:txBody>
                    <a:bodyPr/>
                    <a:p>
                      <a:pPr indent="0" algn="ctr">
                        <a:buNone/>
                      </a:pPr>
                      <a:r>
                        <a:rPr lang="en-US" sz="1800" b="0">
                          <a:latin typeface="方正书宋简体" panose="03000509000000000000" charset="-122"/>
                          <a:cs typeface="方正书宋简体" panose="03000509000000000000" charset="-122"/>
                        </a:rPr>
                        <a:t>记忆式压力开关</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五、自动喷水灭火系统其他组件</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573405" y="1780540"/>
            <a:ext cx="10818495" cy="369252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压力开关也适用于雨淋自动喷水灭火系统和防火分隔水幕系统的水流报警装置。由于雨淋系统和水幕系统采用开式喷头，平时报警阀出口后的管道内（系统侧）没有水，启动后的管道充水阶段水的流速较快，容易损伤水流指示器，所以雨淋自动喷水灭火系统和防火分隔水幕系统的水流报警装置采用压力开关。自动喷水灭火系统应采用压力开关控制稳压泵，并应能调节启停压力。</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10920" y="106934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（三）压力开关</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十一、自动喷水灭火系统其他组件</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10920" y="106934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（四）通用阀门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573405" y="1822133"/>
            <a:ext cx="10818495" cy="249174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自动喷水灭火系统通用阀门按照驱动方式分为手动驱动和动力驱动两种，按照进出口连接形式分为螺纹连接、法兰连接、对夹连接、卡箍连接（沟槽连接）、卡套连接五种。自动喷水灭火系统通用阀门按照产品名称分类见表6.2.1-7。</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十一、自动喷水灭火系统其他组件</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1010920" y="1069340"/>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（四）通用阀门</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 name="文本框 1"/>
          <p:cNvSpPr txBox="1"/>
          <p:nvPr/>
        </p:nvSpPr>
        <p:spPr>
          <a:xfrm>
            <a:off x="920115" y="1951355"/>
            <a:ext cx="10322560" cy="398780"/>
          </a:xfrm>
          <a:prstGeom prst="rect">
            <a:avLst/>
          </a:prstGeom>
          <a:noFill/>
          <a:ln w="9525">
            <a:noFill/>
          </a:ln>
        </p:spPr>
        <p:txBody>
          <a:bodyPr wrap="square">
            <a:spAutoFit/>
          </a:bodyPr>
          <a:p>
            <a:pPr indent="0" algn="ctr"/>
            <a:r>
              <a:rPr lang="zh-CN" sz="2000" b="1">
                <a:ea typeface="宋体" panose="02010600030101010101" pitchFamily="2" charset="-122"/>
              </a:rPr>
              <a:t>表6.2.1-7  自动喷水灭火系统通用阀门按照产品名称分类简表</a:t>
            </a:r>
            <a:endParaRPr lang="zh-CN" altLang="en-US" sz="2000" b="1">
              <a:ea typeface="宋体" panose="02010600030101010101" pitchFamily="2" charset="-122"/>
            </a:endParaRPr>
          </a:p>
        </p:txBody>
      </p:sp>
      <p:graphicFrame>
        <p:nvGraphicFramePr>
          <p:cNvPr id="4" name="表格 3"/>
          <p:cNvGraphicFramePr/>
          <p:nvPr>
            <p:custDataLst>
              <p:tags r:id="rId1"/>
            </p:custDataLst>
          </p:nvPr>
        </p:nvGraphicFramePr>
        <p:xfrm>
          <a:off x="849630" y="3084195"/>
          <a:ext cx="10392410" cy="2520045"/>
        </p:xfrm>
        <a:graphic>
          <a:graphicData uri="http://schemas.openxmlformats.org/drawingml/2006/table">
            <a:tbl>
              <a:tblPr firstRow="1" bandRow="1">
                <a:tableStyleId>{5940675A-B579-460E-94D1-54222C63F5DA}</a:tableStyleId>
              </a:tblPr>
              <a:tblGrid>
                <a:gridCol w="1086485"/>
                <a:gridCol w="1969770"/>
                <a:gridCol w="2267585"/>
                <a:gridCol w="1077595"/>
                <a:gridCol w="2156460"/>
                <a:gridCol w="1834515"/>
              </a:tblGrid>
              <a:tr h="360045">
                <a:tc>
                  <a:txBody>
                    <a:bodyPr/>
                    <a:p>
                      <a:pPr indent="0" algn="ctr">
                        <a:buNone/>
                      </a:pPr>
                      <a:r>
                        <a:rPr lang="en-US" sz="1800" b="0">
                          <a:latin typeface="黑体" panose="02010609060101010101" charset="-122"/>
                          <a:ea typeface="黑体" panose="02010609060101010101" charset="-122"/>
                          <a:cs typeface="黑体" panose="02010609060101010101" charset="-122"/>
                        </a:rPr>
                        <a:t>序号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产品名称</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产品名称代号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序号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产品名称</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产品名称代号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消防闸阀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ZF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7</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消防地埋闸阀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MZF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2</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消防球阀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QF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8</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消防信号蝶阀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XDF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3</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消防蝶阀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DF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9</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消防信号球阀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XQF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消防电磁阀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CF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10</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消防信号截止阀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XJZF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消防截止阀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JZF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11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消防单向阀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NF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360000">
                <a:tc>
                  <a:txBody>
                    <a:bodyPr/>
                    <a:p>
                      <a:pPr indent="0" algn="ctr">
                        <a:buNone/>
                      </a:pPr>
                      <a:r>
                        <a:rPr lang="en-US" sz="1800" b="0">
                          <a:latin typeface="方正书宋简体" panose="03000509000000000000" charset="-122"/>
                          <a:cs typeface="方正书宋简体" panose="03000509000000000000" charset="-122"/>
                        </a:rPr>
                        <a:t>6</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消防信号闸阀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XZF</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gridSpan="3">
                  <a:txBody>
                    <a:bodyPr/>
                    <a:p>
                      <a:pPr indent="0" algn="ctr">
                        <a:buNone/>
                      </a:pPr>
                      <a:r>
                        <a:rPr lang="en-US" sz="1800" b="0">
                          <a:latin typeface="方正书宋简体" panose="03000509000000000000" charset="-122"/>
                          <a:cs typeface="方正书宋简体" panose="03000509000000000000" charset="-122"/>
                        </a:rPr>
                        <a:t>——</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hMerge="1">
                  <a:tcP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c hMerge="1">
                  <a:tcPr>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tcPr>
                </a:tc>
              </a:tr>
            </a:tbl>
          </a:graphicData>
        </a:graphic>
      </p:graphicFrame>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十二、例题解析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368300" y="1638618"/>
            <a:ext cx="10818495" cy="249174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【例题解析1】自动喷水灭火系统的设置场所危险等级划分为（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A.轻危险级  B.中危险级  C.严重危险级  </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D.工厂火灾危险级  </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E.仓库火灾危险级</a:t>
            </a:r>
            <a:endPar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endPar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十二</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584200" y="1386205"/>
            <a:ext cx="10786745"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根据火灾荷载、室内空间条件、人员密集程度、采用自动喷水灭火系统扑救初期火灾的难易程度，以及疏散及外部增援条件等因素，将自动喷水灭火系统的设置场所危险等级划分为四类八级：轻危险级、中危险级（中危险I级、中危险Ⅱ级）、严重危险级（严重危险Ⅰ级、严重危险Ⅱ级）、仓库危险级（仓库火灾危险Ⅰ级、仓库火灾危险Ⅱ级、仓库火灾危险Ⅲ级）。结合题意，本题应排除“工厂火灾危险级”，其他选项均正确。</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8" name="矩形 7"/>
          <p:cNvSpPr/>
          <p:nvPr/>
        </p:nvSpPr>
        <p:spPr>
          <a:xfrm>
            <a:off x="1325880" y="94615"/>
            <a:ext cx="10657205" cy="583565"/>
          </a:xfrm>
          <a:prstGeom prst="rect">
            <a:avLst/>
          </a:prstGeom>
        </p:spPr>
        <p:txBody>
          <a:bodyPr wrap="square">
            <a:spAutoFit/>
          </a:bodyPr>
          <a:lstStyle/>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十二</a:t>
            </a:r>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、例题解析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矩形 5"/>
          <p:cNvSpPr/>
          <p:nvPr/>
        </p:nvSpPr>
        <p:spPr>
          <a:xfrm>
            <a:off x="426085" y="1677035"/>
            <a:ext cx="10786745"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【例题解析2】水幕系统由（ ）、雨淋报警阀组或感温雨淋报警阀等组成。</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en-US" altLang="zh-CN" sz="2600" dirty="0">
                <a:latin typeface="微软雅黑" panose="020B0503020204020204" pitchFamily="34" charset="-122"/>
                <a:ea typeface="微软雅黑" panose="020B0503020204020204" pitchFamily="34" charset="-122"/>
                <a:sym typeface="微软雅黑" panose="020B0503020204020204" pitchFamily="34" charset="-122"/>
              </a:rPr>
              <a:t> </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A.闭式喷头  B.开式喷头  C.水幕喷头  D.</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开式喷头或水幕喷头</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解析：水幕系统指由开式洒水喷头或水幕喷头、雨淋报警阀组或感温雨淋报警阀等组成，用于防火分隔或防护冷却的开式系统。本题所述为水幕系统的组成。结合题意，本题应选“开式喷头或水幕喷头”，其他选项均可排除。</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461645" y="1701165"/>
            <a:ext cx="11298555" cy="4292600"/>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水作为火灾扑救过程中的主要灭火剂，其供应量的多少直接影响着灭火的成效。消防给水是水灭火系统的心脏，只有心脏安全可靠，水灭火系统才能可靠。消防水源是向水灭火设施、车载或手抬等移动消防水泵、固定消防水泵等提供消防用水的水源，包括</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市政给水</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消防水池</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高位消防水池</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和</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天然水源</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等，市政给水以其稳定可靠应优先采用。利用天然水源时，应确保枯水期最低水位时的消防用水量，并应设置可靠的取水设施。在缺少市政给水管网和其他天然水源的情况下，可采用消防水池作为消防水源。</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970280" y="110998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（一）消防水源的分类</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二、消防水源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喷头-- (7)"/>
          <p:cNvPicPr>
            <a:picLocks noChangeAspect="1"/>
          </p:cNvPicPr>
          <p:nvPr/>
        </p:nvPicPr>
        <p:blipFill>
          <a:blip r:embed="rId1"/>
          <a:stretch>
            <a:fillRect/>
          </a:stretch>
        </p:blipFill>
        <p:spPr>
          <a:xfrm>
            <a:off x="0" y="0"/>
            <a:ext cx="8611870" cy="6857365"/>
          </a:xfrm>
          <a:prstGeom prst="rect">
            <a:avLst/>
          </a:prstGeom>
        </p:spPr>
      </p:pic>
      <p:pic>
        <p:nvPicPr>
          <p:cNvPr id="5" name="图片 4" descr="喷头00- (1)"/>
          <p:cNvPicPr>
            <a:picLocks noChangeAspect="1"/>
          </p:cNvPicPr>
          <p:nvPr/>
        </p:nvPicPr>
        <p:blipFill>
          <a:blip r:embed="rId2"/>
          <a:srcRect l="16298" r="10791"/>
          <a:stretch>
            <a:fillRect/>
          </a:stretch>
        </p:blipFill>
        <p:spPr>
          <a:xfrm>
            <a:off x="8611870" y="-635"/>
            <a:ext cx="3580130" cy="6858000"/>
          </a:xfrm>
          <a:prstGeom prst="rect">
            <a:avLst/>
          </a:prstGeom>
        </p:spPr>
      </p:pic>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图片 3" descr="1508171910893"/>
          <p:cNvPicPr>
            <a:picLocks noChangeAspect="1"/>
          </p:cNvPicPr>
          <p:nvPr/>
        </p:nvPicPr>
        <p:blipFill>
          <a:blip r:embed="rId1">
            <a:lum contrast="30000"/>
          </a:blip>
          <a:stretch>
            <a:fillRect/>
          </a:stretch>
        </p:blipFill>
        <p:spPr>
          <a:xfrm>
            <a:off x="0" y="1330325"/>
            <a:ext cx="12191365" cy="4197985"/>
          </a:xfrm>
          <a:prstGeom prst="rect">
            <a:avLst/>
          </a:prstGeom>
        </p:spPr>
      </p:pic>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文本框 2"/>
          <p:cNvSpPr txBox="1"/>
          <p:nvPr/>
        </p:nvSpPr>
        <p:spPr>
          <a:xfrm>
            <a:off x="0" y="1223010"/>
            <a:ext cx="12192000" cy="398780"/>
          </a:xfrm>
          <a:prstGeom prst="rect">
            <a:avLst/>
          </a:prstGeom>
          <a:noFill/>
          <a:ln w="9525">
            <a:noFill/>
          </a:ln>
        </p:spPr>
        <p:txBody>
          <a:bodyPr wrap="square">
            <a:spAutoFit/>
          </a:bodyPr>
          <a:p>
            <a:pPr indent="228600" algn="ctr"/>
            <a:r>
              <a:rPr lang="zh-CN" sz="2000" b="1">
                <a:ea typeface="宋体" panose="02010600030101010101" pitchFamily="2" charset="-122"/>
              </a:rPr>
              <a:t>表</a:t>
            </a:r>
            <a:r>
              <a:rPr lang="en-US" sz="2000" b="1">
                <a:latin typeface="黑体" panose="02010609060101010101" charset="-122"/>
                <a:ea typeface="宋体" panose="02010600030101010101" pitchFamily="2" charset="-122"/>
                <a:cs typeface="宋体" panose="02010600030101010101" pitchFamily="2" charset="-122"/>
              </a:rPr>
              <a:t>2.</a:t>
            </a:r>
            <a:r>
              <a:rPr lang="en-US" sz="2000" b="1">
                <a:latin typeface="黑体" panose="02010609060101010101" charset="-122"/>
                <a:ea typeface="宋体" panose="02010600030101010101" pitchFamily="2" charset="-122"/>
              </a:rPr>
              <a:t>2</a:t>
            </a:r>
            <a:r>
              <a:rPr lang="en-US" sz="2000" b="1">
                <a:latin typeface="黑体" panose="02010609060101010101" charset="-122"/>
                <a:ea typeface="宋体" panose="02010600030101010101" pitchFamily="2" charset="-122"/>
                <a:cs typeface="宋体" panose="02010600030101010101" pitchFamily="2" charset="-122"/>
              </a:rPr>
              <a:t>.1-1  </a:t>
            </a:r>
            <a:r>
              <a:rPr lang="zh-CN" sz="2000" b="1">
                <a:ea typeface="宋体" panose="02010600030101010101" pitchFamily="2" charset="-122"/>
              </a:rPr>
              <a:t>水源和储水设施的检查简表</a:t>
            </a:r>
            <a:r>
              <a:rPr lang="en-US" sz="2000" b="1">
                <a:latin typeface="Calibri" panose="020F0502020204030204" pitchFamily="34" charset="0"/>
                <a:ea typeface="宋体" panose="02010600030101010101" pitchFamily="2" charset="-122"/>
                <a:cs typeface="宋体" panose="02010600030101010101" pitchFamily="2" charset="-122"/>
              </a:rPr>
              <a:t> </a:t>
            </a:r>
            <a:endParaRPr lang="zh-CN" altLang="en-US" sz="2000" b="1"/>
          </a:p>
        </p:txBody>
      </p:sp>
      <p:graphicFrame>
        <p:nvGraphicFramePr>
          <p:cNvPr id="4" name="表格 3"/>
          <p:cNvGraphicFramePr/>
          <p:nvPr>
            <p:custDataLst>
              <p:tags r:id="rId1"/>
            </p:custDataLst>
          </p:nvPr>
        </p:nvGraphicFramePr>
        <p:xfrm>
          <a:off x="0" y="1892935"/>
          <a:ext cx="12192000" cy="3937000"/>
        </p:xfrm>
        <a:graphic>
          <a:graphicData uri="http://schemas.openxmlformats.org/drawingml/2006/table">
            <a:tbl>
              <a:tblPr firstRow="1" bandRow="1">
                <a:tableStyleId>{5940675A-B579-460E-94D1-54222C63F5DA}</a:tableStyleId>
              </a:tblPr>
              <a:tblGrid>
                <a:gridCol w="978535"/>
                <a:gridCol w="4071620"/>
                <a:gridCol w="2244725"/>
                <a:gridCol w="4897120"/>
              </a:tblGrid>
              <a:tr h="492125">
                <a:tc>
                  <a:txBody>
                    <a:bodyPr/>
                    <a:p>
                      <a:pPr indent="0" algn="ctr">
                        <a:buNone/>
                      </a:pPr>
                      <a:r>
                        <a:rPr lang="en-US" sz="1800" b="0">
                          <a:latin typeface="黑体" panose="02010609060101010101" charset="-122"/>
                          <a:ea typeface="黑体" panose="02010609060101010101" charset="-122"/>
                          <a:cs typeface="黑体" panose="02010609060101010101" charset="-122"/>
                        </a:rPr>
                        <a:t>序号</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检查对象</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检查频次</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黑体" panose="02010609060101010101" charset="-122"/>
                          <a:ea typeface="黑体" panose="02010609060101010101" charset="-122"/>
                          <a:cs typeface="黑体" panose="02010609060101010101" charset="-122"/>
                        </a:rPr>
                        <a:t>检查方法</a:t>
                      </a:r>
                      <a:endParaRPr lang="en-US" altLang="en-US" sz="1800" b="0">
                        <a:latin typeface="黑体" panose="02010609060101010101" charset="-122"/>
                        <a:ea typeface="黑体" panose="02010609060101010101" charset="-122"/>
                        <a:cs typeface="黑体" panose="02010609060101010101"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125">
                <a:tc>
                  <a:txBody>
                    <a:bodyPr/>
                    <a:p>
                      <a:pPr indent="0" algn="ctr">
                        <a:buNone/>
                      </a:pPr>
                      <a:r>
                        <a:rPr lang="en-US" sz="1800" b="0">
                          <a:latin typeface="方正书宋简体" panose="03000509000000000000" charset="-122"/>
                          <a:cs typeface="方正书宋简体" panose="03000509000000000000" charset="-122"/>
                        </a:rPr>
                        <a:t>1</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进户管路</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每年</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如有锈蚀应立即检修</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125">
                <a:tc>
                  <a:txBody>
                    <a:bodyPr/>
                    <a:p>
                      <a:pPr indent="0" algn="ctr">
                        <a:buNone/>
                      </a:pPr>
                      <a:r>
                        <a:rPr lang="en-US" sz="1800" b="0">
                          <a:latin typeface="方正书宋简体" panose="03000509000000000000" charset="-122"/>
                          <a:cs typeface="方正书宋简体" panose="03000509000000000000" charset="-122"/>
                        </a:rPr>
                        <a:t>2</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管路上的控制阀</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每年</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应处于全开启状态</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125">
                <a:tc>
                  <a:txBody>
                    <a:bodyPr/>
                    <a:p>
                      <a:pPr indent="0" algn="ctr">
                        <a:buNone/>
                      </a:pPr>
                      <a:r>
                        <a:rPr lang="en-US" sz="1800" b="0">
                          <a:latin typeface="方正书宋简体" panose="03000509000000000000" charset="-122"/>
                          <a:cs typeface="方正书宋简体" panose="03000509000000000000" charset="-122"/>
                        </a:rPr>
                        <a:t>3</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消防水池</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每月</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检查水位</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125">
                <a:tc>
                  <a:txBody>
                    <a:bodyPr/>
                    <a:p>
                      <a:pPr indent="0" algn="ctr">
                        <a:buNone/>
                      </a:pPr>
                      <a:r>
                        <a:rPr lang="en-US" sz="1800" b="0">
                          <a:latin typeface="方正书宋简体" panose="03000509000000000000" charset="-122"/>
                          <a:cs typeface="方正书宋简体" panose="03000509000000000000" charset="-122"/>
                        </a:rPr>
                        <a:t>4</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消防水泵接合器</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每月</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保证接口完好、无渗漏、闷盖齐全</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125">
                <a:tc>
                  <a:txBody>
                    <a:bodyPr/>
                    <a:p>
                      <a:pPr indent="0" algn="ctr">
                        <a:buNone/>
                      </a:pPr>
                      <a:r>
                        <a:rPr lang="en-US" sz="1800" b="0">
                          <a:latin typeface="方正书宋简体" panose="03000509000000000000" charset="-122"/>
                          <a:cs typeface="方正书宋简体" panose="03000509000000000000" charset="-122"/>
                        </a:rPr>
                        <a:t>5</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消防水箱</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每月</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检查水位</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125">
                <a:tc>
                  <a:txBody>
                    <a:bodyPr/>
                    <a:p>
                      <a:pPr indent="0" algn="ctr">
                        <a:buNone/>
                      </a:pPr>
                      <a:r>
                        <a:rPr lang="en-US" sz="1800" b="0">
                          <a:latin typeface="方正书宋简体" panose="03000509000000000000" charset="-122"/>
                          <a:cs typeface="方正书宋简体" panose="03000509000000000000" charset="-122"/>
                        </a:rPr>
                        <a:t>6</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消防气压给水设备</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每月</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检查消防气压给水设备的气体压力</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r h="492125">
                <a:tc>
                  <a:txBody>
                    <a:bodyPr/>
                    <a:p>
                      <a:pPr indent="0" algn="ctr">
                        <a:buNone/>
                      </a:pPr>
                      <a:r>
                        <a:rPr lang="en-US" sz="1800" b="0">
                          <a:latin typeface="方正书宋简体" panose="03000509000000000000" charset="-122"/>
                          <a:cs typeface="方正书宋简体" panose="03000509000000000000" charset="-122"/>
                        </a:rPr>
                        <a:t>7</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a:noFill/>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室外阀门井进水管上的控制阀门</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每季</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w="12700" cap="flat" cmpd="sng">
                      <a:solidFill>
                        <a:srgbClr val="080000"/>
                      </a:solidFill>
                      <a:prstDash val="solid"/>
                      <a:headEnd type="none" w="med" len="med"/>
                      <a:tailEnd type="none" w="med" len="med"/>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c>
                  <a:txBody>
                    <a:bodyPr/>
                    <a:p>
                      <a:pPr indent="0" algn="ctr">
                        <a:buNone/>
                      </a:pPr>
                      <a:r>
                        <a:rPr lang="en-US" sz="1800" b="0">
                          <a:latin typeface="方正书宋简体" panose="03000509000000000000" charset="-122"/>
                          <a:cs typeface="方正书宋简体" panose="03000509000000000000" charset="-122"/>
                        </a:rPr>
                        <a:t>应处于全开启状态</a:t>
                      </a:r>
                      <a:endParaRPr lang="en-US" altLang="en-US" sz="1800" b="0">
                        <a:latin typeface="方正书宋简体" panose="03000509000000000000" charset="-122"/>
                        <a:ea typeface="方正书宋简体" panose="03000509000000000000" charset="-122"/>
                        <a:cs typeface="方正书宋简体" panose="03000509000000000000" charset="-122"/>
                      </a:endParaRPr>
                    </a:p>
                  </a:txBody>
                  <a:tcPr marL="68580" marR="68580" marT="0" marB="0" vert="horz" anchor="ctr" anchorCtr="0">
                    <a:lnL w="12700" cap="flat" cmpd="sng">
                      <a:solidFill>
                        <a:srgbClr val="080000"/>
                      </a:solidFill>
                      <a:prstDash val="solid"/>
                      <a:headEnd type="none" w="med" len="med"/>
                      <a:tailEnd type="none" w="med" len="med"/>
                    </a:lnL>
                    <a:lnR cap="flat">
                      <a:noFill/>
                    </a:lnR>
                    <a:lnT w="12700" cap="flat" cmpd="sng">
                      <a:solidFill>
                        <a:srgbClr val="080000"/>
                      </a:solidFill>
                      <a:prstDash val="solid"/>
                      <a:headEnd type="none" w="med" len="med"/>
                      <a:tailEnd type="none" w="med" len="med"/>
                    </a:lnT>
                    <a:lnB w="12700" cap="flat" cmpd="sng">
                      <a:solidFill>
                        <a:srgbClr val="080000"/>
                      </a:solidFill>
                      <a:prstDash val="solid"/>
                      <a:headEnd type="none" w="med" len="med"/>
                      <a:tailEnd type="none" w="med" len="med"/>
                    </a:lnB>
                    <a:lnTlToBr>
                      <a:noFill/>
                    </a:lnTlToBr>
                    <a:lnBlToTr>
                      <a:noFill/>
                    </a:lnBlToTr>
                    <a:noFill/>
                  </a:tcPr>
                </a:tc>
              </a:tr>
            </a:tbl>
          </a:graphicData>
        </a:graphic>
      </p:graphicFrame>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4813075" y="2415957"/>
            <a:ext cx="5597213" cy="2360797"/>
          </a:xfrm>
          <a:custGeom>
            <a:avLst/>
            <a:gdLst>
              <a:gd name="connsiteX0" fmla="*/ 7383596 w 7390716"/>
              <a:gd name="connsiteY0" fmla="*/ 0 h 2360797"/>
              <a:gd name="connsiteX1" fmla="*/ 7389947 w 7390716"/>
              <a:gd name="connsiteY1" fmla="*/ 2360797 h 2360797"/>
              <a:gd name="connsiteX2" fmla="*/ 0 w 7390716"/>
              <a:gd name="connsiteY2" fmla="*/ 2170297 h 2360797"/>
              <a:gd name="connsiteX3" fmla="*/ 445273 w 7390716"/>
              <a:gd name="connsiteY3" fmla="*/ 107950 h 2360797"/>
            </a:gdLst>
            <a:ahLst/>
            <a:cxnLst>
              <a:cxn ang="0">
                <a:pos x="connsiteX0" y="connsiteY0"/>
              </a:cxn>
              <a:cxn ang="0">
                <a:pos x="connsiteX1" y="connsiteY1"/>
              </a:cxn>
              <a:cxn ang="0">
                <a:pos x="connsiteX2" y="connsiteY2"/>
              </a:cxn>
              <a:cxn ang="0">
                <a:pos x="connsiteX3" y="connsiteY3"/>
              </a:cxn>
            </a:cxnLst>
            <a:rect l="l" t="t" r="r" b="b"/>
            <a:pathLst>
              <a:path w="7390716" h="2360797">
                <a:moveTo>
                  <a:pt x="7383596" y="0"/>
                </a:moveTo>
                <a:cubicBezTo>
                  <a:pt x="7379363" y="767882"/>
                  <a:pt x="7394180" y="1592915"/>
                  <a:pt x="7389947" y="2360797"/>
                </a:cubicBezTo>
                <a:lnTo>
                  <a:pt x="0" y="2170297"/>
                </a:lnTo>
                <a:lnTo>
                  <a:pt x="445273" y="107950"/>
                </a:lnTo>
                <a:close/>
              </a:path>
            </a:pathLst>
          </a:custGeom>
          <a:solidFill>
            <a:srgbClr val="D7000F"/>
          </a:solidFill>
          <a:ln w="38100">
            <a:solidFill>
              <a:srgbClr val="EE302D">
                <a:alpha val="80000"/>
              </a:srgbClr>
            </a:solidFill>
          </a:ln>
        </p:spPr>
      </p:pic>
      <p:grpSp>
        <p:nvGrpSpPr>
          <p:cNvPr id="12" name="后翅膀"/>
          <p:cNvGrpSpPr/>
          <p:nvPr/>
        </p:nvGrpSpPr>
        <p:grpSpPr>
          <a:xfrm>
            <a:off x="1429307" y="381162"/>
            <a:ext cx="3445850" cy="3231270"/>
            <a:chOff x="1844890" y="304962"/>
            <a:chExt cx="3445850" cy="3231270"/>
          </a:xfrm>
        </p:grpSpPr>
        <p:sp>
          <p:nvSpPr>
            <p:cNvPr id="13" name="等腰三角形 15"/>
            <p:cNvSpPr/>
            <p:nvPr/>
          </p:nvSpPr>
          <p:spPr>
            <a:xfrm rot="1247463">
              <a:off x="3151989" y="304962"/>
              <a:ext cx="1784535" cy="2162021"/>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 name="connsiteX0-113" fmla="*/ 0 w 1960530"/>
                <a:gd name="connsiteY0-114" fmla="*/ 2219474 h 2233324"/>
                <a:gd name="connsiteX1-115" fmla="*/ 1688517 w 1960530"/>
                <a:gd name="connsiteY1-116" fmla="*/ 0 h 2233324"/>
                <a:gd name="connsiteX2-117" fmla="*/ 1960530 w 1960530"/>
                <a:gd name="connsiteY2-118" fmla="*/ 2233324 h 2233324"/>
                <a:gd name="connsiteX3-119" fmla="*/ 0 w 1960530"/>
                <a:gd name="connsiteY3-120" fmla="*/ 2219474 h 2233324"/>
                <a:gd name="connsiteX0-121" fmla="*/ 0 w 1788142"/>
                <a:gd name="connsiteY0-122" fmla="*/ 2219474 h 2219474"/>
                <a:gd name="connsiteX1-123" fmla="*/ 1688517 w 1788142"/>
                <a:gd name="connsiteY1-124" fmla="*/ 0 h 2219474"/>
                <a:gd name="connsiteX2-125" fmla="*/ 1788142 w 1788142"/>
                <a:gd name="connsiteY2-126" fmla="*/ 974277 h 2219474"/>
                <a:gd name="connsiteX3-127" fmla="*/ 0 w 1788142"/>
                <a:gd name="connsiteY3-128" fmla="*/ 2219474 h 2219474"/>
                <a:gd name="connsiteX0-129" fmla="*/ 0 w 1788142"/>
                <a:gd name="connsiteY0-130" fmla="*/ 2205950 h 2205950"/>
                <a:gd name="connsiteX1-131" fmla="*/ 1652898 w 1788142"/>
                <a:gd name="connsiteY1-132" fmla="*/ 0 h 2205950"/>
                <a:gd name="connsiteX2-133" fmla="*/ 1788142 w 1788142"/>
                <a:gd name="connsiteY2-134" fmla="*/ 960753 h 2205950"/>
                <a:gd name="connsiteX3-135" fmla="*/ 0 w 1788142"/>
                <a:gd name="connsiteY3-136" fmla="*/ 2205950 h 2205950"/>
                <a:gd name="connsiteX0-137" fmla="*/ 0 w 1788142"/>
                <a:gd name="connsiteY0-138" fmla="*/ 2158950 h 2158950"/>
                <a:gd name="connsiteX1-139" fmla="*/ 1609613 w 1788142"/>
                <a:gd name="connsiteY1-140" fmla="*/ 0 h 2158950"/>
                <a:gd name="connsiteX2-141" fmla="*/ 1788142 w 1788142"/>
                <a:gd name="connsiteY2-142" fmla="*/ 913753 h 2158950"/>
                <a:gd name="connsiteX3-143" fmla="*/ 0 w 1788142"/>
                <a:gd name="connsiteY3-144" fmla="*/ 2158950 h 2158950"/>
                <a:gd name="connsiteX0-145" fmla="*/ 0 w 1785380"/>
                <a:gd name="connsiteY0-146" fmla="*/ 2158950 h 2158950"/>
                <a:gd name="connsiteX1-147" fmla="*/ 1609613 w 1785380"/>
                <a:gd name="connsiteY1-148" fmla="*/ 0 h 2158950"/>
                <a:gd name="connsiteX2-149" fmla="*/ 1785380 w 1785380"/>
                <a:gd name="connsiteY2-150" fmla="*/ 919897 h 2158950"/>
                <a:gd name="connsiteX3-151" fmla="*/ 0 w 1785380"/>
                <a:gd name="connsiteY3-152" fmla="*/ 2158950 h 2158950"/>
                <a:gd name="connsiteX0-153" fmla="*/ 0 w 1783154"/>
                <a:gd name="connsiteY0-154" fmla="*/ 2158950 h 2158950"/>
                <a:gd name="connsiteX1-155" fmla="*/ 1609613 w 1783154"/>
                <a:gd name="connsiteY1-156" fmla="*/ 0 h 2158950"/>
                <a:gd name="connsiteX2-157" fmla="*/ 1783154 w 1783154"/>
                <a:gd name="connsiteY2-158" fmla="*/ 920742 h 2158950"/>
                <a:gd name="connsiteX3-159" fmla="*/ 0 w 1783154"/>
                <a:gd name="connsiteY3-160" fmla="*/ 2158950 h 2158950"/>
                <a:gd name="connsiteX0-161" fmla="*/ 0 w 1784535"/>
                <a:gd name="connsiteY0-162" fmla="*/ 2162021 h 2162021"/>
                <a:gd name="connsiteX1-163" fmla="*/ 1610994 w 1784535"/>
                <a:gd name="connsiteY1-164" fmla="*/ 0 h 2162021"/>
                <a:gd name="connsiteX2-165" fmla="*/ 1784535 w 1784535"/>
                <a:gd name="connsiteY2-166" fmla="*/ 920742 h 2162021"/>
                <a:gd name="connsiteX3-167" fmla="*/ 0 w 1784535"/>
                <a:gd name="connsiteY3-168" fmla="*/ 2162021 h 2162021"/>
              </a:gdLst>
              <a:ahLst/>
              <a:cxnLst>
                <a:cxn ang="0">
                  <a:pos x="connsiteX0-1" y="connsiteY0-2"/>
                </a:cxn>
                <a:cxn ang="0">
                  <a:pos x="connsiteX1-3" y="connsiteY1-4"/>
                </a:cxn>
                <a:cxn ang="0">
                  <a:pos x="connsiteX2-5" y="connsiteY2-6"/>
                </a:cxn>
                <a:cxn ang="0">
                  <a:pos x="connsiteX3-7" y="connsiteY3-8"/>
                </a:cxn>
              </a:cxnLst>
              <a:rect l="l" t="t" r="r" b="b"/>
              <a:pathLst>
                <a:path w="1784535" h="2162021">
                  <a:moveTo>
                    <a:pt x="0" y="2162021"/>
                  </a:moveTo>
                  <a:lnTo>
                    <a:pt x="1610994" y="0"/>
                  </a:lnTo>
                  <a:lnTo>
                    <a:pt x="1784535" y="920742"/>
                  </a:lnTo>
                  <a:lnTo>
                    <a:pt x="0" y="2162021"/>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8"/>
            <p:cNvSpPr/>
            <p:nvPr/>
          </p:nvSpPr>
          <p:spPr>
            <a:xfrm>
              <a:off x="4690665" y="632230"/>
              <a:ext cx="600075" cy="268381"/>
            </a:xfrm>
            <a:custGeom>
              <a:avLst/>
              <a:gdLst>
                <a:gd name="connsiteX0" fmla="*/ 0 w 390525"/>
                <a:gd name="connsiteY0" fmla="*/ 119156 h 119156"/>
                <a:gd name="connsiteX1" fmla="*/ 195263 w 390525"/>
                <a:gd name="connsiteY1" fmla="*/ 0 h 119156"/>
                <a:gd name="connsiteX2" fmla="*/ 390525 w 390525"/>
                <a:gd name="connsiteY2" fmla="*/ 119156 h 119156"/>
                <a:gd name="connsiteX3" fmla="*/ 0 w 390525"/>
                <a:gd name="connsiteY3" fmla="*/ 119156 h 119156"/>
                <a:gd name="connsiteX0-1" fmla="*/ 0 w 428625"/>
                <a:gd name="connsiteY0-2" fmla="*/ 157256 h 157256"/>
                <a:gd name="connsiteX1-3" fmla="*/ 233363 w 428625"/>
                <a:gd name="connsiteY1-4" fmla="*/ 0 h 157256"/>
                <a:gd name="connsiteX2-5" fmla="*/ 428625 w 428625"/>
                <a:gd name="connsiteY2-6" fmla="*/ 119156 h 157256"/>
                <a:gd name="connsiteX3-7" fmla="*/ 0 w 428625"/>
                <a:gd name="connsiteY3-8" fmla="*/ 157256 h 157256"/>
                <a:gd name="connsiteX0-9" fmla="*/ 0 w 533400"/>
                <a:gd name="connsiteY0-10" fmla="*/ 236631 h 236631"/>
                <a:gd name="connsiteX1-11" fmla="*/ 338138 w 533400"/>
                <a:gd name="connsiteY1-12" fmla="*/ 0 h 236631"/>
                <a:gd name="connsiteX2-13" fmla="*/ 533400 w 533400"/>
                <a:gd name="connsiteY2-14" fmla="*/ 119156 h 236631"/>
                <a:gd name="connsiteX3-15" fmla="*/ 0 w 533400"/>
                <a:gd name="connsiteY3-16" fmla="*/ 236631 h 236631"/>
                <a:gd name="connsiteX0-17" fmla="*/ 0 w 571500"/>
                <a:gd name="connsiteY0-18" fmla="*/ 252506 h 252506"/>
                <a:gd name="connsiteX1-19" fmla="*/ 376238 w 571500"/>
                <a:gd name="connsiteY1-20" fmla="*/ 0 h 252506"/>
                <a:gd name="connsiteX2-21" fmla="*/ 571500 w 571500"/>
                <a:gd name="connsiteY2-22" fmla="*/ 119156 h 252506"/>
                <a:gd name="connsiteX3-23" fmla="*/ 0 w 571500"/>
                <a:gd name="connsiteY3-24" fmla="*/ 252506 h 252506"/>
                <a:gd name="connsiteX0-25" fmla="*/ 0 w 600075"/>
                <a:gd name="connsiteY0-26" fmla="*/ 268381 h 268381"/>
                <a:gd name="connsiteX1-27" fmla="*/ 404813 w 600075"/>
                <a:gd name="connsiteY1-28" fmla="*/ 0 h 268381"/>
                <a:gd name="connsiteX2-29" fmla="*/ 600075 w 600075"/>
                <a:gd name="connsiteY2-30" fmla="*/ 119156 h 268381"/>
                <a:gd name="connsiteX3-31" fmla="*/ 0 w 600075"/>
                <a:gd name="connsiteY3-32" fmla="*/ 268381 h 268381"/>
              </a:gdLst>
              <a:ahLst/>
              <a:cxnLst>
                <a:cxn ang="0">
                  <a:pos x="connsiteX0-1" y="connsiteY0-2"/>
                </a:cxn>
                <a:cxn ang="0">
                  <a:pos x="connsiteX1-3" y="connsiteY1-4"/>
                </a:cxn>
                <a:cxn ang="0">
                  <a:pos x="connsiteX2-5" y="connsiteY2-6"/>
                </a:cxn>
                <a:cxn ang="0">
                  <a:pos x="connsiteX3-7" y="connsiteY3-8"/>
                </a:cxn>
              </a:cxnLst>
              <a:rect l="l" t="t" r="r" b="b"/>
              <a:pathLst>
                <a:path w="600075" h="268381">
                  <a:moveTo>
                    <a:pt x="0" y="268381"/>
                  </a:moveTo>
                  <a:lnTo>
                    <a:pt x="404813" y="0"/>
                  </a:lnTo>
                  <a:lnTo>
                    <a:pt x="600075" y="119156"/>
                  </a:lnTo>
                  <a:lnTo>
                    <a:pt x="0" y="268381"/>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5"/>
            <p:cNvSpPr/>
            <p:nvPr/>
          </p:nvSpPr>
          <p:spPr>
            <a:xfrm rot="2261504">
              <a:off x="3137649" y="1145480"/>
              <a:ext cx="1960530" cy="1721893"/>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 name="connsiteX0-57" fmla="*/ 0 w 1961900"/>
                <a:gd name="connsiteY0-58" fmla="*/ 1268496 h 1289312"/>
                <a:gd name="connsiteX1-59" fmla="*/ 1474773 w 1961900"/>
                <a:gd name="connsiteY1-60" fmla="*/ 0 h 1289312"/>
                <a:gd name="connsiteX2-61" fmla="*/ 1961900 w 1961900"/>
                <a:gd name="connsiteY2-62" fmla="*/ 1289312 h 1289312"/>
                <a:gd name="connsiteX3-63" fmla="*/ 0 w 1961900"/>
                <a:gd name="connsiteY3-64" fmla="*/ 1268496 h 1289312"/>
                <a:gd name="connsiteX0-65" fmla="*/ 0 w 1960530"/>
                <a:gd name="connsiteY0-66" fmla="*/ 1275462 h 1289312"/>
                <a:gd name="connsiteX1-67" fmla="*/ 1473403 w 1960530"/>
                <a:gd name="connsiteY1-68" fmla="*/ 0 h 1289312"/>
                <a:gd name="connsiteX2-69" fmla="*/ 1960530 w 1960530"/>
                <a:gd name="connsiteY2-70" fmla="*/ 1289312 h 1289312"/>
                <a:gd name="connsiteX3-71" fmla="*/ 0 w 1960530"/>
                <a:gd name="connsiteY3-72" fmla="*/ 1275462 h 1289312"/>
                <a:gd name="connsiteX0-73" fmla="*/ 0 w 1960530"/>
                <a:gd name="connsiteY0-74" fmla="*/ 1721302 h 1735152"/>
                <a:gd name="connsiteX1-75" fmla="*/ 1120897 w 1960530"/>
                <a:gd name="connsiteY1-76" fmla="*/ 0 h 1735152"/>
                <a:gd name="connsiteX2-77" fmla="*/ 1960530 w 1960530"/>
                <a:gd name="connsiteY2-78" fmla="*/ 1735152 h 1735152"/>
                <a:gd name="connsiteX3-79" fmla="*/ 0 w 1960530"/>
                <a:gd name="connsiteY3-80" fmla="*/ 1721302 h 1735152"/>
                <a:gd name="connsiteX0-81" fmla="*/ 0 w 1960530"/>
                <a:gd name="connsiteY0-82" fmla="*/ 1740031 h 1753881"/>
                <a:gd name="connsiteX1-83" fmla="*/ 1098401 w 1960530"/>
                <a:gd name="connsiteY1-84" fmla="*/ 0 h 1753881"/>
                <a:gd name="connsiteX2-85" fmla="*/ 1960530 w 1960530"/>
                <a:gd name="connsiteY2-86" fmla="*/ 1753881 h 1753881"/>
                <a:gd name="connsiteX3-87" fmla="*/ 0 w 1960530"/>
                <a:gd name="connsiteY3-88" fmla="*/ 1740031 h 1753881"/>
                <a:gd name="connsiteX0-89" fmla="*/ 0 w 1960530"/>
                <a:gd name="connsiteY0-90" fmla="*/ 1687945 h 1701795"/>
                <a:gd name="connsiteX1-91" fmla="*/ 1363334 w 1960530"/>
                <a:gd name="connsiteY1-92" fmla="*/ 0 h 1701795"/>
                <a:gd name="connsiteX2-93" fmla="*/ 1960530 w 1960530"/>
                <a:gd name="connsiteY2-94" fmla="*/ 1701795 h 1701795"/>
                <a:gd name="connsiteX3-95" fmla="*/ 0 w 1960530"/>
                <a:gd name="connsiteY3-96" fmla="*/ 1687945 h 1701795"/>
                <a:gd name="connsiteX0-97" fmla="*/ 0 w 1960530"/>
                <a:gd name="connsiteY0-98" fmla="*/ 1718094 h 1731944"/>
                <a:gd name="connsiteX1-99" fmla="*/ 1340040 w 1960530"/>
                <a:gd name="connsiteY1-100" fmla="*/ 0 h 1731944"/>
                <a:gd name="connsiteX2-101" fmla="*/ 1960530 w 1960530"/>
                <a:gd name="connsiteY2-102" fmla="*/ 1731944 h 1731944"/>
                <a:gd name="connsiteX3-103" fmla="*/ 0 w 1960530"/>
                <a:gd name="connsiteY3-104" fmla="*/ 1718094 h 1731944"/>
                <a:gd name="connsiteX0-105" fmla="*/ 0 w 1960530"/>
                <a:gd name="connsiteY0-106" fmla="*/ 1708043 h 1721893"/>
                <a:gd name="connsiteX1-107" fmla="*/ 1347805 w 1960530"/>
                <a:gd name="connsiteY1-108" fmla="*/ 0 h 1721893"/>
                <a:gd name="connsiteX2-109" fmla="*/ 1960530 w 1960530"/>
                <a:gd name="connsiteY2-110" fmla="*/ 1721893 h 1721893"/>
                <a:gd name="connsiteX3-111" fmla="*/ 0 w 1960530"/>
                <a:gd name="connsiteY3-112" fmla="*/ 1708043 h 1721893"/>
              </a:gdLst>
              <a:ahLst/>
              <a:cxnLst>
                <a:cxn ang="0">
                  <a:pos x="connsiteX0-1" y="connsiteY0-2"/>
                </a:cxn>
                <a:cxn ang="0">
                  <a:pos x="connsiteX1-3" y="connsiteY1-4"/>
                </a:cxn>
                <a:cxn ang="0">
                  <a:pos x="connsiteX2-5" y="connsiteY2-6"/>
                </a:cxn>
                <a:cxn ang="0">
                  <a:pos x="connsiteX3-7" y="connsiteY3-8"/>
                </a:cxn>
              </a:cxnLst>
              <a:rect l="l" t="t" r="r" b="b"/>
              <a:pathLst>
                <a:path w="1960530" h="1721893">
                  <a:moveTo>
                    <a:pt x="0" y="1708043"/>
                  </a:moveTo>
                  <a:lnTo>
                    <a:pt x="1347805" y="0"/>
                  </a:lnTo>
                  <a:lnTo>
                    <a:pt x="1960530" y="1721893"/>
                  </a:lnTo>
                  <a:lnTo>
                    <a:pt x="0" y="1708043"/>
                  </a:lnTo>
                  <a:close/>
                </a:path>
              </a:pathLst>
            </a:cu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19291348">
              <a:off x="1844890" y="2246920"/>
              <a:ext cx="1975832" cy="1289312"/>
            </a:xfrm>
            <a:custGeom>
              <a:avLst/>
              <a:gdLst>
                <a:gd name="connsiteX0" fmla="*/ 0 w 1422400"/>
                <a:gd name="connsiteY0" fmla="*/ 1272729 h 1272729"/>
                <a:gd name="connsiteX1" fmla="*/ 711200 w 1422400"/>
                <a:gd name="connsiteY1" fmla="*/ 0 h 1272729"/>
                <a:gd name="connsiteX2" fmla="*/ 1422400 w 1422400"/>
                <a:gd name="connsiteY2" fmla="*/ 1272729 h 1272729"/>
                <a:gd name="connsiteX3" fmla="*/ 0 w 1422400"/>
                <a:gd name="connsiteY3" fmla="*/ 1272729 h 1272729"/>
                <a:gd name="connsiteX0-1" fmla="*/ 0 w 1727276"/>
                <a:gd name="connsiteY0-2" fmla="*/ 1452206 h 1452206"/>
                <a:gd name="connsiteX1-3" fmla="*/ 1016076 w 1727276"/>
                <a:gd name="connsiteY1-4" fmla="*/ 0 h 1452206"/>
                <a:gd name="connsiteX2-5" fmla="*/ 1727276 w 1727276"/>
                <a:gd name="connsiteY2-6" fmla="*/ 1272729 h 1452206"/>
                <a:gd name="connsiteX3-7" fmla="*/ 0 w 1727276"/>
                <a:gd name="connsiteY3-8" fmla="*/ 1452206 h 1452206"/>
                <a:gd name="connsiteX0-9" fmla="*/ 0 w 1727276"/>
                <a:gd name="connsiteY0-10" fmla="*/ 1167474 h 1167474"/>
                <a:gd name="connsiteX1-11" fmla="*/ 1292677 w 1727276"/>
                <a:gd name="connsiteY1-12" fmla="*/ 0 h 1167474"/>
                <a:gd name="connsiteX2-13" fmla="*/ 1727276 w 1727276"/>
                <a:gd name="connsiteY2-14" fmla="*/ 987997 h 1167474"/>
                <a:gd name="connsiteX3-15" fmla="*/ 0 w 1727276"/>
                <a:gd name="connsiteY3-16" fmla="*/ 1167474 h 1167474"/>
                <a:gd name="connsiteX0-17" fmla="*/ 0 w 1721932"/>
                <a:gd name="connsiteY0-18" fmla="*/ 1167474 h 1178422"/>
                <a:gd name="connsiteX1-19" fmla="*/ 1292677 w 1721932"/>
                <a:gd name="connsiteY1-20" fmla="*/ 0 h 1178422"/>
                <a:gd name="connsiteX2-21" fmla="*/ 1721932 w 1721932"/>
                <a:gd name="connsiteY2-22" fmla="*/ 1178422 h 1178422"/>
                <a:gd name="connsiteX3-23" fmla="*/ 0 w 1721932"/>
                <a:gd name="connsiteY3-24" fmla="*/ 1167474 h 1178422"/>
                <a:gd name="connsiteX0-25" fmla="*/ 0 w 1721932"/>
                <a:gd name="connsiteY0-26" fmla="*/ 1308706 h 1319654"/>
                <a:gd name="connsiteX1-27" fmla="*/ 1421150 w 1721932"/>
                <a:gd name="connsiteY1-28" fmla="*/ 0 h 1319654"/>
                <a:gd name="connsiteX2-29" fmla="*/ 1721932 w 1721932"/>
                <a:gd name="connsiteY2-30" fmla="*/ 1319654 h 1319654"/>
                <a:gd name="connsiteX3-31" fmla="*/ 0 w 1721932"/>
                <a:gd name="connsiteY3-32" fmla="*/ 1308706 h 1319654"/>
                <a:gd name="connsiteX0-33" fmla="*/ 0 w 2096662"/>
                <a:gd name="connsiteY0-34" fmla="*/ 1308706 h 1308706"/>
                <a:gd name="connsiteX1-35" fmla="*/ 1421150 w 2096662"/>
                <a:gd name="connsiteY1-36" fmla="*/ 0 h 1308706"/>
                <a:gd name="connsiteX2-37" fmla="*/ 2096662 w 2096662"/>
                <a:gd name="connsiteY2-38" fmla="*/ 1276812 h 1308706"/>
                <a:gd name="connsiteX3-39" fmla="*/ 0 w 2096662"/>
                <a:gd name="connsiteY3-40" fmla="*/ 1308706 h 1308706"/>
                <a:gd name="connsiteX0-41" fmla="*/ 0 w 1975832"/>
                <a:gd name="connsiteY0-42" fmla="*/ 1308706 h 1326782"/>
                <a:gd name="connsiteX1-43" fmla="*/ 1421150 w 1975832"/>
                <a:gd name="connsiteY1-44" fmla="*/ 0 h 1326782"/>
                <a:gd name="connsiteX2-45" fmla="*/ 1975832 w 1975832"/>
                <a:gd name="connsiteY2-46" fmla="*/ 1326782 h 1326782"/>
                <a:gd name="connsiteX3-47" fmla="*/ 0 w 1975832"/>
                <a:gd name="connsiteY3-48" fmla="*/ 1308706 h 1326782"/>
                <a:gd name="connsiteX0-49" fmla="*/ 0 w 1975832"/>
                <a:gd name="connsiteY0-50" fmla="*/ 1271236 h 1289312"/>
                <a:gd name="connsiteX1-51" fmla="*/ 1488705 w 1975832"/>
                <a:gd name="connsiteY1-52" fmla="*/ 0 h 1289312"/>
                <a:gd name="connsiteX2-53" fmla="*/ 1975832 w 1975832"/>
                <a:gd name="connsiteY2-54" fmla="*/ 1289312 h 1289312"/>
                <a:gd name="connsiteX3-55" fmla="*/ 0 w 1975832"/>
                <a:gd name="connsiteY3-56" fmla="*/ 1271236 h 1289312"/>
              </a:gdLst>
              <a:ahLst/>
              <a:cxnLst>
                <a:cxn ang="0">
                  <a:pos x="connsiteX0-1" y="connsiteY0-2"/>
                </a:cxn>
                <a:cxn ang="0">
                  <a:pos x="connsiteX1-3" y="connsiteY1-4"/>
                </a:cxn>
                <a:cxn ang="0">
                  <a:pos x="connsiteX2-5" y="connsiteY2-6"/>
                </a:cxn>
                <a:cxn ang="0">
                  <a:pos x="connsiteX3-7" y="connsiteY3-8"/>
                </a:cxn>
              </a:cxnLst>
              <a:rect l="l" t="t" r="r" b="b"/>
              <a:pathLst>
                <a:path w="1975832" h="1289312">
                  <a:moveTo>
                    <a:pt x="0" y="1271236"/>
                  </a:moveTo>
                  <a:lnTo>
                    <a:pt x="1488705" y="0"/>
                  </a:lnTo>
                  <a:lnTo>
                    <a:pt x="1975832" y="1289312"/>
                  </a:lnTo>
                  <a:lnTo>
                    <a:pt x="0" y="1271236"/>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身体"/>
          <p:cNvGrpSpPr/>
          <p:nvPr/>
        </p:nvGrpSpPr>
        <p:grpSpPr>
          <a:xfrm>
            <a:off x="1063283" y="2902631"/>
            <a:ext cx="4420524" cy="2642723"/>
            <a:chOff x="2823257" y="2614410"/>
            <a:chExt cx="4420524" cy="2642723"/>
          </a:xfrm>
        </p:grpSpPr>
        <p:sp>
          <p:nvSpPr>
            <p:cNvPr id="18" name="直角三角形 17"/>
            <p:cNvSpPr/>
            <p:nvPr/>
          </p:nvSpPr>
          <p:spPr>
            <a:xfrm rot="7802093">
              <a:off x="2824051" y="2733568"/>
              <a:ext cx="584200" cy="585788"/>
            </a:xfrm>
            <a:prstGeom prst="rtTriangle">
              <a:avLst/>
            </a:prstGeom>
            <a:solidFill>
              <a:srgbClr val="9E1B1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直角三角形 4"/>
            <p:cNvSpPr/>
            <p:nvPr/>
          </p:nvSpPr>
          <p:spPr>
            <a:xfrm rot="20722384">
              <a:off x="5661780" y="3518194"/>
              <a:ext cx="1582001" cy="1738939"/>
            </a:xfrm>
            <a:custGeom>
              <a:avLst/>
              <a:gdLst>
                <a:gd name="connsiteX0" fmla="*/ 0 w 1040580"/>
                <a:gd name="connsiteY0" fmla="*/ 1603491 h 1603491"/>
                <a:gd name="connsiteX1" fmla="*/ 0 w 1040580"/>
                <a:gd name="connsiteY1" fmla="*/ 0 h 1603491"/>
                <a:gd name="connsiteX2" fmla="*/ 1040580 w 1040580"/>
                <a:gd name="connsiteY2" fmla="*/ 1603491 h 1603491"/>
                <a:gd name="connsiteX3" fmla="*/ 0 w 1040580"/>
                <a:gd name="connsiteY3" fmla="*/ 1603491 h 1603491"/>
                <a:gd name="connsiteX0-1" fmla="*/ 0 w 1040580"/>
                <a:gd name="connsiteY0-2" fmla="*/ 1601086 h 1601086"/>
                <a:gd name="connsiteX1-3" fmla="*/ 9216 w 1040580"/>
                <a:gd name="connsiteY1-4" fmla="*/ 0 h 1601086"/>
                <a:gd name="connsiteX2-5" fmla="*/ 1040580 w 1040580"/>
                <a:gd name="connsiteY2-6" fmla="*/ 1601086 h 1601086"/>
                <a:gd name="connsiteX3-7" fmla="*/ 0 w 1040580"/>
                <a:gd name="connsiteY3-8" fmla="*/ 1601086 h 1601086"/>
                <a:gd name="connsiteX0-9" fmla="*/ 0 w 1040580"/>
                <a:gd name="connsiteY0-10" fmla="*/ 1602689 h 1602689"/>
                <a:gd name="connsiteX1-11" fmla="*/ 3072 w 1040580"/>
                <a:gd name="connsiteY1-12" fmla="*/ 0 h 1602689"/>
                <a:gd name="connsiteX2-13" fmla="*/ 1040580 w 1040580"/>
                <a:gd name="connsiteY2-14" fmla="*/ 1602689 h 1602689"/>
                <a:gd name="connsiteX3-15" fmla="*/ 0 w 1040580"/>
                <a:gd name="connsiteY3-16" fmla="*/ 1602689 h 1602689"/>
                <a:gd name="connsiteX0-17" fmla="*/ 0 w 1285252"/>
                <a:gd name="connsiteY0-18" fmla="*/ 1602689 h 1795696"/>
                <a:gd name="connsiteX1-19" fmla="*/ 3072 w 1285252"/>
                <a:gd name="connsiteY1-20" fmla="*/ 0 h 1795696"/>
                <a:gd name="connsiteX2-21" fmla="*/ 1285252 w 1285252"/>
                <a:gd name="connsiteY2-22" fmla="*/ 1795696 h 1795696"/>
                <a:gd name="connsiteX3-23" fmla="*/ 0 w 1285252"/>
                <a:gd name="connsiteY3-24" fmla="*/ 1602689 h 1795696"/>
                <a:gd name="connsiteX0-25" fmla="*/ 34389 w 1282180"/>
                <a:gd name="connsiteY0-26" fmla="*/ 1609638 h 1795696"/>
                <a:gd name="connsiteX1-27" fmla="*/ 0 w 1282180"/>
                <a:gd name="connsiteY1-28" fmla="*/ 0 h 1795696"/>
                <a:gd name="connsiteX2-29" fmla="*/ 1282180 w 1282180"/>
                <a:gd name="connsiteY2-30" fmla="*/ 1795696 h 1795696"/>
                <a:gd name="connsiteX3-31" fmla="*/ 34389 w 1282180"/>
                <a:gd name="connsiteY3-32" fmla="*/ 1609638 h 1795696"/>
                <a:gd name="connsiteX0-33" fmla="*/ 51382 w 1282180"/>
                <a:gd name="connsiteY0-34" fmla="*/ 1622478 h 1795696"/>
                <a:gd name="connsiteX1-35" fmla="*/ 0 w 1282180"/>
                <a:gd name="connsiteY1-36" fmla="*/ 0 h 1795696"/>
                <a:gd name="connsiteX2-37" fmla="*/ 1282180 w 1282180"/>
                <a:gd name="connsiteY2-38" fmla="*/ 1795696 h 1795696"/>
                <a:gd name="connsiteX3-39" fmla="*/ 51382 w 1282180"/>
                <a:gd name="connsiteY3-40" fmla="*/ 1622478 h 1795696"/>
                <a:gd name="connsiteX0-41" fmla="*/ 56064 w 1282180"/>
                <a:gd name="connsiteY0-42" fmla="*/ 1623346 h 1795696"/>
                <a:gd name="connsiteX1-43" fmla="*/ 0 w 1282180"/>
                <a:gd name="connsiteY1-44" fmla="*/ 0 h 1795696"/>
                <a:gd name="connsiteX2-45" fmla="*/ 1282180 w 1282180"/>
                <a:gd name="connsiteY2-46" fmla="*/ 1795696 h 1795696"/>
                <a:gd name="connsiteX3-47" fmla="*/ 56064 w 1282180"/>
                <a:gd name="connsiteY3-48" fmla="*/ 1623346 h 1795696"/>
                <a:gd name="connsiteX0-49" fmla="*/ 56064 w 1582001"/>
                <a:gd name="connsiteY0-50" fmla="*/ 1623346 h 1738939"/>
                <a:gd name="connsiteX1-51" fmla="*/ 0 w 1582001"/>
                <a:gd name="connsiteY1-52" fmla="*/ 0 h 1738939"/>
                <a:gd name="connsiteX2-53" fmla="*/ 1582001 w 1582001"/>
                <a:gd name="connsiteY2-54" fmla="*/ 1738939 h 1738939"/>
                <a:gd name="connsiteX3-55" fmla="*/ 56064 w 1582001"/>
                <a:gd name="connsiteY3-56" fmla="*/ 1623346 h 1738939"/>
              </a:gdLst>
              <a:ahLst/>
              <a:cxnLst>
                <a:cxn ang="0">
                  <a:pos x="connsiteX0-1" y="connsiteY0-2"/>
                </a:cxn>
                <a:cxn ang="0">
                  <a:pos x="connsiteX1-3" y="connsiteY1-4"/>
                </a:cxn>
                <a:cxn ang="0">
                  <a:pos x="connsiteX2-5" y="connsiteY2-6"/>
                </a:cxn>
                <a:cxn ang="0">
                  <a:pos x="connsiteX3-7" y="connsiteY3-8"/>
                </a:cxn>
              </a:cxnLst>
              <a:rect l="l" t="t" r="r" b="b"/>
              <a:pathLst>
                <a:path w="1582001" h="1738939">
                  <a:moveTo>
                    <a:pt x="56064" y="1623346"/>
                  </a:moveTo>
                  <a:lnTo>
                    <a:pt x="0" y="0"/>
                  </a:lnTo>
                  <a:lnTo>
                    <a:pt x="1582001" y="1738939"/>
                  </a:lnTo>
                  <a:lnTo>
                    <a:pt x="56064" y="1623346"/>
                  </a:lnTo>
                  <a:close/>
                </a:path>
              </a:pathLst>
            </a:custGeom>
            <a:solidFill>
              <a:srgbClr val="8215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2"/>
            <p:cNvSpPr/>
            <p:nvPr/>
          </p:nvSpPr>
          <p:spPr>
            <a:xfrm>
              <a:off x="3078051" y="2614410"/>
              <a:ext cx="2459864" cy="1574576"/>
            </a:xfrm>
            <a:custGeom>
              <a:avLst/>
              <a:gdLst>
                <a:gd name="connsiteX0" fmla="*/ 0 w 1815921"/>
                <a:gd name="connsiteY0" fmla="*/ 0 h 1403798"/>
                <a:gd name="connsiteX1" fmla="*/ 1815921 w 1815921"/>
                <a:gd name="connsiteY1" fmla="*/ 0 h 1403798"/>
                <a:gd name="connsiteX2" fmla="*/ 1815921 w 1815921"/>
                <a:gd name="connsiteY2" fmla="*/ 1403798 h 1403798"/>
                <a:gd name="connsiteX3" fmla="*/ 0 w 1815921"/>
                <a:gd name="connsiteY3" fmla="*/ 1403798 h 1403798"/>
                <a:gd name="connsiteX4" fmla="*/ 0 w 1815921"/>
                <a:gd name="connsiteY4" fmla="*/ 0 h 1403798"/>
                <a:gd name="connsiteX0-1" fmla="*/ 0 w 2472743"/>
                <a:gd name="connsiteY0-2" fmla="*/ 0 h 1584102"/>
                <a:gd name="connsiteX1-3" fmla="*/ 2472743 w 2472743"/>
                <a:gd name="connsiteY1-4" fmla="*/ 180304 h 1584102"/>
                <a:gd name="connsiteX2-5" fmla="*/ 2472743 w 2472743"/>
                <a:gd name="connsiteY2-6" fmla="*/ 1584102 h 1584102"/>
                <a:gd name="connsiteX3-7" fmla="*/ 656822 w 2472743"/>
                <a:gd name="connsiteY3-8" fmla="*/ 1584102 h 1584102"/>
                <a:gd name="connsiteX4-9" fmla="*/ 0 w 2472743"/>
                <a:gd name="connsiteY4-10" fmla="*/ 0 h 1584102"/>
                <a:gd name="connsiteX0-11" fmla="*/ 0 w 2472743"/>
                <a:gd name="connsiteY0-12" fmla="*/ 0 h 1584102"/>
                <a:gd name="connsiteX1-13" fmla="*/ 2472743 w 2472743"/>
                <a:gd name="connsiteY1-14" fmla="*/ 180304 h 1584102"/>
                <a:gd name="connsiteX2-15" fmla="*/ 2459864 w 2472743"/>
                <a:gd name="connsiteY2-16" fmla="*/ 1210615 h 1584102"/>
                <a:gd name="connsiteX3-17" fmla="*/ 656822 w 2472743"/>
                <a:gd name="connsiteY3-18" fmla="*/ 1584102 h 1584102"/>
                <a:gd name="connsiteX4-19" fmla="*/ 0 w 2472743"/>
                <a:gd name="connsiteY4-20" fmla="*/ 0 h 1584102"/>
                <a:gd name="connsiteX0-21" fmla="*/ 0 w 2459864"/>
                <a:gd name="connsiteY0-22" fmla="*/ 0 h 1584102"/>
                <a:gd name="connsiteX1-23" fmla="*/ 2253802 w 2459864"/>
                <a:gd name="connsiteY1-24" fmla="*/ 347730 h 1584102"/>
                <a:gd name="connsiteX2-25" fmla="*/ 2459864 w 2459864"/>
                <a:gd name="connsiteY2-26" fmla="*/ 1210615 h 1584102"/>
                <a:gd name="connsiteX3-27" fmla="*/ 656822 w 2459864"/>
                <a:gd name="connsiteY3-28" fmla="*/ 1584102 h 1584102"/>
                <a:gd name="connsiteX4-29" fmla="*/ 0 w 2459864"/>
                <a:gd name="connsiteY4-30" fmla="*/ 0 h 1584102"/>
                <a:gd name="connsiteX0-31" fmla="*/ 0 w 2459864"/>
                <a:gd name="connsiteY0-32" fmla="*/ 0 h 1579339"/>
                <a:gd name="connsiteX1-33" fmla="*/ 2253802 w 2459864"/>
                <a:gd name="connsiteY1-34" fmla="*/ 347730 h 1579339"/>
                <a:gd name="connsiteX2-35" fmla="*/ 2459864 w 2459864"/>
                <a:gd name="connsiteY2-36" fmla="*/ 1210615 h 1579339"/>
                <a:gd name="connsiteX3-37" fmla="*/ 666347 w 2459864"/>
                <a:gd name="connsiteY3-38" fmla="*/ 1579339 h 1579339"/>
                <a:gd name="connsiteX4-39" fmla="*/ 0 w 2459864"/>
                <a:gd name="connsiteY4-40" fmla="*/ 0 h 1579339"/>
                <a:gd name="connsiteX0-41" fmla="*/ 0 w 2459864"/>
                <a:gd name="connsiteY0-42" fmla="*/ 0 h 1579339"/>
                <a:gd name="connsiteX1-43" fmla="*/ 2253802 w 2459864"/>
                <a:gd name="connsiteY1-44" fmla="*/ 347730 h 1579339"/>
                <a:gd name="connsiteX2-45" fmla="*/ 2459864 w 2459864"/>
                <a:gd name="connsiteY2-46" fmla="*/ 1210615 h 1579339"/>
                <a:gd name="connsiteX3-47" fmla="*/ 661584 w 2459864"/>
                <a:gd name="connsiteY3-48" fmla="*/ 1579339 h 1579339"/>
                <a:gd name="connsiteX4-49" fmla="*/ 0 w 2459864"/>
                <a:gd name="connsiteY4-50" fmla="*/ 0 h 1579339"/>
                <a:gd name="connsiteX0-51" fmla="*/ 0 w 2459864"/>
                <a:gd name="connsiteY0-52" fmla="*/ 0 h 1574576"/>
                <a:gd name="connsiteX1-53" fmla="*/ 2253802 w 2459864"/>
                <a:gd name="connsiteY1-54" fmla="*/ 347730 h 1574576"/>
                <a:gd name="connsiteX2-55" fmla="*/ 2459864 w 2459864"/>
                <a:gd name="connsiteY2-56" fmla="*/ 1210615 h 1574576"/>
                <a:gd name="connsiteX3-57" fmla="*/ 659203 w 2459864"/>
                <a:gd name="connsiteY3-58" fmla="*/ 1574576 h 1574576"/>
                <a:gd name="connsiteX4-59" fmla="*/ 0 w 2459864"/>
                <a:gd name="connsiteY4-60" fmla="*/ 0 h 1574576"/>
                <a:gd name="connsiteX0-61" fmla="*/ 0 w 2459864"/>
                <a:gd name="connsiteY0-62" fmla="*/ 0 h 1574576"/>
                <a:gd name="connsiteX1-63" fmla="*/ 2253802 w 2459864"/>
                <a:gd name="connsiteY1-64" fmla="*/ 347730 h 1574576"/>
                <a:gd name="connsiteX2-65" fmla="*/ 2459864 w 2459864"/>
                <a:gd name="connsiteY2-66" fmla="*/ 1210615 h 1574576"/>
                <a:gd name="connsiteX3-67" fmla="*/ 656822 w 2459864"/>
                <a:gd name="connsiteY3-68" fmla="*/ 1574576 h 1574576"/>
                <a:gd name="connsiteX4-69" fmla="*/ 0 w 2459864"/>
                <a:gd name="connsiteY4-70" fmla="*/ 0 h 1574576"/>
                <a:gd name="connsiteX0-71" fmla="*/ 0 w 2459864"/>
                <a:gd name="connsiteY0-72" fmla="*/ 0 h 1579338"/>
                <a:gd name="connsiteX1-73" fmla="*/ 2253802 w 2459864"/>
                <a:gd name="connsiteY1-74" fmla="*/ 347730 h 1579338"/>
                <a:gd name="connsiteX2-75" fmla="*/ 2459864 w 2459864"/>
                <a:gd name="connsiteY2-76" fmla="*/ 1210615 h 1579338"/>
                <a:gd name="connsiteX3-77" fmla="*/ 656822 w 2459864"/>
                <a:gd name="connsiteY3-78" fmla="*/ 1579338 h 1579338"/>
                <a:gd name="connsiteX4-79" fmla="*/ 0 w 2459864"/>
                <a:gd name="connsiteY4-80" fmla="*/ 0 h 1579338"/>
                <a:gd name="connsiteX0-81" fmla="*/ 0 w 2459864"/>
                <a:gd name="connsiteY0-82" fmla="*/ 0 h 1572194"/>
                <a:gd name="connsiteX1-83" fmla="*/ 2253802 w 2459864"/>
                <a:gd name="connsiteY1-84" fmla="*/ 347730 h 1572194"/>
                <a:gd name="connsiteX2-85" fmla="*/ 2459864 w 2459864"/>
                <a:gd name="connsiteY2-86" fmla="*/ 1210615 h 1572194"/>
                <a:gd name="connsiteX3-87" fmla="*/ 659203 w 2459864"/>
                <a:gd name="connsiteY3-88" fmla="*/ 1572194 h 1572194"/>
                <a:gd name="connsiteX4-89" fmla="*/ 0 w 2459864"/>
                <a:gd name="connsiteY4-90" fmla="*/ 0 h 1572194"/>
                <a:gd name="connsiteX0-91" fmla="*/ 0 w 2459864"/>
                <a:gd name="connsiteY0-92" fmla="*/ 0 h 1574575"/>
                <a:gd name="connsiteX1-93" fmla="*/ 2253802 w 2459864"/>
                <a:gd name="connsiteY1-94" fmla="*/ 347730 h 1574575"/>
                <a:gd name="connsiteX2-95" fmla="*/ 2459864 w 2459864"/>
                <a:gd name="connsiteY2-96" fmla="*/ 1210615 h 1574575"/>
                <a:gd name="connsiteX3-97" fmla="*/ 656822 w 2459864"/>
                <a:gd name="connsiteY3-98" fmla="*/ 1574575 h 1574575"/>
                <a:gd name="connsiteX4-99" fmla="*/ 0 w 2459864"/>
                <a:gd name="connsiteY4-100" fmla="*/ 0 h 1574575"/>
                <a:gd name="connsiteX0-101" fmla="*/ 0 w 2459864"/>
                <a:gd name="connsiteY0-102" fmla="*/ 0 h 1572194"/>
                <a:gd name="connsiteX1-103" fmla="*/ 2253802 w 2459864"/>
                <a:gd name="connsiteY1-104" fmla="*/ 347730 h 1572194"/>
                <a:gd name="connsiteX2-105" fmla="*/ 2459864 w 2459864"/>
                <a:gd name="connsiteY2-106" fmla="*/ 1210615 h 1572194"/>
                <a:gd name="connsiteX3-107" fmla="*/ 649679 w 2459864"/>
                <a:gd name="connsiteY3-108" fmla="*/ 1572194 h 1572194"/>
                <a:gd name="connsiteX4-109" fmla="*/ 0 w 2459864"/>
                <a:gd name="connsiteY4-110" fmla="*/ 0 h 1572194"/>
                <a:gd name="connsiteX0-111" fmla="*/ 0 w 2459864"/>
                <a:gd name="connsiteY0-112" fmla="*/ 0 h 1572194"/>
                <a:gd name="connsiteX1-113" fmla="*/ 2253802 w 2459864"/>
                <a:gd name="connsiteY1-114" fmla="*/ 347730 h 1572194"/>
                <a:gd name="connsiteX2-115" fmla="*/ 2459864 w 2459864"/>
                <a:gd name="connsiteY2-116" fmla="*/ 1210615 h 1572194"/>
                <a:gd name="connsiteX3-117" fmla="*/ 644917 w 2459864"/>
                <a:gd name="connsiteY3-118" fmla="*/ 1572194 h 1572194"/>
                <a:gd name="connsiteX4-119" fmla="*/ 0 w 2459864"/>
                <a:gd name="connsiteY4-120" fmla="*/ 0 h 1572194"/>
                <a:gd name="connsiteX0-121" fmla="*/ 0 w 2459864"/>
                <a:gd name="connsiteY0-122" fmla="*/ 0 h 1574576"/>
                <a:gd name="connsiteX1-123" fmla="*/ 2253802 w 2459864"/>
                <a:gd name="connsiteY1-124" fmla="*/ 347730 h 1574576"/>
                <a:gd name="connsiteX2-125" fmla="*/ 2459864 w 2459864"/>
                <a:gd name="connsiteY2-126" fmla="*/ 1210615 h 1574576"/>
                <a:gd name="connsiteX3-127" fmla="*/ 647298 w 2459864"/>
                <a:gd name="connsiteY3-128" fmla="*/ 1574576 h 1574576"/>
                <a:gd name="connsiteX4-129" fmla="*/ 0 w 2459864"/>
                <a:gd name="connsiteY4-130" fmla="*/ 0 h 15745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459864" h="1574576">
                  <a:moveTo>
                    <a:pt x="0" y="0"/>
                  </a:moveTo>
                  <a:lnTo>
                    <a:pt x="2253802" y="347730"/>
                  </a:lnTo>
                  <a:lnTo>
                    <a:pt x="2459864" y="1210615"/>
                  </a:lnTo>
                  <a:lnTo>
                    <a:pt x="647298" y="1574576"/>
                  </a:lnTo>
                  <a:lnTo>
                    <a:pt x="0" y="0"/>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直角三角形 3"/>
            <p:cNvSpPr/>
            <p:nvPr/>
          </p:nvSpPr>
          <p:spPr>
            <a:xfrm rot="10800000">
              <a:off x="3725408" y="3814081"/>
              <a:ext cx="1973978" cy="698950"/>
            </a:xfrm>
            <a:custGeom>
              <a:avLst/>
              <a:gdLst>
                <a:gd name="connsiteX0" fmla="*/ 0 w 2061029"/>
                <a:gd name="connsiteY0" fmla="*/ 682172 h 682172"/>
                <a:gd name="connsiteX1" fmla="*/ 0 w 2061029"/>
                <a:gd name="connsiteY1" fmla="*/ 0 h 682172"/>
                <a:gd name="connsiteX2" fmla="*/ 2061029 w 2061029"/>
                <a:gd name="connsiteY2" fmla="*/ 682172 h 682172"/>
                <a:gd name="connsiteX3" fmla="*/ 0 w 2061029"/>
                <a:gd name="connsiteY3" fmla="*/ 682172 h 682172"/>
                <a:gd name="connsiteX0-1" fmla="*/ 0 w 2340429"/>
                <a:gd name="connsiteY0-2" fmla="*/ 682172 h 809172"/>
                <a:gd name="connsiteX1-3" fmla="*/ 0 w 2340429"/>
                <a:gd name="connsiteY1-4" fmla="*/ 0 h 809172"/>
                <a:gd name="connsiteX2-5" fmla="*/ 2340429 w 2340429"/>
                <a:gd name="connsiteY2-6" fmla="*/ 809172 h 809172"/>
                <a:gd name="connsiteX3-7" fmla="*/ 0 w 2340429"/>
                <a:gd name="connsiteY3-8" fmla="*/ 682172 h 809172"/>
                <a:gd name="connsiteX0-9" fmla="*/ 558800 w 2340429"/>
                <a:gd name="connsiteY0-10" fmla="*/ 1183822 h 1183822"/>
                <a:gd name="connsiteX1-11" fmla="*/ 0 w 2340429"/>
                <a:gd name="connsiteY1-12" fmla="*/ 0 h 1183822"/>
                <a:gd name="connsiteX2-13" fmla="*/ 2340429 w 2340429"/>
                <a:gd name="connsiteY2-14" fmla="*/ 809172 h 1183822"/>
                <a:gd name="connsiteX3-15" fmla="*/ 558800 w 2340429"/>
                <a:gd name="connsiteY3-16" fmla="*/ 1183822 h 1183822"/>
                <a:gd name="connsiteX0-17" fmla="*/ 222250 w 2003879"/>
                <a:gd name="connsiteY0-18" fmla="*/ 618672 h 618672"/>
                <a:gd name="connsiteX1-19" fmla="*/ 0 w 2003879"/>
                <a:gd name="connsiteY1-20" fmla="*/ 0 h 618672"/>
                <a:gd name="connsiteX2-21" fmla="*/ 2003879 w 2003879"/>
                <a:gd name="connsiteY2-22" fmla="*/ 244022 h 618672"/>
                <a:gd name="connsiteX3-23" fmla="*/ 222250 w 2003879"/>
                <a:gd name="connsiteY3-24" fmla="*/ 618672 h 618672"/>
                <a:gd name="connsiteX0-25" fmla="*/ 196850 w 1978479"/>
                <a:gd name="connsiteY0-26" fmla="*/ 675822 h 675822"/>
                <a:gd name="connsiteX1-27" fmla="*/ 0 w 1978479"/>
                <a:gd name="connsiteY1-28" fmla="*/ 0 h 675822"/>
                <a:gd name="connsiteX2-29" fmla="*/ 1978479 w 1978479"/>
                <a:gd name="connsiteY2-30" fmla="*/ 301172 h 675822"/>
                <a:gd name="connsiteX3-31" fmla="*/ 196850 w 1978479"/>
                <a:gd name="connsiteY3-32" fmla="*/ 675822 h 675822"/>
                <a:gd name="connsiteX0-33" fmla="*/ 184150 w 1965779"/>
                <a:gd name="connsiteY0-34" fmla="*/ 685347 h 685347"/>
                <a:gd name="connsiteX1-35" fmla="*/ 0 w 1965779"/>
                <a:gd name="connsiteY1-36" fmla="*/ 0 h 685347"/>
                <a:gd name="connsiteX2-37" fmla="*/ 1965779 w 1965779"/>
                <a:gd name="connsiteY2-38" fmla="*/ 310697 h 685347"/>
                <a:gd name="connsiteX3-39" fmla="*/ 184150 w 1965779"/>
                <a:gd name="connsiteY3-40" fmla="*/ 685347 h 685347"/>
                <a:gd name="connsiteX0-41" fmla="*/ 184150 w 1984829"/>
                <a:gd name="connsiteY0-42" fmla="*/ 685347 h 685347"/>
                <a:gd name="connsiteX1-43" fmla="*/ 0 w 1984829"/>
                <a:gd name="connsiteY1-44" fmla="*/ 0 h 685347"/>
                <a:gd name="connsiteX2-45" fmla="*/ 1984829 w 1984829"/>
                <a:gd name="connsiteY2-46" fmla="*/ 310697 h 685347"/>
                <a:gd name="connsiteX3-47" fmla="*/ 184150 w 1984829"/>
                <a:gd name="connsiteY3-48" fmla="*/ 685347 h 685347"/>
                <a:gd name="connsiteX0-49" fmla="*/ 184150 w 1984829"/>
                <a:gd name="connsiteY0-50" fmla="*/ 685347 h 685347"/>
                <a:gd name="connsiteX1-51" fmla="*/ 0 w 1984829"/>
                <a:gd name="connsiteY1-52" fmla="*/ 0 h 685347"/>
                <a:gd name="connsiteX2-53" fmla="*/ 1984829 w 1984829"/>
                <a:gd name="connsiteY2-54" fmla="*/ 317047 h 685347"/>
                <a:gd name="connsiteX3-55" fmla="*/ 184150 w 1984829"/>
                <a:gd name="connsiteY3-56" fmla="*/ 685347 h 685347"/>
                <a:gd name="connsiteX0-57" fmla="*/ 184150 w 1988004"/>
                <a:gd name="connsiteY0-58" fmla="*/ 685347 h 685347"/>
                <a:gd name="connsiteX1-59" fmla="*/ 0 w 1988004"/>
                <a:gd name="connsiteY1-60" fmla="*/ 0 h 685347"/>
                <a:gd name="connsiteX2-61" fmla="*/ 1988004 w 1988004"/>
                <a:gd name="connsiteY2-62" fmla="*/ 320222 h 685347"/>
                <a:gd name="connsiteX3-63" fmla="*/ 184150 w 1988004"/>
                <a:gd name="connsiteY3-64" fmla="*/ 685347 h 685347"/>
                <a:gd name="connsiteX0-65" fmla="*/ 184150 w 1997529"/>
                <a:gd name="connsiteY0-66" fmla="*/ 685347 h 685347"/>
                <a:gd name="connsiteX1-67" fmla="*/ 0 w 1997529"/>
                <a:gd name="connsiteY1-68" fmla="*/ 0 h 685347"/>
                <a:gd name="connsiteX2-69" fmla="*/ 1997529 w 1997529"/>
                <a:gd name="connsiteY2-70" fmla="*/ 313872 h 685347"/>
                <a:gd name="connsiteX3-71" fmla="*/ 184150 w 1997529"/>
                <a:gd name="connsiteY3-72" fmla="*/ 685347 h 685347"/>
                <a:gd name="connsiteX0-73" fmla="*/ 184150 w 1997529"/>
                <a:gd name="connsiteY0-74" fmla="*/ 694872 h 694872"/>
                <a:gd name="connsiteX1-75" fmla="*/ 0 w 1997529"/>
                <a:gd name="connsiteY1-76" fmla="*/ 0 h 694872"/>
                <a:gd name="connsiteX2-77" fmla="*/ 1997529 w 1997529"/>
                <a:gd name="connsiteY2-78" fmla="*/ 313872 h 694872"/>
                <a:gd name="connsiteX3-79" fmla="*/ 184150 w 1997529"/>
                <a:gd name="connsiteY3-80" fmla="*/ 694872 h 694872"/>
                <a:gd name="connsiteX0-81" fmla="*/ 191293 w 1997529"/>
                <a:gd name="connsiteY0-82" fmla="*/ 694872 h 694872"/>
                <a:gd name="connsiteX1-83" fmla="*/ 0 w 1997529"/>
                <a:gd name="connsiteY1-84" fmla="*/ 0 h 694872"/>
                <a:gd name="connsiteX2-85" fmla="*/ 1997529 w 1997529"/>
                <a:gd name="connsiteY2-86" fmla="*/ 313872 h 694872"/>
                <a:gd name="connsiteX3-87" fmla="*/ 191293 w 1997529"/>
                <a:gd name="connsiteY3-88" fmla="*/ 694872 h 694872"/>
                <a:gd name="connsiteX0-89" fmla="*/ 186530 w 1997529"/>
                <a:gd name="connsiteY0-90" fmla="*/ 694872 h 694872"/>
                <a:gd name="connsiteX1-91" fmla="*/ 0 w 1997529"/>
                <a:gd name="connsiteY1-92" fmla="*/ 0 h 694872"/>
                <a:gd name="connsiteX2-93" fmla="*/ 1997529 w 1997529"/>
                <a:gd name="connsiteY2-94" fmla="*/ 313872 h 694872"/>
                <a:gd name="connsiteX3-95" fmla="*/ 186530 w 1997529"/>
                <a:gd name="connsiteY3-96" fmla="*/ 694872 h 694872"/>
                <a:gd name="connsiteX0-97" fmla="*/ 186530 w 1992767"/>
                <a:gd name="connsiteY0-98" fmla="*/ 694872 h 694872"/>
                <a:gd name="connsiteX1-99" fmla="*/ 0 w 1992767"/>
                <a:gd name="connsiteY1-100" fmla="*/ 0 h 694872"/>
                <a:gd name="connsiteX2-101" fmla="*/ 1992767 w 1992767"/>
                <a:gd name="connsiteY2-102" fmla="*/ 313872 h 694872"/>
                <a:gd name="connsiteX3-103" fmla="*/ 186530 w 1992767"/>
                <a:gd name="connsiteY3-104" fmla="*/ 694872 h 694872"/>
                <a:gd name="connsiteX0-105" fmla="*/ 186530 w 1989592"/>
                <a:gd name="connsiteY0-106" fmla="*/ 694872 h 694872"/>
                <a:gd name="connsiteX1-107" fmla="*/ 0 w 1989592"/>
                <a:gd name="connsiteY1-108" fmla="*/ 0 h 694872"/>
                <a:gd name="connsiteX2-109" fmla="*/ 1989592 w 1989592"/>
                <a:gd name="connsiteY2-110" fmla="*/ 313872 h 694872"/>
                <a:gd name="connsiteX3-111" fmla="*/ 186530 w 1989592"/>
                <a:gd name="connsiteY3-112" fmla="*/ 694872 h 694872"/>
                <a:gd name="connsiteX0-113" fmla="*/ 186530 w 1989592"/>
                <a:gd name="connsiteY0-114" fmla="*/ 694872 h 694872"/>
                <a:gd name="connsiteX1-115" fmla="*/ 0 w 1989592"/>
                <a:gd name="connsiteY1-116" fmla="*/ 0 h 694872"/>
                <a:gd name="connsiteX2-117" fmla="*/ 1989592 w 1989592"/>
                <a:gd name="connsiteY2-118" fmla="*/ 317047 h 694872"/>
                <a:gd name="connsiteX3-119" fmla="*/ 186530 w 1989592"/>
                <a:gd name="connsiteY3-120" fmla="*/ 694872 h 694872"/>
                <a:gd name="connsiteX0-121" fmla="*/ 186530 w 1989592"/>
                <a:gd name="connsiteY0-122" fmla="*/ 694872 h 694872"/>
                <a:gd name="connsiteX1-123" fmla="*/ 0 w 1989592"/>
                <a:gd name="connsiteY1-124" fmla="*/ 0 h 694872"/>
                <a:gd name="connsiteX2-125" fmla="*/ 1989592 w 1989592"/>
                <a:gd name="connsiteY2-126" fmla="*/ 317047 h 694872"/>
                <a:gd name="connsiteX3-127" fmla="*/ 186530 w 1989592"/>
                <a:gd name="connsiteY3-128" fmla="*/ 694872 h 694872"/>
                <a:gd name="connsiteX0-129" fmla="*/ 186530 w 1992767"/>
                <a:gd name="connsiteY0-130" fmla="*/ 694872 h 694872"/>
                <a:gd name="connsiteX1-131" fmla="*/ 0 w 1992767"/>
                <a:gd name="connsiteY1-132" fmla="*/ 0 h 694872"/>
                <a:gd name="connsiteX2-133" fmla="*/ 1992767 w 1992767"/>
                <a:gd name="connsiteY2-134" fmla="*/ 317047 h 694872"/>
                <a:gd name="connsiteX3-135" fmla="*/ 186530 w 1992767"/>
                <a:gd name="connsiteY3-136" fmla="*/ 694872 h 694872"/>
                <a:gd name="connsiteX0-137" fmla="*/ 186530 w 1999117"/>
                <a:gd name="connsiteY0-138" fmla="*/ 694872 h 694872"/>
                <a:gd name="connsiteX1-139" fmla="*/ 0 w 1999117"/>
                <a:gd name="connsiteY1-140" fmla="*/ 0 h 694872"/>
                <a:gd name="connsiteX2-141" fmla="*/ 1999117 w 1999117"/>
                <a:gd name="connsiteY2-142" fmla="*/ 317047 h 694872"/>
                <a:gd name="connsiteX3-143" fmla="*/ 186530 w 1999117"/>
                <a:gd name="connsiteY3-144" fmla="*/ 694872 h 694872"/>
                <a:gd name="connsiteX0-145" fmla="*/ 186530 w 1989592"/>
                <a:gd name="connsiteY0-146" fmla="*/ 694872 h 694872"/>
                <a:gd name="connsiteX1-147" fmla="*/ 0 w 1989592"/>
                <a:gd name="connsiteY1-148" fmla="*/ 0 h 694872"/>
                <a:gd name="connsiteX2-149" fmla="*/ 1989592 w 1989592"/>
                <a:gd name="connsiteY2-150" fmla="*/ 320222 h 694872"/>
                <a:gd name="connsiteX3-151" fmla="*/ 186530 w 1989592"/>
                <a:gd name="connsiteY3-152" fmla="*/ 694872 h 694872"/>
                <a:gd name="connsiteX0-153" fmla="*/ 186530 w 1995942"/>
                <a:gd name="connsiteY0-154" fmla="*/ 694872 h 694872"/>
                <a:gd name="connsiteX1-155" fmla="*/ 0 w 1995942"/>
                <a:gd name="connsiteY1-156" fmla="*/ 0 h 694872"/>
                <a:gd name="connsiteX2-157" fmla="*/ 1995942 w 1995942"/>
                <a:gd name="connsiteY2-158" fmla="*/ 323397 h 694872"/>
                <a:gd name="connsiteX3-159" fmla="*/ 186530 w 1995942"/>
                <a:gd name="connsiteY3-160" fmla="*/ 694872 h 694872"/>
                <a:gd name="connsiteX0-161" fmla="*/ 180180 w 1989592"/>
                <a:gd name="connsiteY0-162" fmla="*/ 704397 h 704397"/>
                <a:gd name="connsiteX1-163" fmla="*/ 0 w 1989592"/>
                <a:gd name="connsiteY1-164" fmla="*/ 0 h 704397"/>
                <a:gd name="connsiteX2-165" fmla="*/ 1989592 w 1989592"/>
                <a:gd name="connsiteY2-166" fmla="*/ 332922 h 704397"/>
                <a:gd name="connsiteX3-167" fmla="*/ 180180 w 1989592"/>
                <a:gd name="connsiteY3-168" fmla="*/ 704397 h 704397"/>
                <a:gd name="connsiteX0-169" fmla="*/ 173830 w 1983242"/>
                <a:gd name="connsiteY0-170" fmla="*/ 694872 h 694872"/>
                <a:gd name="connsiteX1-171" fmla="*/ 0 w 1983242"/>
                <a:gd name="connsiteY1-172" fmla="*/ 0 h 694872"/>
                <a:gd name="connsiteX2-173" fmla="*/ 1983242 w 1983242"/>
                <a:gd name="connsiteY2-174" fmla="*/ 323397 h 694872"/>
                <a:gd name="connsiteX3-175" fmla="*/ 173830 w 1983242"/>
                <a:gd name="connsiteY3-176" fmla="*/ 694872 h 694872"/>
                <a:gd name="connsiteX0-177" fmla="*/ 177005 w 1986417"/>
                <a:gd name="connsiteY0-178" fmla="*/ 694872 h 694872"/>
                <a:gd name="connsiteX1-179" fmla="*/ 0 w 1986417"/>
                <a:gd name="connsiteY1-180" fmla="*/ 0 h 694872"/>
                <a:gd name="connsiteX2-181" fmla="*/ 1986417 w 1986417"/>
                <a:gd name="connsiteY2-182" fmla="*/ 323397 h 694872"/>
                <a:gd name="connsiteX3-183" fmla="*/ 177005 w 1986417"/>
                <a:gd name="connsiteY3-184" fmla="*/ 694872 h 694872"/>
                <a:gd name="connsiteX0-185" fmla="*/ 164566 w 1973978"/>
                <a:gd name="connsiteY0-186" fmla="*/ 698950 h 698950"/>
                <a:gd name="connsiteX1-187" fmla="*/ 0 w 1973978"/>
                <a:gd name="connsiteY1-188" fmla="*/ 0 h 698950"/>
                <a:gd name="connsiteX2-189" fmla="*/ 1973978 w 1973978"/>
                <a:gd name="connsiteY2-190" fmla="*/ 327475 h 698950"/>
                <a:gd name="connsiteX3-191" fmla="*/ 164566 w 1973978"/>
                <a:gd name="connsiteY3-192" fmla="*/ 698950 h 698950"/>
              </a:gdLst>
              <a:ahLst/>
              <a:cxnLst>
                <a:cxn ang="0">
                  <a:pos x="connsiteX0-1" y="connsiteY0-2"/>
                </a:cxn>
                <a:cxn ang="0">
                  <a:pos x="connsiteX1-3" y="connsiteY1-4"/>
                </a:cxn>
                <a:cxn ang="0">
                  <a:pos x="connsiteX2-5" y="connsiteY2-6"/>
                </a:cxn>
                <a:cxn ang="0">
                  <a:pos x="connsiteX3-7" y="connsiteY3-8"/>
                </a:cxn>
              </a:cxnLst>
              <a:rect l="l" t="t" r="r" b="b"/>
              <a:pathLst>
                <a:path w="1973978" h="698950">
                  <a:moveTo>
                    <a:pt x="164566" y="698950"/>
                  </a:moveTo>
                  <a:lnTo>
                    <a:pt x="0" y="0"/>
                  </a:lnTo>
                  <a:lnTo>
                    <a:pt x="1973978" y="327475"/>
                  </a:lnTo>
                  <a:lnTo>
                    <a:pt x="164566" y="698950"/>
                  </a:lnTo>
                  <a:close/>
                </a:path>
              </a:pathLst>
            </a:custGeom>
            <a:solidFill>
              <a:srgbClr val="A8222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2" name="前翅膀"/>
          <p:cNvGrpSpPr/>
          <p:nvPr/>
        </p:nvGrpSpPr>
        <p:grpSpPr>
          <a:xfrm>
            <a:off x="1973660" y="1499241"/>
            <a:ext cx="4680956" cy="2639549"/>
            <a:chOff x="2389243" y="1423041"/>
            <a:chExt cx="4680956" cy="2639549"/>
          </a:xfrm>
        </p:grpSpPr>
        <p:sp>
          <p:nvSpPr>
            <p:cNvPr id="23" name="直角三角形 7"/>
            <p:cNvSpPr/>
            <p:nvPr/>
          </p:nvSpPr>
          <p:spPr>
            <a:xfrm>
              <a:off x="2389243" y="2123614"/>
              <a:ext cx="2510973" cy="1938976"/>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Lst>
              <a:ahLst/>
              <a:cxnLst>
                <a:cxn ang="0">
                  <a:pos x="connsiteX0-1" y="connsiteY0-2"/>
                </a:cxn>
                <a:cxn ang="0">
                  <a:pos x="connsiteX1-3" y="connsiteY1-4"/>
                </a:cxn>
                <a:cxn ang="0">
                  <a:pos x="connsiteX2-5" y="connsiteY2-6"/>
                </a:cxn>
                <a:cxn ang="0">
                  <a:pos x="connsiteX3-7" y="connsiteY3-8"/>
                </a:cxn>
              </a:cxnLst>
              <a:rect l="l" t="t" r="r" b="b"/>
              <a:pathLst>
                <a:path w="2510973" h="1938976">
                  <a:moveTo>
                    <a:pt x="0" y="1938976"/>
                  </a:moveTo>
                  <a:lnTo>
                    <a:pt x="1840138" y="0"/>
                  </a:lnTo>
                  <a:lnTo>
                    <a:pt x="2510973" y="1764804"/>
                  </a:lnTo>
                  <a:lnTo>
                    <a:pt x="0" y="1938976"/>
                  </a:lnTo>
                  <a:close/>
                </a:path>
              </a:pathLst>
            </a:custGeom>
            <a:solidFill>
              <a:srgbClr val="EF4C3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7"/>
            <p:cNvSpPr/>
            <p:nvPr/>
          </p:nvSpPr>
          <p:spPr>
            <a:xfrm rot="10800000">
              <a:off x="4225564" y="2127361"/>
              <a:ext cx="2010911" cy="1764804"/>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1005527 h 1764804"/>
                <a:gd name="connsiteX1-123" fmla="*/ 1349601 w 2010911"/>
                <a:gd name="connsiteY1-124" fmla="*/ 0 h 1764804"/>
                <a:gd name="connsiteX2-125" fmla="*/ 2010911 w 2010911"/>
                <a:gd name="connsiteY2-126" fmla="*/ 1764804 h 1764804"/>
                <a:gd name="connsiteX3-127" fmla="*/ 0 w 2010911"/>
                <a:gd name="connsiteY3-128" fmla="*/ 1005527 h 1764804"/>
              </a:gdLst>
              <a:ahLst/>
              <a:cxnLst>
                <a:cxn ang="0">
                  <a:pos x="connsiteX0-1" y="connsiteY0-2"/>
                </a:cxn>
                <a:cxn ang="0">
                  <a:pos x="connsiteX1-3" y="connsiteY1-4"/>
                </a:cxn>
                <a:cxn ang="0">
                  <a:pos x="connsiteX2-5" y="connsiteY2-6"/>
                </a:cxn>
                <a:cxn ang="0">
                  <a:pos x="connsiteX3-7" y="connsiteY3-8"/>
                </a:cxn>
              </a:cxnLst>
              <a:rect l="l" t="t" r="r" b="b"/>
              <a:pathLst>
                <a:path w="2010911" h="1764804">
                  <a:moveTo>
                    <a:pt x="0" y="1005527"/>
                  </a:moveTo>
                  <a:lnTo>
                    <a:pt x="1349601" y="0"/>
                  </a:lnTo>
                  <a:lnTo>
                    <a:pt x="2010911" y="1764804"/>
                  </a:lnTo>
                  <a:lnTo>
                    <a:pt x="0" y="1005527"/>
                  </a:lnTo>
                  <a:close/>
                </a:path>
              </a:pathLst>
            </a:custGeom>
            <a:solidFill>
              <a:srgbClr val="EE302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直角三角形 7"/>
            <p:cNvSpPr/>
            <p:nvPr/>
          </p:nvSpPr>
          <p:spPr>
            <a:xfrm rot="9126709">
              <a:off x="4436298" y="1423041"/>
              <a:ext cx="2633901" cy="1616128"/>
            </a:xfrm>
            <a:custGeom>
              <a:avLst/>
              <a:gdLst>
                <a:gd name="connsiteX0" fmla="*/ 0 w 5428343"/>
                <a:gd name="connsiteY0" fmla="*/ 2845210 h 2845210"/>
                <a:gd name="connsiteX1" fmla="*/ 0 w 5428343"/>
                <a:gd name="connsiteY1" fmla="*/ 0 h 2845210"/>
                <a:gd name="connsiteX2" fmla="*/ 5428343 w 5428343"/>
                <a:gd name="connsiteY2" fmla="*/ 2845210 h 2845210"/>
                <a:gd name="connsiteX3" fmla="*/ 0 w 5428343"/>
                <a:gd name="connsiteY3" fmla="*/ 2845210 h 2845210"/>
                <a:gd name="connsiteX0-1" fmla="*/ 0 w 5428343"/>
                <a:gd name="connsiteY0-2" fmla="*/ 2932296 h 2932296"/>
                <a:gd name="connsiteX1-3" fmla="*/ 3497943 w 5428343"/>
                <a:gd name="connsiteY1-4" fmla="*/ 0 h 2932296"/>
                <a:gd name="connsiteX2-5" fmla="*/ 5428343 w 5428343"/>
                <a:gd name="connsiteY2-6" fmla="*/ 2932296 h 2932296"/>
                <a:gd name="connsiteX3-7" fmla="*/ 0 w 5428343"/>
                <a:gd name="connsiteY3-8" fmla="*/ 2932296 h 2932296"/>
                <a:gd name="connsiteX0-9" fmla="*/ 0 w 5428343"/>
                <a:gd name="connsiteY0-10" fmla="*/ 2554925 h 2554925"/>
                <a:gd name="connsiteX1-11" fmla="*/ 1712686 w 5428343"/>
                <a:gd name="connsiteY1-12" fmla="*/ 0 h 2554925"/>
                <a:gd name="connsiteX2-13" fmla="*/ 5428343 w 5428343"/>
                <a:gd name="connsiteY2-14" fmla="*/ 2554925 h 2554925"/>
                <a:gd name="connsiteX3-15" fmla="*/ 0 w 5428343"/>
                <a:gd name="connsiteY3-16" fmla="*/ 2554925 h 2554925"/>
                <a:gd name="connsiteX0-17" fmla="*/ 0 w 7649029"/>
                <a:gd name="connsiteY0-18" fmla="*/ 2554925 h 2554925"/>
                <a:gd name="connsiteX1-19" fmla="*/ 1712686 w 7649029"/>
                <a:gd name="connsiteY1-20" fmla="*/ 0 h 2554925"/>
                <a:gd name="connsiteX2-21" fmla="*/ 7649029 w 7649029"/>
                <a:gd name="connsiteY2-22" fmla="*/ 2075953 h 2554925"/>
                <a:gd name="connsiteX3-23" fmla="*/ 0 w 7649029"/>
                <a:gd name="connsiteY3-24" fmla="*/ 2554925 h 2554925"/>
                <a:gd name="connsiteX0-25" fmla="*/ 0 w 7649029"/>
                <a:gd name="connsiteY0-26" fmla="*/ 2772640 h 2772640"/>
                <a:gd name="connsiteX1-27" fmla="*/ 1611086 w 7649029"/>
                <a:gd name="connsiteY1-28" fmla="*/ 0 h 2772640"/>
                <a:gd name="connsiteX2-29" fmla="*/ 7649029 w 7649029"/>
                <a:gd name="connsiteY2-30" fmla="*/ 2293668 h 2772640"/>
                <a:gd name="connsiteX3-31" fmla="*/ 0 w 7649029"/>
                <a:gd name="connsiteY3-32" fmla="*/ 2772640 h 2772640"/>
                <a:gd name="connsiteX0-33" fmla="*/ 0 w 7881258"/>
                <a:gd name="connsiteY0-34" fmla="*/ 2816183 h 2816183"/>
                <a:gd name="connsiteX1-35" fmla="*/ 1843315 w 7881258"/>
                <a:gd name="connsiteY1-36" fmla="*/ 0 h 2816183"/>
                <a:gd name="connsiteX2-37" fmla="*/ 7881258 w 7881258"/>
                <a:gd name="connsiteY2-38" fmla="*/ 2293668 h 2816183"/>
                <a:gd name="connsiteX3-39" fmla="*/ 0 w 7881258"/>
                <a:gd name="connsiteY3-40" fmla="*/ 2816183 h 2816183"/>
                <a:gd name="connsiteX0-41" fmla="*/ 0 w 7881258"/>
                <a:gd name="connsiteY0-42" fmla="*/ 3120983 h 3120983"/>
                <a:gd name="connsiteX1-43" fmla="*/ 1727200 w 7881258"/>
                <a:gd name="connsiteY1-44" fmla="*/ 0 h 3120983"/>
                <a:gd name="connsiteX2-45" fmla="*/ 7881258 w 7881258"/>
                <a:gd name="connsiteY2-46" fmla="*/ 2598468 h 3120983"/>
                <a:gd name="connsiteX3-47" fmla="*/ 0 w 7881258"/>
                <a:gd name="connsiteY3-48" fmla="*/ 3120983 h 3120983"/>
                <a:gd name="connsiteX0-49" fmla="*/ 0 w 7881258"/>
                <a:gd name="connsiteY0-50" fmla="*/ 3114633 h 3114633"/>
                <a:gd name="connsiteX1-51" fmla="*/ 1724025 w 7881258"/>
                <a:gd name="connsiteY1-52" fmla="*/ 0 h 3114633"/>
                <a:gd name="connsiteX2-53" fmla="*/ 7881258 w 7881258"/>
                <a:gd name="connsiteY2-54" fmla="*/ 2592118 h 3114633"/>
                <a:gd name="connsiteX3-55" fmla="*/ 0 w 7881258"/>
                <a:gd name="connsiteY3-56" fmla="*/ 3114633 h 3114633"/>
                <a:gd name="connsiteX0-57" fmla="*/ 0 w 7881258"/>
                <a:gd name="connsiteY0-58" fmla="*/ 1866404 h 1866404"/>
                <a:gd name="connsiteX1-59" fmla="*/ 1114425 w 7881258"/>
                <a:gd name="connsiteY1-60" fmla="*/ 0 h 1866404"/>
                <a:gd name="connsiteX2-61" fmla="*/ 7881258 w 7881258"/>
                <a:gd name="connsiteY2-62" fmla="*/ 1343889 h 1866404"/>
                <a:gd name="connsiteX3-63" fmla="*/ 0 w 7881258"/>
                <a:gd name="connsiteY3-64" fmla="*/ 1866404 h 1866404"/>
                <a:gd name="connsiteX0-65" fmla="*/ 0 w 2510973"/>
                <a:gd name="connsiteY0-66" fmla="*/ 1866404 h 1866404"/>
                <a:gd name="connsiteX1-67" fmla="*/ 1114425 w 2510973"/>
                <a:gd name="connsiteY1-68" fmla="*/ 0 h 1866404"/>
                <a:gd name="connsiteX2-69" fmla="*/ 2510973 w 2510973"/>
                <a:gd name="connsiteY2-70" fmla="*/ 1648689 h 1866404"/>
                <a:gd name="connsiteX3-71" fmla="*/ 0 w 2510973"/>
                <a:gd name="connsiteY3-72" fmla="*/ 1866404 h 1866404"/>
                <a:gd name="connsiteX0-73" fmla="*/ 0 w 2510973"/>
                <a:gd name="connsiteY0-74" fmla="*/ 1866404 h 1866404"/>
                <a:gd name="connsiteX1-75" fmla="*/ 1114425 w 2510973"/>
                <a:gd name="connsiteY1-76" fmla="*/ 0 h 1866404"/>
                <a:gd name="connsiteX2-77" fmla="*/ 2510973 w 2510973"/>
                <a:gd name="connsiteY2-78" fmla="*/ 1692232 h 1866404"/>
                <a:gd name="connsiteX3-79" fmla="*/ 0 w 2510973"/>
                <a:gd name="connsiteY3-80" fmla="*/ 1866404 h 1866404"/>
                <a:gd name="connsiteX0-81" fmla="*/ 0 w 2510973"/>
                <a:gd name="connsiteY0-82" fmla="*/ 1880919 h 1880919"/>
                <a:gd name="connsiteX1-83" fmla="*/ 1767567 w 2510973"/>
                <a:gd name="connsiteY1-84" fmla="*/ 0 h 1880919"/>
                <a:gd name="connsiteX2-85" fmla="*/ 2510973 w 2510973"/>
                <a:gd name="connsiteY2-86" fmla="*/ 1706747 h 1880919"/>
                <a:gd name="connsiteX3-87" fmla="*/ 0 w 2510973"/>
                <a:gd name="connsiteY3-88" fmla="*/ 1880919 h 1880919"/>
                <a:gd name="connsiteX0-89" fmla="*/ 0 w 2510973"/>
                <a:gd name="connsiteY0-90" fmla="*/ 1895433 h 1895433"/>
                <a:gd name="connsiteX1-91" fmla="*/ 1724024 w 2510973"/>
                <a:gd name="connsiteY1-92" fmla="*/ 0 h 1895433"/>
                <a:gd name="connsiteX2-93" fmla="*/ 2510973 w 2510973"/>
                <a:gd name="connsiteY2-94" fmla="*/ 1721261 h 1895433"/>
                <a:gd name="connsiteX3-95" fmla="*/ 0 w 2510973"/>
                <a:gd name="connsiteY3-96" fmla="*/ 1895433 h 1895433"/>
                <a:gd name="connsiteX0-97" fmla="*/ 0 w 2510973"/>
                <a:gd name="connsiteY0-98" fmla="*/ 1938976 h 1938976"/>
                <a:gd name="connsiteX1-99" fmla="*/ 1840138 w 2510973"/>
                <a:gd name="connsiteY1-100" fmla="*/ 0 h 1938976"/>
                <a:gd name="connsiteX2-101" fmla="*/ 2510973 w 2510973"/>
                <a:gd name="connsiteY2-102" fmla="*/ 1764804 h 1938976"/>
                <a:gd name="connsiteX3-103" fmla="*/ 0 w 2510973"/>
                <a:gd name="connsiteY3-104" fmla="*/ 1938976 h 1938976"/>
                <a:gd name="connsiteX0-105" fmla="*/ 0 w 1929948"/>
                <a:gd name="connsiteY0-106" fmla="*/ 1324614 h 1764804"/>
                <a:gd name="connsiteX1-107" fmla="*/ 1259113 w 1929948"/>
                <a:gd name="connsiteY1-108" fmla="*/ 0 h 1764804"/>
                <a:gd name="connsiteX2-109" fmla="*/ 1929948 w 1929948"/>
                <a:gd name="connsiteY2-110" fmla="*/ 1764804 h 1764804"/>
                <a:gd name="connsiteX3-111" fmla="*/ 0 w 1929948"/>
                <a:gd name="connsiteY3-112" fmla="*/ 1324614 h 1764804"/>
                <a:gd name="connsiteX0-113" fmla="*/ 0 w 2010911"/>
                <a:gd name="connsiteY0-114" fmla="*/ 1005527 h 1764804"/>
                <a:gd name="connsiteX1-115" fmla="*/ 1340076 w 2010911"/>
                <a:gd name="connsiteY1-116" fmla="*/ 0 h 1764804"/>
                <a:gd name="connsiteX2-117" fmla="*/ 2010911 w 2010911"/>
                <a:gd name="connsiteY2-118" fmla="*/ 1764804 h 1764804"/>
                <a:gd name="connsiteX3-119" fmla="*/ 0 w 2010911"/>
                <a:gd name="connsiteY3-120" fmla="*/ 1005527 h 1764804"/>
                <a:gd name="connsiteX0-121" fmla="*/ 0 w 2010911"/>
                <a:gd name="connsiteY0-122" fmla="*/ 856524 h 1615801"/>
                <a:gd name="connsiteX1-123" fmla="*/ 596668 w 2010911"/>
                <a:gd name="connsiteY1-124" fmla="*/ 0 h 1615801"/>
                <a:gd name="connsiteX2-125" fmla="*/ 2010911 w 2010911"/>
                <a:gd name="connsiteY2-126" fmla="*/ 1615801 h 1615801"/>
                <a:gd name="connsiteX3-127" fmla="*/ 0 w 2010911"/>
                <a:gd name="connsiteY3-128" fmla="*/ 856524 h 1615801"/>
                <a:gd name="connsiteX0-129" fmla="*/ 0 w 2010911"/>
                <a:gd name="connsiteY0-130" fmla="*/ 856524 h 1615801"/>
                <a:gd name="connsiteX1-131" fmla="*/ 596668 w 2010911"/>
                <a:gd name="connsiteY1-132" fmla="*/ 0 h 1615801"/>
                <a:gd name="connsiteX2-133" fmla="*/ 2010911 w 2010911"/>
                <a:gd name="connsiteY2-134" fmla="*/ 1615801 h 1615801"/>
                <a:gd name="connsiteX3-135" fmla="*/ 0 w 2010911"/>
                <a:gd name="connsiteY3-136" fmla="*/ 856524 h 1615801"/>
                <a:gd name="connsiteX0-137" fmla="*/ 0 w 2006947"/>
                <a:gd name="connsiteY0-138" fmla="*/ 856524 h 1602927"/>
                <a:gd name="connsiteX1-139" fmla="*/ 596668 w 2006947"/>
                <a:gd name="connsiteY1-140" fmla="*/ 0 h 1602927"/>
                <a:gd name="connsiteX2-141" fmla="*/ 2006947 w 2006947"/>
                <a:gd name="connsiteY2-142" fmla="*/ 1602927 h 1602927"/>
                <a:gd name="connsiteX3-143" fmla="*/ 0 w 2006947"/>
                <a:gd name="connsiteY3-144" fmla="*/ 856524 h 1602927"/>
                <a:gd name="connsiteX0-145" fmla="*/ 0 w 2014045"/>
                <a:gd name="connsiteY0-146" fmla="*/ 856524 h 1603091"/>
                <a:gd name="connsiteX1-147" fmla="*/ 596668 w 2014045"/>
                <a:gd name="connsiteY1-148" fmla="*/ 0 h 1603091"/>
                <a:gd name="connsiteX2-149" fmla="*/ 2014045 w 2014045"/>
                <a:gd name="connsiteY2-150" fmla="*/ 1603091 h 1603091"/>
                <a:gd name="connsiteX3-151" fmla="*/ 0 w 2014045"/>
                <a:gd name="connsiteY3-152" fmla="*/ 856524 h 1603091"/>
                <a:gd name="connsiteX0-153" fmla="*/ 0 w 2015366"/>
                <a:gd name="connsiteY0-154" fmla="*/ 856524 h 1607382"/>
                <a:gd name="connsiteX1-155" fmla="*/ 596668 w 2015366"/>
                <a:gd name="connsiteY1-156" fmla="*/ 0 h 1607382"/>
                <a:gd name="connsiteX2-157" fmla="*/ 2015366 w 2015366"/>
                <a:gd name="connsiteY2-158" fmla="*/ 1607382 h 1607382"/>
                <a:gd name="connsiteX3-159" fmla="*/ 0 w 2015366"/>
                <a:gd name="connsiteY3-160" fmla="*/ 856524 h 1607382"/>
                <a:gd name="connsiteX0-161" fmla="*/ 0 w 2015366"/>
                <a:gd name="connsiteY0-162" fmla="*/ 858009 h 1608867"/>
                <a:gd name="connsiteX1-163" fmla="*/ 593861 w 2015366"/>
                <a:gd name="connsiteY1-164" fmla="*/ 0 h 1608867"/>
                <a:gd name="connsiteX2-165" fmla="*/ 2015366 w 2015366"/>
                <a:gd name="connsiteY2-166" fmla="*/ 1608867 h 1608867"/>
                <a:gd name="connsiteX3-167" fmla="*/ 0 w 2015366"/>
                <a:gd name="connsiteY3-168" fmla="*/ 858009 h 1608867"/>
                <a:gd name="connsiteX0-169" fmla="*/ 0 w 2372755"/>
                <a:gd name="connsiteY0-170" fmla="*/ 650915 h 1608867"/>
                <a:gd name="connsiteX1-171" fmla="*/ 951250 w 2372755"/>
                <a:gd name="connsiteY1-172" fmla="*/ 0 h 1608867"/>
                <a:gd name="connsiteX2-173" fmla="*/ 2372755 w 2372755"/>
                <a:gd name="connsiteY2-174" fmla="*/ 1608867 h 1608867"/>
                <a:gd name="connsiteX3-175" fmla="*/ 0 w 2372755"/>
                <a:gd name="connsiteY3-176" fmla="*/ 650915 h 1608867"/>
                <a:gd name="connsiteX0-177" fmla="*/ 0 w 2425910"/>
                <a:gd name="connsiteY0-178" fmla="*/ 615600 h 1608867"/>
                <a:gd name="connsiteX1-179" fmla="*/ 1004405 w 2425910"/>
                <a:gd name="connsiteY1-180" fmla="*/ 0 h 1608867"/>
                <a:gd name="connsiteX2-181" fmla="*/ 2425910 w 2425910"/>
                <a:gd name="connsiteY2-182" fmla="*/ 1608867 h 1608867"/>
                <a:gd name="connsiteX3-183" fmla="*/ 0 w 2425910"/>
                <a:gd name="connsiteY3-184" fmla="*/ 615600 h 1608867"/>
                <a:gd name="connsiteX0-185" fmla="*/ 0 w 2633901"/>
                <a:gd name="connsiteY0-186" fmla="*/ 519898 h 1608867"/>
                <a:gd name="connsiteX1-187" fmla="*/ 1212396 w 2633901"/>
                <a:gd name="connsiteY1-188" fmla="*/ 0 h 1608867"/>
                <a:gd name="connsiteX2-189" fmla="*/ 2633901 w 2633901"/>
                <a:gd name="connsiteY2-190" fmla="*/ 1608867 h 1608867"/>
                <a:gd name="connsiteX3-191" fmla="*/ 0 w 2633901"/>
                <a:gd name="connsiteY3-192" fmla="*/ 519898 h 1608867"/>
                <a:gd name="connsiteX0-193" fmla="*/ 0 w 2633901"/>
                <a:gd name="connsiteY0-194" fmla="*/ 527159 h 1616128"/>
                <a:gd name="connsiteX1-195" fmla="*/ 1205463 w 2633901"/>
                <a:gd name="connsiteY1-196" fmla="*/ 0 h 1616128"/>
                <a:gd name="connsiteX2-197" fmla="*/ 2633901 w 2633901"/>
                <a:gd name="connsiteY2-198" fmla="*/ 1616128 h 1616128"/>
                <a:gd name="connsiteX3-199" fmla="*/ 0 w 2633901"/>
                <a:gd name="connsiteY3-200" fmla="*/ 527159 h 1616128"/>
              </a:gdLst>
              <a:ahLst/>
              <a:cxnLst>
                <a:cxn ang="0">
                  <a:pos x="connsiteX0-1" y="connsiteY0-2"/>
                </a:cxn>
                <a:cxn ang="0">
                  <a:pos x="connsiteX1-3" y="connsiteY1-4"/>
                </a:cxn>
                <a:cxn ang="0">
                  <a:pos x="connsiteX2-5" y="connsiteY2-6"/>
                </a:cxn>
                <a:cxn ang="0">
                  <a:pos x="connsiteX3-7" y="connsiteY3-8"/>
                </a:cxn>
              </a:cxnLst>
              <a:rect l="l" t="t" r="r" b="b"/>
              <a:pathLst>
                <a:path w="2633901" h="1616128">
                  <a:moveTo>
                    <a:pt x="0" y="527159"/>
                  </a:moveTo>
                  <a:lnTo>
                    <a:pt x="1205463" y="0"/>
                  </a:lnTo>
                  <a:lnTo>
                    <a:pt x="2633901" y="1616128"/>
                  </a:lnTo>
                  <a:lnTo>
                    <a:pt x="0" y="527159"/>
                  </a:lnTo>
                  <a:close/>
                </a:path>
              </a:pathLst>
            </a:custGeom>
            <a:solidFill>
              <a:srgbClr val="DC1F2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6" name="文本框 25"/>
          <p:cNvSpPr txBox="1"/>
          <p:nvPr/>
        </p:nvSpPr>
        <p:spPr>
          <a:xfrm>
            <a:off x="5677734" y="2983290"/>
            <a:ext cx="4732555" cy="1323439"/>
          </a:xfrm>
          <a:prstGeom prst="rect">
            <a:avLst/>
          </a:prstGeom>
          <a:noFill/>
        </p:spPr>
        <p:txBody>
          <a:bodyPr wrap="square" rtlCol="0">
            <a:spAutoFit/>
          </a:bodyPr>
          <a:lstStyle/>
          <a:p>
            <a:r>
              <a:rPr lang="en-US" altLang="zh-CN" sz="8000" b="1" dirty="0">
                <a:solidFill>
                  <a:schemeClr val="bg1"/>
                </a:solidFill>
                <a:latin typeface="微软雅黑" panose="020B0503020204020204" pitchFamily="34" charset="-122"/>
                <a:ea typeface="微软雅黑" panose="020B0503020204020204" pitchFamily="34" charset="-122"/>
              </a:rPr>
              <a:t>THANKS</a:t>
            </a:r>
            <a:endParaRPr lang="zh-CN" altLang="en-US" sz="8000" b="1" dirty="0">
              <a:solidFill>
                <a:schemeClr val="bg1"/>
              </a:solidFill>
              <a:latin typeface="微软雅黑" panose="020B0503020204020204" pitchFamily="34" charset="-122"/>
              <a:ea typeface="微软雅黑" panose="020B0503020204020204" pitchFamily="34" charset="-122"/>
            </a:endParaRPr>
          </a:p>
        </p:txBody>
      </p:sp>
      <p:sp>
        <p:nvSpPr>
          <p:cNvPr id="31" name="矩形 30"/>
          <p:cNvSpPr/>
          <p:nvPr/>
        </p:nvSpPr>
        <p:spPr>
          <a:xfrm>
            <a:off x="0" y="6687981"/>
            <a:ext cx="12192000" cy="174171"/>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endParaRPr lang="zh-CN" altLang="en-US"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矩形 45"/>
          <p:cNvSpPr/>
          <p:nvPr/>
        </p:nvSpPr>
        <p:spPr>
          <a:xfrm>
            <a:off x="0" y="781833"/>
            <a:ext cx="12192000" cy="45719"/>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矩形 13"/>
          <p:cNvSpPr/>
          <p:nvPr/>
        </p:nvSpPr>
        <p:spPr>
          <a:xfrm>
            <a:off x="11371620" y="6110519"/>
            <a:ext cx="239558" cy="24553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11491399" y="6222704"/>
            <a:ext cx="289121" cy="296334"/>
          </a:xfrm>
          <a:prstGeom prst="rect">
            <a:avLst/>
          </a:prstGeom>
          <a:solidFill>
            <a:srgbClr val="D700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8" name="组合 67"/>
          <p:cNvGrpSpPr/>
          <p:nvPr/>
        </p:nvGrpSpPr>
        <p:grpSpPr>
          <a:xfrm>
            <a:off x="-11389" y="-6299"/>
            <a:ext cx="1268332" cy="1320749"/>
            <a:chOff x="5739120" y="650035"/>
            <a:chExt cx="2241811" cy="2334460"/>
          </a:xfrm>
        </p:grpSpPr>
        <p:sp>
          <p:nvSpPr>
            <p:cNvPr id="69" name="Freeform 51"/>
            <p:cNvSpPr>
              <a:spLocks noChangeArrowheads="1"/>
            </p:cNvSpPr>
            <p:nvPr/>
          </p:nvSpPr>
          <p:spPr bwMode="auto">
            <a:xfrm rot="5400000" flipH="1">
              <a:off x="6881585" y="1928869"/>
              <a:ext cx="617198" cy="1011501"/>
            </a:xfrm>
            <a:custGeom>
              <a:avLst/>
              <a:gdLst>
                <a:gd name="T0" fmla="*/ 0 w 793"/>
                <a:gd name="T1" fmla="*/ 0 h 1299"/>
                <a:gd name="T2" fmla="*/ 120 w 793"/>
                <a:gd name="T3" fmla="*/ 1299 h 1299"/>
                <a:gd name="T4" fmla="*/ 793 w 793"/>
                <a:gd name="T5" fmla="*/ 1170 h 1299"/>
                <a:gd name="T6" fmla="*/ 0 w 793"/>
                <a:gd name="T7" fmla="*/ 0 h 1299"/>
                <a:gd name="T8" fmla="*/ 0 60000 65536"/>
                <a:gd name="T9" fmla="*/ 0 60000 65536"/>
                <a:gd name="T10" fmla="*/ 0 60000 65536"/>
                <a:gd name="T11" fmla="*/ 0 60000 65536"/>
                <a:gd name="T12" fmla="*/ 0 w 793"/>
                <a:gd name="T13" fmla="*/ 0 h 1299"/>
                <a:gd name="T14" fmla="*/ 793 w 793"/>
                <a:gd name="T15" fmla="*/ 1299 h 1299"/>
              </a:gdLst>
              <a:ahLst/>
              <a:cxnLst>
                <a:cxn ang="T8">
                  <a:pos x="T0" y="T1"/>
                </a:cxn>
                <a:cxn ang="T9">
                  <a:pos x="T2" y="T3"/>
                </a:cxn>
                <a:cxn ang="T10">
                  <a:pos x="T4" y="T5"/>
                </a:cxn>
                <a:cxn ang="T11">
                  <a:pos x="T6" y="T7"/>
                </a:cxn>
              </a:cxnLst>
              <a:rect l="T12" t="T13" r="T14" b="T15"/>
              <a:pathLst>
                <a:path w="793" h="1299">
                  <a:moveTo>
                    <a:pt x="0" y="0"/>
                  </a:moveTo>
                  <a:lnTo>
                    <a:pt x="120" y="1299"/>
                  </a:lnTo>
                  <a:lnTo>
                    <a:pt x="793" y="1170"/>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1" name="Freeform 52"/>
            <p:cNvSpPr>
              <a:spLocks noChangeArrowheads="1"/>
            </p:cNvSpPr>
            <p:nvPr/>
          </p:nvSpPr>
          <p:spPr bwMode="auto">
            <a:xfrm rot="5400000" flipH="1">
              <a:off x="6000101" y="1865040"/>
              <a:ext cx="523801" cy="1045763"/>
            </a:xfrm>
            <a:custGeom>
              <a:avLst/>
              <a:gdLst>
                <a:gd name="T0" fmla="*/ 457 w 673"/>
                <a:gd name="T1" fmla="*/ 1343 h 1343"/>
                <a:gd name="T2" fmla="*/ 0 w 673"/>
                <a:gd name="T3" fmla="*/ 129 h 1343"/>
                <a:gd name="T4" fmla="*/ 673 w 673"/>
                <a:gd name="T5" fmla="*/ 0 h 1343"/>
                <a:gd name="T6" fmla="*/ 457 w 673"/>
                <a:gd name="T7" fmla="*/ 1343 h 1343"/>
                <a:gd name="T8" fmla="*/ 0 60000 65536"/>
                <a:gd name="T9" fmla="*/ 0 60000 65536"/>
                <a:gd name="T10" fmla="*/ 0 60000 65536"/>
                <a:gd name="T11" fmla="*/ 0 60000 65536"/>
                <a:gd name="T12" fmla="*/ 0 w 673"/>
                <a:gd name="T13" fmla="*/ 0 h 1343"/>
                <a:gd name="T14" fmla="*/ 673 w 673"/>
                <a:gd name="T15" fmla="*/ 1343 h 1343"/>
              </a:gdLst>
              <a:ahLst/>
              <a:cxnLst>
                <a:cxn ang="T8">
                  <a:pos x="T0" y="T1"/>
                </a:cxn>
                <a:cxn ang="T9">
                  <a:pos x="T2" y="T3"/>
                </a:cxn>
                <a:cxn ang="T10">
                  <a:pos x="T4" y="T5"/>
                </a:cxn>
                <a:cxn ang="T11">
                  <a:pos x="T6" y="T7"/>
                </a:cxn>
              </a:cxnLst>
              <a:rect l="T12" t="T13" r="T14" b="T15"/>
              <a:pathLst>
                <a:path w="673" h="1343">
                  <a:moveTo>
                    <a:pt x="457" y="1343"/>
                  </a:moveTo>
                  <a:lnTo>
                    <a:pt x="0" y="129"/>
                  </a:lnTo>
                  <a:lnTo>
                    <a:pt x="673" y="0"/>
                  </a:lnTo>
                  <a:lnTo>
                    <a:pt x="457"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2" name="Freeform 53"/>
            <p:cNvSpPr>
              <a:spLocks noChangeArrowheads="1"/>
            </p:cNvSpPr>
            <p:nvPr/>
          </p:nvSpPr>
          <p:spPr bwMode="auto">
            <a:xfrm rot="5400000" flipH="1">
              <a:off x="5909404" y="2123851"/>
              <a:ext cx="604745" cy="945313"/>
            </a:xfrm>
            <a:custGeom>
              <a:avLst/>
              <a:gdLst>
                <a:gd name="T0" fmla="*/ 0 w 777"/>
                <a:gd name="T1" fmla="*/ 598 h 1214"/>
                <a:gd name="T2" fmla="*/ 320 w 777"/>
                <a:gd name="T3" fmla="*/ 0 h 1214"/>
                <a:gd name="T4" fmla="*/ 777 w 777"/>
                <a:gd name="T5" fmla="*/ 1214 h 1214"/>
                <a:gd name="T6" fmla="*/ 0 w 777"/>
                <a:gd name="T7" fmla="*/ 598 h 1214"/>
                <a:gd name="T8" fmla="*/ 0 60000 65536"/>
                <a:gd name="T9" fmla="*/ 0 60000 65536"/>
                <a:gd name="T10" fmla="*/ 0 60000 65536"/>
                <a:gd name="T11" fmla="*/ 0 60000 65536"/>
                <a:gd name="T12" fmla="*/ 0 w 777"/>
                <a:gd name="T13" fmla="*/ 0 h 1214"/>
                <a:gd name="T14" fmla="*/ 777 w 777"/>
                <a:gd name="T15" fmla="*/ 1214 h 1214"/>
              </a:gdLst>
              <a:ahLst/>
              <a:cxnLst>
                <a:cxn ang="T8">
                  <a:pos x="T0" y="T1"/>
                </a:cxn>
                <a:cxn ang="T9">
                  <a:pos x="T2" y="T3"/>
                </a:cxn>
                <a:cxn ang="T10">
                  <a:pos x="T4" y="T5"/>
                </a:cxn>
                <a:cxn ang="T11">
                  <a:pos x="T6" y="T7"/>
                </a:cxn>
              </a:cxnLst>
              <a:rect l="T12" t="T13" r="T14" b="T15"/>
              <a:pathLst>
                <a:path w="777" h="1214">
                  <a:moveTo>
                    <a:pt x="0" y="598"/>
                  </a:moveTo>
                  <a:lnTo>
                    <a:pt x="320" y="0"/>
                  </a:lnTo>
                  <a:lnTo>
                    <a:pt x="777" y="1214"/>
                  </a:lnTo>
                  <a:lnTo>
                    <a:pt x="0" y="598"/>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3" name="Freeform 54"/>
            <p:cNvSpPr>
              <a:spLocks noChangeArrowheads="1"/>
            </p:cNvSpPr>
            <p:nvPr/>
          </p:nvSpPr>
          <p:spPr bwMode="auto">
            <a:xfrm rot="5400000" flipH="1">
              <a:off x="5676580" y="2356675"/>
              <a:ext cx="604745" cy="479664"/>
            </a:xfrm>
            <a:custGeom>
              <a:avLst/>
              <a:gdLst>
                <a:gd name="T0" fmla="*/ 0 w 777"/>
                <a:gd name="T1" fmla="*/ 0 h 616"/>
                <a:gd name="T2" fmla="*/ 9 w 777"/>
                <a:gd name="T3" fmla="*/ 362 h 616"/>
                <a:gd name="T4" fmla="*/ 777 w 777"/>
                <a:gd name="T5" fmla="*/ 616 h 616"/>
                <a:gd name="T6" fmla="*/ 0 w 777"/>
                <a:gd name="T7" fmla="*/ 0 h 616"/>
                <a:gd name="T8" fmla="*/ 0 60000 65536"/>
                <a:gd name="T9" fmla="*/ 0 60000 65536"/>
                <a:gd name="T10" fmla="*/ 0 60000 65536"/>
                <a:gd name="T11" fmla="*/ 0 60000 65536"/>
                <a:gd name="T12" fmla="*/ 0 w 777"/>
                <a:gd name="T13" fmla="*/ 0 h 616"/>
                <a:gd name="T14" fmla="*/ 777 w 777"/>
                <a:gd name="T15" fmla="*/ 616 h 616"/>
              </a:gdLst>
              <a:ahLst/>
              <a:cxnLst>
                <a:cxn ang="T8">
                  <a:pos x="T0" y="T1"/>
                </a:cxn>
                <a:cxn ang="T9">
                  <a:pos x="T2" y="T3"/>
                </a:cxn>
                <a:cxn ang="T10">
                  <a:pos x="T4" y="T5"/>
                </a:cxn>
                <a:cxn ang="T11">
                  <a:pos x="T6" y="T7"/>
                </a:cxn>
              </a:cxnLst>
              <a:rect l="T12" t="T13" r="T14" b="T15"/>
              <a:pathLst>
                <a:path w="777" h="616">
                  <a:moveTo>
                    <a:pt x="0" y="0"/>
                  </a:moveTo>
                  <a:lnTo>
                    <a:pt x="9" y="362"/>
                  </a:lnTo>
                  <a:lnTo>
                    <a:pt x="777" y="616"/>
                  </a:lnTo>
                  <a:lnTo>
                    <a:pt x="0"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4" name="Freeform 58"/>
            <p:cNvSpPr>
              <a:spLocks noChangeArrowheads="1"/>
            </p:cNvSpPr>
            <p:nvPr/>
          </p:nvSpPr>
          <p:spPr bwMode="auto">
            <a:xfrm rot="5400000" flipH="1">
              <a:off x="5792963" y="1761634"/>
              <a:ext cx="478659" cy="586343"/>
            </a:xfrm>
            <a:custGeom>
              <a:avLst/>
              <a:gdLst>
                <a:gd name="T0" fmla="*/ 0 w 615"/>
                <a:gd name="T1" fmla="*/ 753 h 753"/>
                <a:gd name="T2" fmla="*/ 399 w 615"/>
                <a:gd name="T3" fmla="*/ 0 h 753"/>
                <a:gd name="T4" fmla="*/ 615 w 615"/>
                <a:gd name="T5" fmla="*/ 753 h 753"/>
                <a:gd name="T6" fmla="*/ 0 w 615"/>
                <a:gd name="T7" fmla="*/ 753 h 753"/>
                <a:gd name="T8" fmla="*/ 0 60000 65536"/>
                <a:gd name="T9" fmla="*/ 0 60000 65536"/>
                <a:gd name="T10" fmla="*/ 0 60000 65536"/>
                <a:gd name="T11" fmla="*/ 0 60000 65536"/>
                <a:gd name="T12" fmla="*/ 0 w 615"/>
                <a:gd name="T13" fmla="*/ 0 h 753"/>
                <a:gd name="T14" fmla="*/ 615 w 615"/>
                <a:gd name="T15" fmla="*/ 753 h 753"/>
              </a:gdLst>
              <a:ahLst/>
              <a:cxnLst>
                <a:cxn ang="T8">
                  <a:pos x="T0" y="T1"/>
                </a:cxn>
                <a:cxn ang="T9">
                  <a:pos x="T2" y="T3"/>
                </a:cxn>
                <a:cxn ang="T10">
                  <a:pos x="T4" y="T5"/>
                </a:cxn>
                <a:cxn ang="T11">
                  <a:pos x="T6" y="T7"/>
                </a:cxn>
              </a:cxnLst>
              <a:rect l="T12" t="T13" r="T14" b="T15"/>
              <a:pathLst>
                <a:path w="615" h="753">
                  <a:moveTo>
                    <a:pt x="0" y="753"/>
                  </a:moveTo>
                  <a:lnTo>
                    <a:pt x="399" y="0"/>
                  </a:lnTo>
                  <a:lnTo>
                    <a:pt x="615" y="753"/>
                  </a:lnTo>
                  <a:lnTo>
                    <a:pt x="0"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5" name="Freeform 59"/>
            <p:cNvSpPr>
              <a:spLocks noChangeArrowheads="1"/>
            </p:cNvSpPr>
            <p:nvPr/>
          </p:nvSpPr>
          <p:spPr bwMode="auto">
            <a:xfrm rot="5400000" flipH="1">
              <a:off x="6867988" y="1915272"/>
              <a:ext cx="744840" cy="911052"/>
            </a:xfrm>
            <a:custGeom>
              <a:avLst/>
              <a:gdLst>
                <a:gd name="T0" fmla="*/ 957 w 957"/>
                <a:gd name="T1" fmla="*/ 749 h 1170"/>
                <a:gd name="T2" fmla="*/ 793 w 957"/>
                <a:gd name="T3" fmla="*/ 1170 h 1170"/>
                <a:gd name="T4" fmla="*/ 0 w 957"/>
                <a:gd name="T5" fmla="*/ 0 h 1170"/>
                <a:gd name="T6" fmla="*/ 957 w 957"/>
                <a:gd name="T7" fmla="*/ 749 h 1170"/>
                <a:gd name="T8" fmla="*/ 0 60000 65536"/>
                <a:gd name="T9" fmla="*/ 0 60000 65536"/>
                <a:gd name="T10" fmla="*/ 0 60000 65536"/>
                <a:gd name="T11" fmla="*/ 0 60000 65536"/>
                <a:gd name="T12" fmla="*/ 0 w 957"/>
                <a:gd name="T13" fmla="*/ 0 h 1170"/>
                <a:gd name="T14" fmla="*/ 957 w 957"/>
                <a:gd name="T15" fmla="*/ 1170 h 1170"/>
              </a:gdLst>
              <a:ahLst/>
              <a:cxnLst>
                <a:cxn ang="T8">
                  <a:pos x="T0" y="T1"/>
                </a:cxn>
                <a:cxn ang="T9">
                  <a:pos x="T2" y="T3"/>
                </a:cxn>
                <a:cxn ang="T10">
                  <a:pos x="T4" y="T5"/>
                </a:cxn>
                <a:cxn ang="T11">
                  <a:pos x="T6" y="T7"/>
                </a:cxn>
              </a:cxnLst>
              <a:rect l="T12" t="T13" r="T14" b="T15"/>
              <a:pathLst>
                <a:path w="957" h="1170">
                  <a:moveTo>
                    <a:pt x="957" y="749"/>
                  </a:moveTo>
                  <a:lnTo>
                    <a:pt x="793" y="1170"/>
                  </a:lnTo>
                  <a:lnTo>
                    <a:pt x="0" y="0"/>
                  </a:lnTo>
                  <a:lnTo>
                    <a:pt x="957" y="74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6" name="Freeform 60"/>
            <p:cNvSpPr>
              <a:spLocks noChangeArrowheads="1"/>
            </p:cNvSpPr>
            <p:nvPr/>
          </p:nvSpPr>
          <p:spPr bwMode="auto">
            <a:xfrm rot="5400000" flipH="1">
              <a:off x="6473918" y="1359591"/>
              <a:ext cx="490334" cy="787241"/>
            </a:xfrm>
            <a:custGeom>
              <a:avLst/>
              <a:gdLst>
                <a:gd name="T0" fmla="*/ 630 w 630"/>
                <a:gd name="T1" fmla="*/ 299 h 1011"/>
                <a:gd name="T2" fmla="*/ 19 w 630"/>
                <a:gd name="T3" fmla="*/ 1011 h 1011"/>
                <a:gd name="T4" fmla="*/ 0 w 630"/>
                <a:gd name="T5" fmla="*/ 0 h 1011"/>
                <a:gd name="T6" fmla="*/ 630 w 630"/>
                <a:gd name="T7" fmla="*/ 299 h 1011"/>
                <a:gd name="T8" fmla="*/ 0 60000 65536"/>
                <a:gd name="T9" fmla="*/ 0 60000 65536"/>
                <a:gd name="T10" fmla="*/ 0 60000 65536"/>
                <a:gd name="T11" fmla="*/ 0 60000 65536"/>
                <a:gd name="T12" fmla="*/ 0 w 630"/>
                <a:gd name="T13" fmla="*/ 0 h 1011"/>
                <a:gd name="T14" fmla="*/ 630 w 630"/>
                <a:gd name="T15" fmla="*/ 1011 h 1011"/>
              </a:gdLst>
              <a:ahLst/>
              <a:cxnLst>
                <a:cxn ang="T8">
                  <a:pos x="T0" y="T1"/>
                </a:cxn>
                <a:cxn ang="T9">
                  <a:pos x="T2" y="T3"/>
                </a:cxn>
                <a:cxn ang="T10">
                  <a:pos x="T4" y="T5"/>
                </a:cxn>
                <a:cxn ang="T11">
                  <a:pos x="T6" y="T7"/>
                </a:cxn>
              </a:cxnLst>
              <a:rect l="T12" t="T13" r="T14" b="T15"/>
              <a:pathLst>
                <a:path w="630" h="1011">
                  <a:moveTo>
                    <a:pt x="630" y="299"/>
                  </a:moveTo>
                  <a:lnTo>
                    <a:pt x="19" y="1011"/>
                  </a:lnTo>
                  <a:lnTo>
                    <a:pt x="0" y="0"/>
                  </a:lnTo>
                  <a:lnTo>
                    <a:pt x="630" y="299"/>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7" name="Freeform 61"/>
            <p:cNvSpPr>
              <a:spLocks noChangeArrowheads="1"/>
            </p:cNvSpPr>
            <p:nvPr/>
          </p:nvSpPr>
          <p:spPr bwMode="auto">
            <a:xfrm rot="5400000" flipH="1">
              <a:off x="7092187" y="1297296"/>
              <a:ext cx="489556" cy="912608"/>
            </a:xfrm>
            <a:custGeom>
              <a:avLst/>
              <a:gdLst>
                <a:gd name="T0" fmla="*/ 0 w 629"/>
                <a:gd name="T1" fmla="*/ 874 h 1172"/>
                <a:gd name="T2" fmla="*/ 328 w 629"/>
                <a:gd name="T3" fmla="*/ 0 h 1172"/>
                <a:gd name="T4" fmla="*/ 629 w 629"/>
                <a:gd name="T5" fmla="*/ 1172 h 1172"/>
                <a:gd name="T6" fmla="*/ 0 w 629"/>
                <a:gd name="T7" fmla="*/ 874 h 1172"/>
                <a:gd name="T8" fmla="*/ 0 60000 65536"/>
                <a:gd name="T9" fmla="*/ 0 60000 65536"/>
                <a:gd name="T10" fmla="*/ 0 60000 65536"/>
                <a:gd name="T11" fmla="*/ 0 60000 65536"/>
                <a:gd name="T12" fmla="*/ 0 w 629"/>
                <a:gd name="T13" fmla="*/ 0 h 1172"/>
                <a:gd name="T14" fmla="*/ 629 w 629"/>
                <a:gd name="T15" fmla="*/ 1172 h 1172"/>
              </a:gdLst>
              <a:ahLst/>
              <a:cxnLst>
                <a:cxn ang="T8">
                  <a:pos x="T0" y="T1"/>
                </a:cxn>
                <a:cxn ang="T9">
                  <a:pos x="T2" y="T3"/>
                </a:cxn>
                <a:cxn ang="T10">
                  <a:pos x="T4" y="T5"/>
                </a:cxn>
                <a:cxn ang="T11">
                  <a:pos x="T6" y="T7"/>
                </a:cxn>
              </a:cxnLst>
              <a:rect l="T12" t="T13" r="T14" b="T15"/>
              <a:pathLst>
                <a:path w="629" h="1172">
                  <a:moveTo>
                    <a:pt x="0" y="874"/>
                  </a:moveTo>
                  <a:lnTo>
                    <a:pt x="328" y="0"/>
                  </a:lnTo>
                  <a:lnTo>
                    <a:pt x="629" y="1172"/>
                  </a:lnTo>
                  <a:lnTo>
                    <a:pt x="0" y="874"/>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8" name="Freeform 62"/>
            <p:cNvSpPr>
              <a:spLocks noChangeArrowheads="1"/>
            </p:cNvSpPr>
            <p:nvPr/>
          </p:nvSpPr>
          <p:spPr bwMode="auto">
            <a:xfrm rot="5400000" flipH="1">
              <a:off x="6804137" y="753962"/>
              <a:ext cx="747175" cy="1231087"/>
            </a:xfrm>
            <a:custGeom>
              <a:avLst/>
              <a:gdLst>
                <a:gd name="T0" fmla="*/ 302 w 960"/>
                <a:gd name="T1" fmla="*/ 1173 h 1581"/>
                <a:gd name="T2" fmla="*/ 301 w 960"/>
                <a:gd name="T3" fmla="*/ 1172 h 1581"/>
                <a:gd name="T4" fmla="*/ 0 w 960"/>
                <a:gd name="T5" fmla="*/ 0 h 1581"/>
                <a:gd name="T6" fmla="*/ 0 w 960"/>
                <a:gd name="T7" fmla="*/ 0 h 1581"/>
                <a:gd name="T8" fmla="*/ 960 w 960"/>
                <a:gd name="T9" fmla="*/ 1581 h 1581"/>
                <a:gd name="T10" fmla="*/ 302 w 960"/>
                <a:gd name="T11" fmla="*/ 1173 h 1581"/>
                <a:gd name="T12" fmla="*/ 0 60000 65536"/>
                <a:gd name="T13" fmla="*/ 0 60000 65536"/>
                <a:gd name="T14" fmla="*/ 0 60000 65536"/>
                <a:gd name="T15" fmla="*/ 0 60000 65536"/>
                <a:gd name="T16" fmla="*/ 0 60000 65536"/>
                <a:gd name="T17" fmla="*/ 0 60000 65536"/>
                <a:gd name="T18" fmla="*/ 0 w 960"/>
                <a:gd name="T19" fmla="*/ 0 h 1581"/>
                <a:gd name="T20" fmla="*/ 960 w 960"/>
                <a:gd name="T21" fmla="*/ 1581 h 1581"/>
              </a:gdLst>
              <a:ahLst/>
              <a:cxnLst>
                <a:cxn ang="T12">
                  <a:pos x="T0" y="T1"/>
                </a:cxn>
                <a:cxn ang="T13">
                  <a:pos x="T2" y="T3"/>
                </a:cxn>
                <a:cxn ang="T14">
                  <a:pos x="T4" y="T5"/>
                </a:cxn>
                <a:cxn ang="T15">
                  <a:pos x="T6" y="T7"/>
                </a:cxn>
                <a:cxn ang="T16">
                  <a:pos x="T8" y="T9"/>
                </a:cxn>
                <a:cxn ang="T17">
                  <a:pos x="T10" y="T11"/>
                </a:cxn>
              </a:cxnLst>
              <a:rect l="T18" t="T19" r="T20" b="T21"/>
              <a:pathLst>
                <a:path w="960" h="1581">
                  <a:moveTo>
                    <a:pt x="302" y="1173"/>
                  </a:moveTo>
                  <a:lnTo>
                    <a:pt x="301" y="1172"/>
                  </a:lnTo>
                  <a:lnTo>
                    <a:pt x="0" y="0"/>
                  </a:lnTo>
                  <a:lnTo>
                    <a:pt x="0" y="0"/>
                  </a:lnTo>
                  <a:lnTo>
                    <a:pt x="960" y="1581"/>
                  </a:lnTo>
                  <a:lnTo>
                    <a:pt x="302" y="11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79" name="Freeform 63"/>
            <p:cNvSpPr>
              <a:spLocks noChangeArrowheads="1"/>
            </p:cNvSpPr>
            <p:nvPr/>
          </p:nvSpPr>
          <p:spPr bwMode="auto">
            <a:xfrm rot="5400000" flipH="1">
              <a:off x="6633299" y="581566"/>
              <a:ext cx="1090409" cy="1232645"/>
            </a:xfrm>
            <a:custGeom>
              <a:avLst/>
              <a:gdLst>
                <a:gd name="T0" fmla="*/ 1401 w 1401"/>
                <a:gd name="T1" fmla="*/ 1273 h 1583"/>
                <a:gd name="T2" fmla="*/ 960 w 1401"/>
                <a:gd name="T3" fmla="*/ 1583 h 1583"/>
                <a:gd name="T4" fmla="*/ 0 w 1401"/>
                <a:gd name="T5" fmla="*/ 2 h 1583"/>
                <a:gd name="T6" fmla="*/ 9 w 1401"/>
                <a:gd name="T7" fmla="*/ 0 h 1583"/>
                <a:gd name="T8" fmla="*/ 1401 w 1401"/>
                <a:gd name="T9" fmla="*/ 907 h 1583"/>
                <a:gd name="T10" fmla="*/ 1401 w 1401"/>
                <a:gd name="T11" fmla="*/ 1273 h 1583"/>
                <a:gd name="T12" fmla="*/ 0 60000 65536"/>
                <a:gd name="T13" fmla="*/ 0 60000 65536"/>
                <a:gd name="T14" fmla="*/ 0 60000 65536"/>
                <a:gd name="T15" fmla="*/ 0 60000 65536"/>
                <a:gd name="T16" fmla="*/ 0 60000 65536"/>
                <a:gd name="T17" fmla="*/ 0 60000 65536"/>
                <a:gd name="T18" fmla="*/ 0 w 1401"/>
                <a:gd name="T19" fmla="*/ 0 h 1583"/>
                <a:gd name="T20" fmla="*/ 1401 w 1401"/>
                <a:gd name="T21" fmla="*/ 1583 h 1583"/>
              </a:gdLst>
              <a:ahLst/>
              <a:cxnLst>
                <a:cxn ang="T12">
                  <a:pos x="T0" y="T1"/>
                </a:cxn>
                <a:cxn ang="T13">
                  <a:pos x="T2" y="T3"/>
                </a:cxn>
                <a:cxn ang="T14">
                  <a:pos x="T4" y="T5"/>
                </a:cxn>
                <a:cxn ang="T15">
                  <a:pos x="T6" y="T7"/>
                </a:cxn>
                <a:cxn ang="T16">
                  <a:pos x="T8" y="T9"/>
                </a:cxn>
                <a:cxn ang="T17">
                  <a:pos x="T10" y="T11"/>
                </a:cxn>
              </a:cxnLst>
              <a:rect l="T18" t="T19" r="T20" b="T21"/>
              <a:pathLst>
                <a:path w="1401" h="1583">
                  <a:moveTo>
                    <a:pt x="1401" y="1273"/>
                  </a:moveTo>
                  <a:lnTo>
                    <a:pt x="960" y="1583"/>
                  </a:lnTo>
                  <a:lnTo>
                    <a:pt x="0" y="2"/>
                  </a:lnTo>
                  <a:lnTo>
                    <a:pt x="9" y="0"/>
                  </a:lnTo>
                  <a:lnTo>
                    <a:pt x="1401" y="907"/>
                  </a:lnTo>
                  <a:lnTo>
                    <a:pt x="1401" y="127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0" name="Freeform 64"/>
            <p:cNvSpPr>
              <a:spLocks noChangeArrowheads="1"/>
            </p:cNvSpPr>
            <p:nvPr/>
          </p:nvSpPr>
          <p:spPr bwMode="auto">
            <a:xfrm rot="5400000" flipH="1">
              <a:off x="6899994" y="841257"/>
              <a:ext cx="1083404" cy="706260"/>
            </a:xfrm>
            <a:custGeom>
              <a:avLst/>
              <a:gdLst>
                <a:gd name="T0" fmla="*/ 1392 w 1392"/>
                <a:gd name="T1" fmla="*/ 907 h 907"/>
                <a:gd name="T2" fmla="*/ 0 w 1392"/>
                <a:gd name="T3" fmla="*/ 0 h 907"/>
                <a:gd name="T4" fmla="*/ 1392 w 1392"/>
                <a:gd name="T5" fmla="*/ 239 h 907"/>
                <a:gd name="T6" fmla="*/ 1392 w 1392"/>
                <a:gd name="T7" fmla="*/ 907 h 907"/>
                <a:gd name="T8" fmla="*/ 0 60000 65536"/>
                <a:gd name="T9" fmla="*/ 0 60000 65536"/>
                <a:gd name="T10" fmla="*/ 0 60000 65536"/>
                <a:gd name="T11" fmla="*/ 0 60000 65536"/>
                <a:gd name="T12" fmla="*/ 0 w 1392"/>
                <a:gd name="T13" fmla="*/ 0 h 907"/>
                <a:gd name="T14" fmla="*/ 1392 w 1392"/>
                <a:gd name="T15" fmla="*/ 907 h 907"/>
              </a:gdLst>
              <a:ahLst/>
              <a:cxnLst>
                <a:cxn ang="T8">
                  <a:pos x="T0" y="T1"/>
                </a:cxn>
                <a:cxn ang="T9">
                  <a:pos x="T2" y="T3"/>
                </a:cxn>
                <a:cxn ang="T10">
                  <a:pos x="T4" y="T5"/>
                </a:cxn>
                <a:cxn ang="T11">
                  <a:pos x="T6" y="T7"/>
                </a:cxn>
              </a:cxnLst>
              <a:rect l="T12" t="T13" r="T14" b="T15"/>
              <a:pathLst>
                <a:path w="1392" h="907">
                  <a:moveTo>
                    <a:pt x="1392" y="907"/>
                  </a:moveTo>
                  <a:lnTo>
                    <a:pt x="0" y="0"/>
                  </a:lnTo>
                  <a:lnTo>
                    <a:pt x="1392" y="239"/>
                  </a:lnTo>
                  <a:lnTo>
                    <a:pt x="1392" y="907"/>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1" name="Freeform 65"/>
            <p:cNvSpPr>
              <a:spLocks noChangeArrowheads="1"/>
            </p:cNvSpPr>
            <p:nvPr/>
          </p:nvSpPr>
          <p:spPr bwMode="auto">
            <a:xfrm rot="5400000" flipH="1">
              <a:off x="6099729" y="292076"/>
              <a:ext cx="343234" cy="1064450"/>
            </a:xfrm>
            <a:custGeom>
              <a:avLst/>
              <a:gdLst>
                <a:gd name="T0" fmla="*/ 441 w 441"/>
                <a:gd name="T1" fmla="*/ 0 h 1367"/>
                <a:gd name="T2" fmla="*/ 0 w 441"/>
                <a:gd name="T3" fmla="*/ 310 h 1367"/>
                <a:gd name="T4" fmla="*/ 441 w 441"/>
                <a:gd name="T5" fmla="*/ 1367 h 1367"/>
                <a:gd name="T6" fmla="*/ 441 w 441"/>
                <a:gd name="T7" fmla="*/ 0 h 1367"/>
                <a:gd name="T8" fmla="*/ 0 60000 65536"/>
                <a:gd name="T9" fmla="*/ 0 60000 65536"/>
                <a:gd name="T10" fmla="*/ 0 60000 65536"/>
                <a:gd name="T11" fmla="*/ 0 60000 65536"/>
                <a:gd name="T12" fmla="*/ 0 w 441"/>
                <a:gd name="T13" fmla="*/ 0 h 1367"/>
                <a:gd name="T14" fmla="*/ 441 w 441"/>
                <a:gd name="T15" fmla="*/ 1367 h 1367"/>
              </a:gdLst>
              <a:ahLst/>
              <a:cxnLst>
                <a:cxn ang="T8">
                  <a:pos x="T0" y="T1"/>
                </a:cxn>
                <a:cxn ang="T9">
                  <a:pos x="T2" y="T3"/>
                </a:cxn>
                <a:cxn ang="T10">
                  <a:pos x="T4" y="T5"/>
                </a:cxn>
                <a:cxn ang="T11">
                  <a:pos x="T6" y="T7"/>
                </a:cxn>
              </a:cxnLst>
              <a:rect l="T12" t="T13" r="T14" b="T15"/>
              <a:pathLst>
                <a:path w="441" h="1367">
                  <a:moveTo>
                    <a:pt x="441" y="0"/>
                  </a:moveTo>
                  <a:lnTo>
                    <a:pt x="0" y="310"/>
                  </a:lnTo>
                  <a:lnTo>
                    <a:pt x="441" y="1367"/>
                  </a:lnTo>
                  <a:lnTo>
                    <a:pt x="441" y="0"/>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2" name="Freeform 66"/>
            <p:cNvSpPr>
              <a:spLocks noChangeArrowheads="1"/>
            </p:cNvSpPr>
            <p:nvPr/>
          </p:nvSpPr>
          <p:spPr bwMode="auto">
            <a:xfrm rot="5400000" flipH="1">
              <a:off x="5881821" y="509984"/>
              <a:ext cx="855360" cy="1140760"/>
            </a:xfrm>
            <a:custGeom>
              <a:avLst/>
              <a:gdLst>
                <a:gd name="T0" fmla="*/ 495 w 1099"/>
                <a:gd name="T1" fmla="*/ 1465 h 1465"/>
                <a:gd name="T2" fmla="*/ 1099 w 1099"/>
                <a:gd name="T3" fmla="*/ 1465 h 1465"/>
                <a:gd name="T4" fmla="*/ 1099 w 1099"/>
                <a:gd name="T5" fmla="*/ 1465 h 1465"/>
                <a:gd name="T6" fmla="*/ 658 w 1099"/>
                <a:gd name="T7" fmla="*/ 408 h 1465"/>
                <a:gd name="T8" fmla="*/ 0 w 1099"/>
                <a:gd name="T9" fmla="*/ 0 h 1465"/>
                <a:gd name="T10" fmla="*/ 495 w 1099"/>
                <a:gd name="T11" fmla="*/ 1465 h 1465"/>
                <a:gd name="T12" fmla="*/ 0 60000 65536"/>
                <a:gd name="T13" fmla="*/ 0 60000 65536"/>
                <a:gd name="T14" fmla="*/ 0 60000 65536"/>
                <a:gd name="T15" fmla="*/ 0 60000 65536"/>
                <a:gd name="T16" fmla="*/ 0 60000 65536"/>
                <a:gd name="T17" fmla="*/ 0 60000 65536"/>
                <a:gd name="T18" fmla="*/ 0 w 1099"/>
                <a:gd name="T19" fmla="*/ 0 h 1465"/>
                <a:gd name="T20" fmla="*/ 1099 w 1099"/>
                <a:gd name="T21" fmla="*/ 1465 h 1465"/>
              </a:gdLst>
              <a:ahLst/>
              <a:cxnLst>
                <a:cxn ang="T12">
                  <a:pos x="T0" y="T1"/>
                </a:cxn>
                <a:cxn ang="T13">
                  <a:pos x="T2" y="T3"/>
                </a:cxn>
                <a:cxn ang="T14">
                  <a:pos x="T4" y="T5"/>
                </a:cxn>
                <a:cxn ang="T15">
                  <a:pos x="T6" y="T7"/>
                </a:cxn>
                <a:cxn ang="T16">
                  <a:pos x="T8" y="T9"/>
                </a:cxn>
                <a:cxn ang="T17">
                  <a:pos x="T10" y="T11"/>
                </a:cxn>
              </a:cxnLst>
              <a:rect l="T18" t="T19" r="T20" b="T21"/>
              <a:pathLst>
                <a:path w="1099" h="1465">
                  <a:moveTo>
                    <a:pt x="495" y="1465"/>
                  </a:moveTo>
                  <a:lnTo>
                    <a:pt x="1099" y="1465"/>
                  </a:lnTo>
                  <a:lnTo>
                    <a:pt x="1099" y="1465"/>
                  </a:lnTo>
                  <a:lnTo>
                    <a:pt x="658" y="408"/>
                  </a:lnTo>
                  <a:lnTo>
                    <a:pt x="0" y="0"/>
                  </a:lnTo>
                  <a:lnTo>
                    <a:pt x="495" y="1465"/>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3" name="Freeform 68"/>
            <p:cNvSpPr>
              <a:spLocks noChangeArrowheads="1"/>
            </p:cNvSpPr>
            <p:nvPr/>
          </p:nvSpPr>
          <p:spPr bwMode="auto">
            <a:xfrm rot="5400000" flipH="1">
              <a:off x="5742761" y="1400889"/>
              <a:ext cx="579061" cy="586343"/>
            </a:xfrm>
            <a:custGeom>
              <a:avLst/>
              <a:gdLst>
                <a:gd name="T0" fmla="*/ 216 w 744"/>
                <a:gd name="T1" fmla="*/ 753 h 753"/>
                <a:gd name="T2" fmla="*/ 744 w 744"/>
                <a:gd name="T3" fmla="*/ 753 h 753"/>
                <a:gd name="T4" fmla="*/ 0 w 744"/>
                <a:gd name="T5" fmla="*/ 0 h 753"/>
                <a:gd name="T6" fmla="*/ 216 w 744"/>
                <a:gd name="T7" fmla="*/ 753 h 753"/>
                <a:gd name="T8" fmla="*/ 0 60000 65536"/>
                <a:gd name="T9" fmla="*/ 0 60000 65536"/>
                <a:gd name="T10" fmla="*/ 0 60000 65536"/>
                <a:gd name="T11" fmla="*/ 0 60000 65536"/>
                <a:gd name="T12" fmla="*/ 0 w 744"/>
                <a:gd name="T13" fmla="*/ 0 h 753"/>
                <a:gd name="T14" fmla="*/ 744 w 744"/>
                <a:gd name="T15" fmla="*/ 753 h 753"/>
              </a:gdLst>
              <a:ahLst/>
              <a:cxnLst>
                <a:cxn ang="T8">
                  <a:pos x="T0" y="T1"/>
                </a:cxn>
                <a:cxn ang="T9">
                  <a:pos x="T2" y="T3"/>
                </a:cxn>
                <a:cxn ang="T10">
                  <a:pos x="T4" y="T5"/>
                </a:cxn>
                <a:cxn ang="T11">
                  <a:pos x="T6" y="T7"/>
                </a:cxn>
              </a:cxnLst>
              <a:rect l="T12" t="T13" r="T14" b="T15"/>
              <a:pathLst>
                <a:path w="744" h="753">
                  <a:moveTo>
                    <a:pt x="216" y="753"/>
                  </a:moveTo>
                  <a:lnTo>
                    <a:pt x="744" y="753"/>
                  </a:lnTo>
                  <a:lnTo>
                    <a:pt x="0" y="0"/>
                  </a:lnTo>
                  <a:lnTo>
                    <a:pt x="216" y="75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4" name="Freeform 69"/>
            <p:cNvSpPr>
              <a:spLocks noChangeArrowheads="1"/>
            </p:cNvSpPr>
            <p:nvPr/>
          </p:nvSpPr>
          <p:spPr bwMode="auto">
            <a:xfrm rot="5400000" flipH="1">
              <a:off x="6106730" y="1615981"/>
              <a:ext cx="310545" cy="1045763"/>
            </a:xfrm>
            <a:custGeom>
              <a:avLst/>
              <a:gdLst>
                <a:gd name="T0" fmla="*/ 0 w 399"/>
                <a:gd name="T1" fmla="*/ 1343 h 1343"/>
                <a:gd name="T2" fmla="*/ 399 w 399"/>
                <a:gd name="T3" fmla="*/ 591 h 1343"/>
                <a:gd name="T4" fmla="*/ 216 w 399"/>
                <a:gd name="T5" fmla="*/ 0 h 1343"/>
                <a:gd name="T6" fmla="*/ 0 w 399"/>
                <a:gd name="T7" fmla="*/ 1343 h 1343"/>
                <a:gd name="T8" fmla="*/ 0 60000 65536"/>
                <a:gd name="T9" fmla="*/ 0 60000 65536"/>
                <a:gd name="T10" fmla="*/ 0 60000 65536"/>
                <a:gd name="T11" fmla="*/ 0 60000 65536"/>
                <a:gd name="T12" fmla="*/ 0 w 399"/>
                <a:gd name="T13" fmla="*/ 0 h 1343"/>
                <a:gd name="T14" fmla="*/ 399 w 399"/>
                <a:gd name="T15" fmla="*/ 1343 h 1343"/>
              </a:gdLst>
              <a:ahLst/>
              <a:cxnLst>
                <a:cxn ang="T8">
                  <a:pos x="T0" y="T1"/>
                </a:cxn>
                <a:cxn ang="T9">
                  <a:pos x="T2" y="T3"/>
                </a:cxn>
                <a:cxn ang="T10">
                  <a:pos x="T4" y="T5"/>
                </a:cxn>
                <a:cxn ang="T11">
                  <a:pos x="T6" y="T7"/>
                </a:cxn>
              </a:cxnLst>
              <a:rect l="T12" t="T13" r="T14" b="T15"/>
              <a:pathLst>
                <a:path w="399" h="1343">
                  <a:moveTo>
                    <a:pt x="0" y="1343"/>
                  </a:moveTo>
                  <a:lnTo>
                    <a:pt x="399" y="591"/>
                  </a:lnTo>
                  <a:lnTo>
                    <a:pt x="216" y="0"/>
                  </a:lnTo>
                  <a:lnTo>
                    <a:pt x="0" y="1343"/>
                  </a:lnTo>
                  <a:close/>
                </a:path>
              </a:pathLst>
            </a:cu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5" name="Freeform 70"/>
            <p:cNvSpPr>
              <a:spLocks noChangeArrowheads="1"/>
            </p:cNvSpPr>
            <p:nvPr/>
          </p:nvSpPr>
          <p:spPr bwMode="auto">
            <a:xfrm rot="5400000" flipH="1">
              <a:off x="6647480" y="1660795"/>
              <a:ext cx="142430" cy="788021"/>
            </a:xfrm>
            <a:custGeom>
              <a:avLst/>
              <a:gdLst>
                <a:gd name="T0" fmla="*/ 183 w 183"/>
                <a:gd name="T1" fmla="*/ 1012 h 1012"/>
                <a:gd name="T2" fmla="*/ 183 w 183"/>
                <a:gd name="T3" fmla="*/ 1011 h 1012"/>
                <a:gd name="T4" fmla="*/ 164 w 183"/>
                <a:gd name="T5" fmla="*/ 0 h 1012"/>
                <a:gd name="T6" fmla="*/ 0 w 183"/>
                <a:gd name="T7" fmla="*/ 421 h 1012"/>
                <a:gd name="T8" fmla="*/ 183 w 183"/>
                <a:gd name="T9" fmla="*/ 1012 h 1012"/>
                <a:gd name="T10" fmla="*/ 0 60000 65536"/>
                <a:gd name="T11" fmla="*/ 0 60000 65536"/>
                <a:gd name="T12" fmla="*/ 0 60000 65536"/>
                <a:gd name="T13" fmla="*/ 0 60000 65536"/>
                <a:gd name="T14" fmla="*/ 0 60000 65536"/>
                <a:gd name="T15" fmla="*/ 0 w 183"/>
                <a:gd name="T16" fmla="*/ 0 h 1012"/>
                <a:gd name="T17" fmla="*/ 183 w 183"/>
                <a:gd name="T18" fmla="*/ 1012 h 1012"/>
              </a:gdLst>
              <a:ahLst/>
              <a:cxnLst>
                <a:cxn ang="T10">
                  <a:pos x="T0" y="T1"/>
                </a:cxn>
                <a:cxn ang="T11">
                  <a:pos x="T2" y="T3"/>
                </a:cxn>
                <a:cxn ang="T12">
                  <a:pos x="T4" y="T5"/>
                </a:cxn>
                <a:cxn ang="T13">
                  <a:pos x="T6" y="T7"/>
                </a:cxn>
                <a:cxn ang="T14">
                  <a:pos x="T8" y="T9"/>
                </a:cxn>
              </a:cxnLst>
              <a:rect l="T15" t="T16" r="T17" b="T18"/>
              <a:pathLst>
                <a:path w="183" h="1012">
                  <a:moveTo>
                    <a:pt x="183" y="1012"/>
                  </a:moveTo>
                  <a:lnTo>
                    <a:pt x="183" y="1011"/>
                  </a:lnTo>
                  <a:lnTo>
                    <a:pt x="164" y="0"/>
                  </a:lnTo>
                  <a:lnTo>
                    <a:pt x="0" y="421"/>
                  </a:lnTo>
                  <a:lnTo>
                    <a:pt x="183" y="1012"/>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6" name="Freeform 75"/>
            <p:cNvSpPr>
              <a:spLocks noChangeArrowheads="1"/>
            </p:cNvSpPr>
            <p:nvPr/>
          </p:nvSpPr>
          <p:spPr bwMode="auto">
            <a:xfrm rot="5400000" flipH="1">
              <a:off x="7000727" y="1950641"/>
              <a:ext cx="640548" cy="1103384"/>
            </a:xfrm>
            <a:custGeom>
              <a:avLst/>
              <a:gdLst>
                <a:gd name="T0" fmla="*/ 0 w 823"/>
                <a:gd name="T1" fmla="*/ 0 h 1417"/>
                <a:gd name="T2" fmla="*/ 125 w 823"/>
                <a:gd name="T3" fmla="*/ 1417 h 1417"/>
                <a:gd name="T4" fmla="*/ 823 w 823"/>
                <a:gd name="T5" fmla="*/ 1276 h 1417"/>
                <a:gd name="T6" fmla="*/ 0 w 823"/>
                <a:gd name="T7" fmla="*/ 0 h 1417"/>
                <a:gd name="T8" fmla="*/ 0 60000 65536"/>
                <a:gd name="T9" fmla="*/ 0 60000 65536"/>
                <a:gd name="T10" fmla="*/ 0 60000 65536"/>
                <a:gd name="T11" fmla="*/ 0 60000 65536"/>
                <a:gd name="T12" fmla="*/ 0 w 823"/>
                <a:gd name="T13" fmla="*/ 0 h 1417"/>
                <a:gd name="T14" fmla="*/ 823 w 823"/>
                <a:gd name="T15" fmla="*/ 1417 h 1417"/>
              </a:gdLst>
              <a:ahLst/>
              <a:cxnLst>
                <a:cxn ang="T8">
                  <a:pos x="T0" y="T1"/>
                </a:cxn>
                <a:cxn ang="T9">
                  <a:pos x="T2" y="T3"/>
                </a:cxn>
                <a:cxn ang="T10">
                  <a:pos x="T4" y="T5"/>
                </a:cxn>
                <a:cxn ang="T11">
                  <a:pos x="T6" y="T7"/>
                </a:cxn>
              </a:cxnLst>
              <a:rect l="T12" t="T13" r="T14" b="T15"/>
              <a:pathLst>
                <a:path w="823" h="1417">
                  <a:moveTo>
                    <a:pt x="0" y="0"/>
                  </a:moveTo>
                  <a:lnTo>
                    <a:pt x="125" y="1417"/>
                  </a:lnTo>
                  <a:lnTo>
                    <a:pt x="823" y="1276"/>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7" name="Freeform 76"/>
            <p:cNvSpPr>
              <a:spLocks noChangeArrowheads="1"/>
            </p:cNvSpPr>
            <p:nvPr/>
          </p:nvSpPr>
          <p:spPr bwMode="auto">
            <a:xfrm rot="5400000" flipH="1">
              <a:off x="6037482" y="1883697"/>
              <a:ext cx="543259" cy="1139982"/>
            </a:xfrm>
            <a:custGeom>
              <a:avLst/>
              <a:gdLst>
                <a:gd name="T0" fmla="*/ 473 w 698"/>
                <a:gd name="T1" fmla="*/ 1464 h 1464"/>
                <a:gd name="T2" fmla="*/ 0 w 698"/>
                <a:gd name="T3" fmla="*/ 141 h 1464"/>
                <a:gd name="T4" fmla="*/ 698 w 698"/>
                <a:gd name="T5" fmla="*/ 0 h 1464"/>
                <a:gd name="T6" fmla="*/ 473 w 698"/>
                <a:gd name="T7" fmla="*/ 1464 h 1464"/>
                <a:gd name="T8" fmla="*/ 0 60000 65536"/>
                <a:gd name="T9" fmla="*/ 0 60000 65536"/>
                <a:gd name="T10" fmla="*/ 0 60000 65536"/>
                <a:gd name="T11" fmla="*/ 0 60000 65536"/>
                <a:gd name="T12" fmla="*/ 0 w 698"/>
                <a:gd name="T13" fmla="*/ 0 h 1464"/>
                <a:gd name="T14" fmla="*/ 698 w 698"/>
                <a:gd name="T15" fmla="*/ 1464 h 1464"/>
              </a:gdLst>
              <a:ahLst/>
              <a:cxnLst>
                <a:cxn ang="T8">
                  <a:pos x="T0" y="T1"/>
                </a:cxn>
                <a:cxn ang="T9">
                  <a:pos x="T2" y="T3"/>
                </a:cxn>
                <a:cxn ang="T10">
                  <a:pos x="T4" y="T5"/>
                </a:cxn>
                <a:cxn ang="T11">
                  <a:pos x="T6" y="T7"/>
                </a:cxn>
              </a:cxnLst>
              <a:rect l="T12" t="T13" r="T14" b="T15"/>
              <a:pathLst>
                <a:path w="698" h="1464">
                  <a:moveTo>
                    <a:pt x="473" y="1464"/>
                  </a:moveTo>
                  <a:lnTo>
                    <a:pt x="0" y="141"/>
                  </a:lnTo>
                  <a:lnTo>
                    <a:pt x="698" y="0"/>
                  </a:lnTo>
                  <a:lnTo>
                    <a:pt x="473"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8" name="Freeform 77"/>
            <p:cNvSpPr>
              <a:spLocks noChangeArrowheads="1"/>
            </p:cNvSpPr>
            <p:nvPr/>
          </p:nvSpPr>
          <p:spPr bwMode="auto">
            <a:xfrm rot="5400000" flipH="1">
              <a:off x="5940557" y="2155742"/>
              <a:ext cx="627316" cy="1030189"/>
            </a:xfrm>
            <a:custGeom>
              <a:avLst/>
              <a:gdLst>
                <a:gd name="T0" fmla="*/ 0 w 806"/>
                <a:gd name="T1" fmla="*/ 651 h 1323"/>
                <a:gd name="T2" fmla="*/ 333 w 806"/>
                <a:gd name="T3" fmla="*/ 0 h 1323"/>
                <a:gd name="T4" fmla="*/ 806 w 806"/>
                <a:gd name="T5" fmla="*/ 1323 h 1323"/>
                <a:gd name="T6" fmla="*/ 0 w 806"/>
                <a:gd name="T7" fmla="*/ 651 h 1323"/>
                <a:gd name="T8" fmla="*/ 0 60000 65536"/>
                <a:gd name="T9" fmla="*/ 0 60000 65536"/>
                <a:gd name="T10" fmla="*/ 0 60000 65536"/>
                <a:gd name="T11" fmla="*/ 0 60000 65536"/>
                <a:gd name="T12" fmla="*/ 0 w 806"/>
                <a:gd name="T13" fmla="*/ 0 h 1323"/>
                <a:gd name="T14" fmla="*/ 806 w 806"/>
                <a:gd name="T15" fmla="*/ 1323 h 1323"/>
              </a:gdLst>
              <a:ahLst/>
              <a:cxnLst>
                <a:cxn ang="T8">
                  <a:pos x="T0" y="T1"/>
                </a:cxn>
                <a:cxn ang="T9">
                  <a:pos x="T2" y="T3"/>
                </a:cxn>
                <a:cxn ang="T10">
                  <a:pos x="T4" y="T5"/>
                </a:cxn>
                <a:cxn ang="T11">
                  <a:pos x="T6" y="T7"/>
                </a:cxn>
              </a:cxnLst>
              <a:rect l="T12" t="T13" r="T14" b="T15"/>
              <a:pathLst>
                <a:path w="806" h="1323">
                  <a:moveTo>
                    <a:pt x="0" y="651"/>
                  </a:moveTo>
                  <a:lnTo>
                    <a:pt x="333" y="0"/>
                  </a:lnTo>
                  <a:lnTo>
                    <a:pt x="806" y="1323"/>
                  </a:lnTo>
                  <a:lnTo>
                    <a:pt x="0" y="6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89" name="Freeform 78"/>
            <p:cNvSpPr>
              <a:spLocks noChangeArrowheads="1"/>
            </p:cNvSpPr>
            <p:nvPr/>
          </p:nvSpPr>
          <p:spPr bwMode="auto">
            <a:xfrm rot="5400000" flipH="1">
              <a:off x="5687098" y="2409201"/>
              <a:ext cx="627316" cy="523271"/>
            </a:xfrm>
            <a:custGeom>
              <a:avLst/>
              <a:gdLst>
                <a:gd name="T0" fmla="*/ 0 w 806"/>
                <a:gd name="T1" fmla="*/ 0 h 672"/>
                <a:gd name="T2" fmla="*/ 10 w 806"/>
                <a:gd name="T3" fmla="*/ 396 h 672"/>
                <a:gd name="T4" fmla="*/ 806 w 806"/>
                <a:gd name="T5" fmla="*/ 672 h 672"/>
                <a:gd name="T6" fmla="*/ 0 w 806"/>
                <a:gd name="T7" fmla="*/ 0 h 672"/>
                <a:gd name="T8" fmla="*/ 0 60000 65536"/>
                <a:gd name="T9" fmla="*/ 0 60000 65536"/>
                <a:gd name="T10" fmla="*/ 0 60000 65536"/>
                <a:gd name="T11" fmla="*/ 0 60000 65536"/>
                <a:gd name="T12" fmla="*/ 0 w 806"/>
                <a:gd name="T13" fmla="*/ 0 h 672"/>
                <a:gd name="T14" fmla="*/ 806 w 806"/>
                <a:gd name="T15" fmla="*/ 672 h 672"/>
              </a:gdLst>
              <a:ahLst/>
              <a:cxnLst>
                <a:cxn ang="T8">
                  <a:pos x="T0" y="T1"/>
                </a:cxn>
                <a:cxn ang="T9">
                  <a:pos x="T2" y="T3"/>
                </a:cxn>
                <a:cxn ang="T10">
                  <a:pos x="T4" y="T5"/>
                </a:cxn>
                <a:cxn ang="T11">
                  <a:pos x="T6" y="T7"/>
                </a:cxn>
              </a:cxnLst>
              <a:rect l="T12" t="T13" r="T14" b="T15"/>
              <a:pathLst>
                <a:path w="806" h="672">
                  <a:moveTo>
                    <a:pt x="0" y="0"/>
                  </a:moveTo>
                  <a:lnTo>
                    <a:pt x="10" y="396"/>
                  </a:lnTo>
                  <a:lnTo>
                    <a:pt x="806" y="672"/>
                  </a:lnTo>
                  <a:lnTo>
                    <a:pt x="0" y="0"/>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0" name="Freeform 82"/>
            <p:cNvSpPr>
              <a:spLocks noChangeArrowheads="1"/>
            </p:cNvSpPr>
            <p:nvPr/>
          </p:nvSpPr>
          <p:spPr bwMode="auto">
            <a:xfrm rot="5400000" flipH="1">
              <a:off x="5809708" y="1789252"/>
              <a:ext cx="497339" cy="638514"/>
            </a:xfrm>
            <a:custGeom>
              <a:avLst/>
              <a:gdLst>
                <a:gd name="T0" fmla="*/ 0 w 639"/>
                <a:gd name="T1" fmla="*/ 820 h 820"/>
                <a:gd name="T2" fmla="*/ 416 w 639"/>
                <a:gd name="T3" fmla="*/ 0 h 820"/>
                <a:gd name="T4" fmla="*/ 639 w 639"/>
                <a:gd name="T5" fmla="*/ 820 h 820"/>
                <a:gd name="T6" fmla="*/ 0 w 639"/>
                <a:gd name="T7" fmla="*/ 820 h 820"/>
                <a:gd name="T8" fmla="*/ 0 60000 65536"/>
                <a:gd name="T9" fmla="*/ 0 60000 65536"/>
                <a:gd name="T10" fmla="*/ 0 60000 65536"/>
                <a:gd name="T11" fmla="*/ 0 60000 65536"/>
                <a:gd name="T12" fmla="*/ 0 w 639"/>
                <a:gd name="T13" fmla="*/ 0 h 820"/>
                <a:gd name="T14" fmla="*/ 639 w 639"/>
                <a:gd name="T15" fmla="*/ 820 h 820"/>
              </a:gdLst>
              <a:ahLst/>
              <a:cxnLst>
                <a:cxn ang="T8">
                  <a:pos x="T0" y="T1"/>
                </a:cxn>
                <a:cxn ang="T9">
                  <a:pos x="T2" y="T3"/>
                </a:cxn>
                <a:cxn ang="T10">
                  <a:pos x="T4" y="T5"/>
                </a:cxn>
                <a:cxn ang="T11">
                  <a:pos x="T6" y="T7"/>
                </a:cxn>
              </a:cxnLst>
              <a:rect l="T12" t="T13" r="T14" b="T15"/>
              <a:pathLst>
                <a:path w="639" h="820">
                  <a:moveTo>
                    <a:pt x="0" y="820"/>
                  </a:moveTo>
                  <a:lnTo>
                    <a:pt x="416" y="0"/>
                  </a:lnTo>
                  <a:lnTo>
                    <a:pt x="639" y="820"/>
                  </a:lnTo>
                  <a:lnTo>
                    <a:pt x="0" y="82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1" name="Freeform 83"/>
            <p:cNvSpPr>
              <a:spLocks noChangeArrowheads="1"/>
            </p:cNvSpPr>
            <p:nvPr/>
          </p:nvSpPr>
          <p:spPr bwMode="auto">
            <a:xfrm rot="5400000" flipH="1">
              <a:off x="6989079" y="1938992"/>
              <a:ext cx="773638" cy="993591"/>
            </a:xfrm>
            <a:custGeom>
              <a:avLst/>
              <a:gdLst>
                <a:gd name="T0" fmla="*/ 994 w 994"/>
                <a:gd name="T1" fmla="*/ 816 h 1276"/>
                <a:gd name="T2" fmla="*/ 823 w 994"/>
                <a:gd name="T3" fmla="*/ 1276 h 1276"/>
                <a:gd name="T4" fmla="*/ 0 w 994"/>
                <a:gd name="T5" fmla="*/ 0 h 1276"/>
                <a:gd name="T6" fmla="*/ 994 w 994"/>
                <a:gd name="T7" fmla="*/ 816 h 1276"/>
                <a:gd name="T8" fmla="*/ 0 60000 65536"/>
                <a:gd name="T9" fmla="*/ 0 60000 65536"/>
                <a:gd name="T10" fmla="*/ 0 60000 65536"/>
                <a:gd name="T11" fmla="*/ 0 60000 65536"/>
                <a:gd name="T12" fmla="*/ 0 w 994"/>
                <a:gd name="T13" fmla="*/ 0 h 1276"/>
                <a:gd name="T14" fmla="*/ 994 w 994"/>
                <a:gd name="T15" fmla="*/ 1276 h 1276"/>
              </a:gdLst>
              <a:ahLst/>
              <a:cxnLst>
                <a:cxn ang="T8">
                  <a:pos x="T0" y="T1"/>
                </a:cxn>
                <a:cxn ang="T9">
                  <a:pos x="T2" y="T3"/>
                </a:cxn>
                <a:cxn ang="T10">
                  <a:pos x="T4" y="T5"/>
                </a:cxn>
                <a:cxn ang="T11">
                  <a:pos x="T6" y="T7"/>
                </a:cxn>
              </a:cxnLst>
              <a:rect l="T12" t="T13" r="T14" b="T15"/>
              <a:pathLst>
                <a:path w="994" h="1276">
                  <a:moveTo>
                    <a:pt x="994" y="816"/>
                  </a:moveTo>
                  <a:lnTo>
                    <a:pt x="823" y="1276"/>
                  </a:lnTo>
                  <a:lnTo>
                    <a:pt x="0" y="0"/>
                  </a:lnTo>
                  <a:lnTo>
                    <a:pt x="994" y="816"/>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2" name="Freeform 84"/>
            <p:cNvSpPr>
              <a:spLocks noChangeArrowheads="1"/>
            </p:cNvSpPr>
            <p:nvPr/>
          </p:nvSpPr>
          <p:spPr bwMode="auto">
            <a:xfrm rot="5400000" flipH="1">
              <a:off x="6479229" y="134634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3" name="Freeform 85"/>
            <p:cNvSpPr>
              <a:spLocks noChangeArrowheads="1"/>
            </p:cNvSpPr>
            <p:nvPr/>
          </p:nvSpPr>
          <p:spPr bwMode="auto">
            <a:xfrm rot="5400000" flipH="1">
              <a:off x="7226903" y="1298055"/>
              <a:ext cx="507456" cy="994369"/>
            </a:xfrm>
            <a:custGeom>
              <a:avLst/>
              <a:gdLst>
                <a:gd name="T0" fmla="*/ 0 w 652"/>
                <a:gd name="T1" fmla="*/ 951 h 1277"/>
                <a:gd name="T2" fmla="*/ 339 w 652"/>
                <a:gd name="T3" fmla="*/ 0 h 1277"/>
                <a:gd name="T4" fmla="*/ 652 w 652"/>
                <a:gd name="T5" fmla="*/ 1277 h 1277"/>
                <a:gd name="T6" fmla="*/ 0 w 652"/>
                <a:gd name="T7" fmla="*/ 951 h 1277"/>
                <a:gd name="T8" fmla="*/ 0 60000 65536"/>
                <a:gd name="T9" fmla="*/ 0 60000 65536"/>
                <a:gd name="T10" fmla="*/ 0 60000 65536"/>
                <a:gd name="T11" fmla="*/ 0 60000 65536"/>
                <a:gd name="T12" fmla="*/ 0 w 652"/>
                <a:gd name="T13" fmla="*/ 0 h 1277"/>
                <a:gd name="T14" fmla="*/ 652 w 652"/>
                <a:gd name="T15" fmla="*/ 1277 h 1277"/>
              </a:gdLst>
              <a:ahLst/>
              <a:cxnLst>
                <a:cxn ang="T8">
                  <a:pos x="T0" y="T1"/>
                </a:cxn>
                <a:cxn ang="T9">
                  <a:pos x="T2" y="T3"/>
                </a:cxn>
                <a:cxn ang="T10">
                  <a:pos x="T4" y="T5"/>
                </a:cxn>
                <a:cxn ang="T11">
                  <a:pos x="T6" y="T7"/>
                </a:cxn>
              </a:cxnLst>
              <a:rect l="T12" t="T13" r="T14" b="T15"/>
              <a:pathLst>
                <a:path w="652" h="1277">
                  <a:moveTo>
                    <a:pt x="0" y="951"/>
                  </a:moveTo>
                  <a:lnTo>
                    <a:pt x="339" y="0"/>
                  </a:lnTo>
                  <a:lnTo>
                    <a:pt x="652" y="1277"/>
                  </a:lnTo>
                  <a:lnTo>
                    <a:pt x="0" y="951"/>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4" name="Freeform 86"/>
            <p:cNvSpPr>
              <a:spLocks noChangeArrowheads="1"/>
            </p:cNvSpPr>
            <p:nvPr/>
          </p:nvSpPr>
          <p:spPr bwMode="auto">
            <a:xfrm rot="5400000" flipH="1">
              <a:off x="6919389" y="725916"/>
              <a:ext cx="775972" cy="1342438"/>
            </a:xfrm>
            <a:custGeom>
              <a:avLst/>
              <a:gdLst>
                <a:gd name="T0" fmla="*/ 314 w 997"/>
                <a:gd name="T1" fmla="*/ 1279 h 1724"/>
                <a:gd name="T2" fmla="*/ 313 w 997"/>
                <a:gd name="T3" fmla="*/ 1278 h 1724"/>
                <a:gd name="T4" fmla="*/ 0 w 997"/>
                <a:gd name="T5" fmla="*/ 1 h 1724"/>
                <a:gd name="T6" fmla="*/ 2 w 997"/>
                <a:gd name="T7" fmla="*/ 0 h 1724"/>
                <a:gd name="T8" fmla="*/ 997 w 997"/>
                <a:gd name="T9" fmla="*/ 1724 h 1724"/>
                <a:gd name="T10" fmla="*/ 314 w 997"/>
                <a:gd name="T11" fmla="*/ 1279 h 1724"/>
                <a:gd name="T12" fmla="*/ 0 60000 65536"/>
                <a:gd name="T13" fmla="*/ 0 60000 65536"/>
                <a:gd name="T14" fmla="*/ 0 60000 65536"/>
                <a:gd name="T15" fmla="*/ 0 60000 65536"/>
                <a:gd name="T16" fmla="*/ 0 60000 65536"/>
                <a:gd name="T17" fmla="*/ 0 60000 65536"/>
                <a:gd name="T18" fmla="*/ 0 w 997"/>
                <a:gd name="T19" fmla="*/ 0 h 1724"/>
                <a:gd name="T20" fmla="*/ 997 w 997"/>
                <a:gd name="T21" fmla="*/ 1724 h 1724"/>
              </a:gdLst>
              <a:ahLst/>
              <a:cxnLst>
                <a:cxn ang="T12">
                  <a:pos x="T0" y="T1"/>
                </a:cxn>
                <a:cxn ang="T13">
                  <a:pos x="T2" y="T3"/>
                </a:cxn>
                <a:cxn ang="T14">
                  <a:pos x="T4" y="T5"/>
                </a:cxn>
                <a:cxn ang="T15">
                  <a:pos x="T6" y="T7"/>
                </a:cxn>
                <a:cxn ang="T16">
                  <a:pos x="T8" y="T9"/>
                </a:cxn>
                <a:cxn ang="T17">
                  <a:pos x="T10" y="T11"/>
                </a:cxn>
              </a:cxnLst>
              <a:rect l="T18" t="T19" r="T20" b="T21"/>
              <a:pathLst>
                <a:path w="997" h="1724">
                  <a:moveTo>
                    <a:pt x="314" y="1279"/>
                  </a:moveTo>
                  <a:lnTo>
                    <a:pt x="313" y="1278"/>
                  </a:lnTo>
                  <a:lnTo>
                    <a:pt x="0" y="1"/>
                  </a:lnTo>
                  <a:lnTo>
                    <a:pt x="2" y="0"/>
                  </a:lnTo>
                  <a:lnTo>
                    <a:pt x="997" y="1724"/>
                  </a:lnTo>
                  <a:lnTo>
                    <a:pt x="314" y="127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5" name="Freeform 87"/>
            <p:cNvSpPr>
              <a:spLocks noChangeArrowheads="1"/>
            </p:cNvSpPr>
            <p:nvPr/>
          </p:nvSpPr>
          <p:spPr bwMode="auto">
            <a:xfrm rot="5400000" flipH="1">
              <a:off x="6743103" y="545738"/>
              <a:ext cx="1130882" cy="1344774"/>
            </a:xfrm>
            <a:custGeom>
              <a:avLst/>
              <a:gdLst>
                <a:gd name="T0" fmla="*/ 1453 w 1453"/>
                <a:gd name="T1" fmla="*/ 1389 h 1727"/>
                <a:gd name="T2" fmla="*/ 995 w 1453"/>
                <a:gd name="T3" fmla="*/ 1727 h 1727"/>
                <a:gd name="T4" fmla="*/ 0 w 1453"/>
                <a:gd name="T5" fmla="*/ 3 h 1727"/>
                <a:gd name="T6" fmla="*/ 8 w 1453"/>
                <a:gd name="T7" fmla="*/ 0 h 1727"/>
                <a:gd name="T8" fmla="*/ 1453 w 1453"/>
                <a:gd name="T9" fmla="*/ 989 h 1727"/>
                <a:gd name="T10" fmla="*/ 1453 w 1453"/>
                <a:gd name="T11" fmla="*/ 1389 h 1727"/>
                <a:gd name="T12" fmla="*/ 0 60000 65536"/>
                <a:gd name="T13" fmla="*/ 0 60000 65536"/>
                <a:gd name="T14" fmla="*/ 0 60000 65536"/>
                <a:gd name="T15" fmla="*/ 0 60000 65536"/>
                <a:gd name="T16" fmla="*/ 0 60000 65536"/>
                <a:gd name="T17" fmla="*/ 0 60000 65536"/>
                <a:gd name="T18" fmla="*/ 0 w 1453"/>
                <a:gd name="T19" fmla="*/ 0 h 1727"/>
                <a:gd name="T20" fmla="*/ 1453 w 1453"/>
                <a:gd name="T21" fmla="*/ 1727 h 1727"/>
              </a:gdLst>
              <a:ahLst/>
              <a:cxnLst>
                <a:cxn ang="T12">
                  <a:pos x="T0" y="T1"/>
                </a:cxn>
                <a:cxn ang="T13">
                  <a:pos x="T2" y="T3"/>
                </a:cxn>
                <a:cxn ang="T14">
                  <a:pos x="T4" y="T5"/>
                </a:cxn>
                <a:cxn ang="T15">
                  <a:pos x="T6" y="T7"/>
                </a:cxn>
                <a:cxn ang="T16">
                  <a:pos x="T8" y="T9"/>
                </a:cxn>
                <a:cxn ang="T17">
                  <a:pos x="T10" y="T11"/>
                </a:cxn>
              </a:cxnLst>
              <a:rect l="T18" t="T19" r="T20" b="T21"/>
              <a:pathLst>
                <a:path w="1453" h="1727">
                  <a:moveTo>
                    <a:pt x="1453" y="1389"/>
                  </a:moveTo>
                  <a:lnTo>
                    <a:pt x="995" y="1727"/>
                  </a:lnTo>
                  <a:lnTo>
                    <a:pt x="0" y="3"/>
                  </a:lnTo>
                  <a:lnTo>
                    <a:pt x="8" y="0"/>
                  </a:lnTo>
                  <a:lnTo>
                    <a:pt x="1453" y="989"/>
                  </a:lnTo>
                  <a:lnTo>
                    <a:pt x="1453" y="1389"/>
                  </a:lnTo>
                  <a:close/>
                </a:path>
              </a:pathLst>
            </a:custGeom>
            <a:solidFill>
              <a:srgbClr val="2F538F"/>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6" name="Freeform 88"/>
            <p:cNvSpPr>
              <a:spLocks noChangeArrowheads="1"/>
            </p:cNvSpPr>
            <p:nvPr/>
          </p:nvSpPr>
          <p:spPr bwMode="auto">
            <a:xfrm rot="5400000" flipH="1">
              <a:off x="7007980" y="827770"/>
              <a:ext cx="1124654" cy="770111"/>
            </a:xfrm>
            <a:custGeom>
              <a:avLst/>
              <a:gdLst>
                <a:gd name="T0" fmla="*/ 1445 w 1445"/>
                <a:gd name="T1" fmla="*/ 989 h 989"/>
                <a:gd name="T2" fmla="*/ 0 w 1445"/>
                <a:gd name="T3" fmla="*/ 0 h 989"/>
                <a:gd name="T4" fmla="*/ 1445 w 1445"/>
                <a:gd name="T5" fmla="*/ 262 h 989"/>
                <a:gd name="T6" fmla="*/ 1445 w 1445"/>
                <a:gd name="T7" fmla="*/ 989 h 989"/>
                <a:gd name="T8" fmla="*/ 0 60000 65536"/>
                <a:gd name="T9" fmla="*/ 0 60000 65536"/>
                <a:gd name="T10" fmla="*/ 0 60000 65536"/>
                <a:gd name="T11" fmla="*/ 0 60000 65536"/>
                <a:gd name="T12" fmla="*/ 0 w 1445"/>
                <a:gd name="T13" fmla="*/ 0 h 989"/>
                <a:gd name="T14" fmla="*/ 1445 w 1445"/>
                <a:gd name="T15" fmla="*/ 989 h 989"/>
              </a:gdLst>
              <a:ahLst/>
              <a:cxnLst>
                <a:cxn ang="T8">
                  <a:pos x="T0" y="T1"/>
                </a:cxn>
                <a:cxn ang="T9">
                  <a:pos x="T2" y="T3"/>
                </a:cxn>
                <a:cxn ang="T10">
                  <a:pos x="T4" y="T5"/>
                </a:cxn>
                <a:cxn ang="T11">
                  <a:pos x="T6" y="T7"/>
                </a:cxn>
              </a:cxnLst>
              <a:rect l="T12" t="T13" r="T14" b="T15"/>
              <a:pathLst>
                <a:path w="1445" h="989">
                  <a:moveTo>
                    <a:pt x="1445" y="989"/>
                  </a:moveTo>
                  <a:lnTo>
                    <a:pt x="0" y="0"/>
                  </a:lnTo>
                  <a:lnTo>
                    <a:pt x="1445" y="262"/>
                  </a:lnTo>
                  <a:lnTo>
                    <a:pt x="1445" y="989"/>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7" name="Freeform 89"/>
            <p:cNvSpPr>
              <a:spLocks noChangeArrowheads="1"/>
            </p:cNvSpPr>
            <p:nvPr/>
          </p:nvSpPr>
          <p:spPr bwMode="auto">
            <a:xfrm rot="5400000" flipH="1">
              <a:off x="6141002" y="250803"/>
              <a:ext cx="356464" cy="1160228"/>
            </a:xfrm>
            <a:custGeom>
              <a:avLst/>
              <a:gdLst>
                <a:gd name="T0" fmla="*/ 458 w 458"/>
                <a:gd name="T1" fmla="*/ 0 h 1490"/>
                <a:gd name="T2" fmla="*/ 0 w 458"/>
                <a:gd name="T3" fmla="*/ 338 h 1490"/>
                <a:gd name="T4" fmla="*/ 458 w 458"/>
                <a:gd name="T5" fmla="*/ 1490 h 1490"/>
                <a:gd name="T6" fmla="*/ 458 w 458"/>
                <a:gd name="T7" fmla="*/ 0 h 1490"/>
                <a:gd name="T8" fmla="*/ 0 60000 65536"/>
                <a:gd name="T9" fmla="*/ 0 60000 65536"/>
                <a:gd name="T10" fmla="*/ 0 60000 65536"/>
                <a:gd name="T11" fmla="*/ 0 60000 65536"/>
                <a:gd name="T12" fmla="*/ 0 w 458"/>
                <a:gd name="T13" fmla="*/ 0 h 1490"/>
                <a:gd name="T14" fmla="*/ 458 w 458"/>
                <a:gd name="T15" fmla="*/ 1490 h 1490"/>
              </a:gdLst>
              <a:ahLst/>
              <a:cxnLst>
                <a:cxn ang="T8">
                  <a:pos x="T0" y="T1"/>
                </a:cxn>
                <a:cxn ang="T9">
                  <a:pos x="T2" y="T3"/>
                </a:cxn>
                <a:cxn ang="T10">
                  <a:pos x="T4" y="T5"/>
                </a:cxn>
                <a:cxn ang="T11">
                  <a:pos x="T6" y="T7"/>
                </a:cxn>
              </a:cxnLst>
              <a:rect l="T12" t="T13" r="T14" b="T15"/>
              <a:pathLst>
                <a:path w="458" h="1490">
                  <a:moveTo>
                    <a:pt x="458" y="0"/>
                  </a:moveTo>
                  <a:lnTo>
                    <a:pt x="0" y="338"/>
                  </a:lnTo>
                  <a:lnTo>
                    <a:pt x="458" y="1490"/>
                  </a:lnTo>
                  <a:lnTo>
                    <a:pt x="458" y="0"/>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8" name="Freeform 90"/>
            <p:cNvSpPr>
              <a:spLocks noChangeArrowheads="1"/>
            </p:cNvSpPr>
            <p:nvPr/>
          </p:nvSpPr>
          <p:spPr bwMode="auto">
            <a:xfrm rot="5400000" flipH="1">
              <a:off x="5926403" y="472286"/>
              <a:ext cx="888049" cy="1243547"/>
            </a:xfrm>
            <a:custGeom>
              <a:avLst/>
              <a:gdLst>
                <a:gd name="T0" fmla="*/ 514 w 1141"/>
                <a:gd name="T1" fmla="*/ 1597 h 1597"/>
                <a:gd name="T2" fmla="*/ 1141 w 1141"/>
                <a:gd name="T3" fmla="*/ 1597 h 1597"/>
                <a:gd name="T4" fmla="*/ 1141 w 1141"/>
                <a:gd name="T5" fmla="*/ 1597 h 1597"/>
                <a:gd name="T6" fmla="*/ 683 w 1141"/>
                <a:gd name="T7" fmla="*/ 445 h 1597"/>
                <a:gd name="T8" fmla="*/ 0 w 1141"/>
                <a:gd name="T9" fmla="*/ 0 h 1597"/>
                <a:gd name="T10" fmla="*/ 514 w 1141"/>
                <a:gd name="T11" fmla="*/ 1597 h 1597"/>
                <a:gd name="T12" fmla="*/ 0 60000 65536"/>
                <a:gd name="T13" fmla="*/ 0 60000 65536"/>
                <a:gd name="T14" fmla="*/ 0 60000 65536"/>
                <a:gd name="T15" fmla="*/ 0 60000 65536"/>
                <a:gd name="T16" fmla="*/ 0 60000 65536"/>
                <a:gd name="T17" fmla="*/ 0 60000 65536"/>
                <a:gd name="T18" fmla="*/ 0 w 1141"/>
                <a:gd name="T19" fmla="*/ 0 h 1597"/>
                <a:gd name="T20" fmla="*/ 1141 w 1141"/>
                <a:gd name="T21" fmla="*/ 1597 h 1597"/>
              </a:gdLst>
              <a:ahLst/>
              <a:cxnLst>
                <a:cxn ang="T12">
                  <a:pos x="T0" y="T1"/>
                </a:cxn>
                <a:cxn ang="T13">
                  <a:pos x="T2" y="T3"/>
                </a:cxn>
                <a:cxn ang="T14">
                  <a:pos x="T4" y="T5"/>
                </a:cxn>
                <a:cxn ang="T15">
                  <a:pos x="T6" y="T7"/>
                </a:cxn>
                <a:cxn ang="T16">
                  <a:pos x="T8" y="T9"/>
                </a:cxn>
                <a:cxn ang="T17">
                  <a:pos x="T10" y="T11"/>
                </a:cxn>
              </a:cxnLst>
              <a:rect l="T18" t="T19" r="T20" b="T21"/>
              <a:pathLst>
                <a:path w="1141" h="1597">
                  <a:moveTo>
                    <a:pt x="514" y="1597"/>
                  </a:moveTo>
                  <a:lnTo>
                    <a:pt x="1141" y="1597"/>
                  </a:lnTo>
                  <a:lnTo>
                    <a:pt x="1141" y="1597"/>
                  </a:lnTo>
                  <a:lnTo>
                    <a:pt x="683" y="445"/>
                  </a:lnTo>
                  <a:lnTo>
                    <a:pt x="0" y="0"/>
                  </a:lnTo>
                  <a:lnTo>
                    <a:pt x="514" y="1597"/>
                  </a:lnTo>
                  <a:close/>
                </a:path>
              </a:pathLst>
            </a:custGeom>
            <a:solidFill>
              <a:srgbClr val="375FA6"/>
            </a:solidFill>
            <a:ln>
              <a:noFill/>
            </a:ln>
            <a:effectLst>
              <a:outerShdw blurRad="317500" dist="330200" dir="8100000" sx="84000" sy="84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99" name="Freeform 91"/>
            <p:cNvSpPr>
              <a:spLocks noChangeArrowheads="1"/>
            </p:cNvSpPr>
            <p:nvPr/>
          </p:nvSpPr>
          <p:spPr bwMode="auto">
            <a:xfrm rot="5400000" flipH="1">
              <a:off x="5956173" y="959436"/>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st="177800" dir="8100000" sx="105000" sy="105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0" name="Freeform 92"/>
            <p:cNvSpPr>
              <a:spLocks noChangeArrowheads="1"/>
            </p:cNvSpPr>
            <p:nvPr/>
          </p:nvSpPr>
          <p:spPr bwMode="auto">
            <a:xfrm rot="5400000" flipH="1">
              <a:off x="5758340" y="1414107"/>
              <a:ext cx="600076" cy="638514"/>
            </a:xfrm>
            <a:custGeom>
              <a:avLst/>
              <a:gdLst>
                <a:gd name="T0" fmla="*/ 223 w 771"/>
                <a:gd name="T1" fmla="*/ 820 h 820"/>
                <a:gd name="T2" fmla="*/ 771 w 771"/>
                <a:gd name="T3" fmla="*/ 820 h 820"/>
                <a:gd name="T4" fmla="*/ 0 w 771"/>
                <a:gd name="T5" fmla="*/ 0 h 820"/>
                <a:gd name="T6" fmla="*/ 223 w 771"/>
                <a:gd name="T7" fmla="*/ 820 h 820"/>
                <a:gd name="T8" fmla="*/ 0 60000 65536"/>
                <a:gd name="T9" fmla="*/ 0 60000 65536"/>
                <a:gd name="T10" fmla="*/ 0 60000 65536"/>
                <a:gd name="T11" fmla="*/ 0 60000 65536"/>
                <a:gd name="T12" fmla="*/ 0 w 771"/>
                <a:gd name="T13" fmla="*/ 0 h 820"/>
                <a:gd name="T14" fmla="*/ 771 w 771"/>
                <a:gd name="T15" fmla="*/ 820 h 820"/>
              </a:gdLst>
              <a:ahLst/>
              <a:cxnLst>
                <a:cxn ang="T8">
                  <a:pos x="T0" y="T1"/>
                </a:cxn>
                <a:cxn ang="T9">
                  <a:pos x="T2" y="T3"/>
                </a:cxn>
                <a:cxn ang="T10">
                  <a:pos x="T4" y="T5"/>
                </a:cxn>
                <a:cxn ang="T11">
                  <a:pos x="T6" y="T7"/>
                </a:cxn>
              </a:cxnLst>
              <a:rect l="T12" t="T13" r="T14" b="T15"/>
              <a:pathLst>
                <a:path w="771" h="820">
                  <a:moveTo>
                    <a:pt x="223" y="820"/>
                  </a:moveTo>
                  <a:lnTo>
                    <a:pt x="771" y="820"/>
                  </a:lnTo>
                  <a:lnTo>
                    <a:pt x="0" y="0"/>
                  </a:lnTo>
                  <a:lnTo>
                    <a:pt x="223" y="820"/>
                  </a:lnTo>
                  <a:close/>
                </a:path>
              </a:pathLst>
            </a:custGeom>
            <a:solidFill>
              <a:srgbClr val="375FA6"/>
            </a:solidFill>
            <a:ln>
              <a:noFill/>
            </a:ln>
            <a:effectLst>
              <a:outerShdw blurRad="317500" dir="1164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1" name="Freeform 93"/>
            <p:cNvSpPr>
              <a:spLocks noChangeArrowheads="1"/>
            </p:cNvSpPr>
            <p:nvPr/>
          </p:nvSpPr>
          <p:spPr bwMode="auto">
            <a:xfrm rot="5400000" flipH="1">
              <a:off x="6147613" y="1625688"/>
              <a:ext cx="322998" cy="1139982"/>
            </a:xfrm>
            <a:custGeom>
              <a:avLst/>
              <a:gdLst>
                <a:gd name="T0" fmla="*/ 0 w 415"/>
                <a:gd name="T1" fmla="*/ 1464 h 1464"/>
                <a:gd name="T2" fmla="*/ 415 w 415"/>
                <a:gd name="T3" fmla="*/ 644 h 1464"/>
                <a:gd name="T4" fmla="*/ 225 w 415"/>
                <a:gd name="T5" fmla="*/ 0 h 1464"/>
                <a:gd name="T6" fmla="*/ 0 w 415"/>
                <a:gd name="T7" fmla="*/ 1464 h 1464"/>
                <a:gd name="T8" fmla="*/ 0 60000 65536"/>
                <a:gd name="T9" fmla="*/ 0 60000 65536"/>
                <a:gd name="T10" fmla="*/ 0 60000 65536"/>
                <a:gd name="T11" fmla="*/ 0 60000 65536"/>
                <a:gd name="T12" fmla="*/ 0 w 415"/>
                <a:gd name="T13" fmla="*/ 0 h 1464"/>
                <a:gd name="T14" fmla="*/ 415 w 415"/>
                <a:gd name="T15" fmla="*/ 1464 h 1464"/>
              </a:gdLst>
              <a:ahLst/>
              <a:cxnLst>
                <a:cxn ang="T8">
                  <a:pos x="T0" y="T1"/>
                </a:cxn>
                <a:cxn ang="T9">
                  <a:pos x="T2" y="T3"/>
                </a:cxn>
                <a:cxn ang="T10">
                  <a:pos x="T4" y="T5"/>
                </a:cxn>
                <a:cxn ang="T11">
                  <a:pos x="T6" y="T7"/>
                </a:cxn>
              </a:cxnLst>
              <a:rect l="T12" t="T13" r="T14" b="T15"/>
              <a:pathLst>
                <a:path w="415" h="1464">
                  <a:moveTo>
                    <a:pt x="0" y="1464"/>
                  </a:moveTo>
                  <a:lnTo>
                    <a:pt x="415" y="644"/>
                  </a:lnTo>
                  <a:lnTo>
                    <a:pt x="225" y="0"/>
                  </a:lnTo>
                  <a:lnTo>
                    <a:pt x="0" y="146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2" name="Freeform 94"/>
            <p:cNvSpPr>
              <a:spLocks noChangeArrowheads="1"/>
            </p:cNvSpPr>
            <p:nvPr/>
          </p:nvSpPr>
          <p:spPr bwMode="auto">
            <a:xfrm rot="5400000" flipH="1">
              <a:off x="6733135" y="1677901"/>
              <a:ext cx="148657" cy="859658"/>
            </a:xfrm>
            <a:custGeom>
              <a:avLst/>
              <a:gdLst>
                <a:gd name="T0" fmla="*/ 190 w 191"/>
                <a:gd name="T1" fmla="*/ 1104 h 1104"/>
                <a:gd name="T2" fmla="*/ 191 w 191"/>
                <a:gd name="T3" fmla="*/ 1104 h 1104"/>
                <a:gd name="T4" fmla="*/ 171 w 191"/>
                <a:gd name="T5" fmla="*/ 0 h 1104"/>
                <a:gd name="T6" fmla="*/ 0 w 191"/>
                <a:gd name="T7" fmla="*/ 460 h 1104"/>
                <a:gd name="T8" fmla="*/ 190 w 191"/>
                <a:gd name="T9" fmla="*/ 1104 h 1104"/>
                <a:gd name="T10" fmla="*/ 0 60000 65536"/>
                <a:gd name="T11" fmla="*/ 0 60000 65536"/>
                <a:gd name="T12" fmla="*/ 0 60000 65536"/>
                <a:gd name="T13" fmla="*/ 0 60000 65536"/>
                <a:gd name="T14" fmla="*/ 0 60000 65536"/>
                <a:gd name="T15" fmla="*/ 0 w 191"/>
                <a:gd name="T16" fmla="*/ 0 h 1104"/>
                <a:gd name="T17" fmla="*/ 191 w 191"/>
                <a:gd name="T18" fmla="*/ 1104 h 1104"/>
              </a:gdLst>
              <a:ahLst/>
              <a:cxnLst>
                <a:cxn ang="T10">
                  <a:pos x="T0" y="T1"/>
                </a:cxn>
                <a:cxn ang="T11">
                  <a:pos x="T2" y="T3"/>
                </a:cxn>
                <a:cxn ang="T12">
                  <a:pos x="T4" y="T5"/>
                </a:cxn>
                <a:cxn ang="T13">
                  <a:pos x="T6" y="T7"/>
                </a:cxn>
                <a:cxn ang="T14">
                  <a:pos x="T8" y="T9"/>
                </a:cxn>
              </a:cxnLst>
              <a:rect l="T15" t="T16" r="T17" b="T18"/>
              <a:pathLst>
                <a:path w="191" h="1104">
                  <a:moveTo>
                    <a:pt x="190" y="1104"/>
                  </a:moveTo>
                  <a:lnTo>
                    <a:pt x="191" y="1104"/>
                  </a:lnTo>
                  <a:lnTo>
                    <a:pt x="171" y="0"/>
                  </a:lnTo>
                  <a:lnTo>
                    <a:pt x="0" y="460"/>
                  </a:lnTo>
                  <a:lnTo>
                    <a:pt x="190" y="1104"/>
                  </a:lnTo>
                  <a:close/>
                </a:path>
              </a:pathLst>
            </a:cu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3" name="Oval 104"/>
            <p:cNvSpPr>
              <a:spLocks noChangeArrowheads="1"/>
            </p:cNvSpPr>
            <p:nvPr/>
          </p:nvSpPr>
          <p:spPr bwMode="auto">
            <a:xfrm rot="5400000" flipH="1">
              <a:off x="6198546" y="2885640"/>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4" name="Oval 105"/>
            <p:cNvSpPr>
              <a:spLocks noChangeArrowheads="1"/>
            </p:cNvSpPr>
            <p:nvPr/>
          </p:nvSpPr>
          <p:spPr bwMode="auto">
            <a:xfrm rot="5400000" flipH="1">
              <a:off x="5929903" y="2866961"/>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5" name="Oval 106"/>
            <p:cNvSpPr>
              <a:spLocks noChangeArrowheads="1"/>
            </p:cNvSpPr>
            <p:nvPr/>
          </p:nvSpPr>
          <p:spPr bwMode="auto">
            <a:xfrm rot="5400000" flipH="1">
              <a:off x="6666530" y="2630355"/>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6" name="Oval 107"/>
            <p:cNvSpPr>
              <a:spLocks noChangeArrowheads="1"/>
            </p:cNvSpPr>
            <p:nvPr/>
          </p:nvSpPr>
          <p:spPr bwMode="auto">
            <a:xfrm rot="5400000" flipH="1">
              <a:off x="6774767" y="2112002"/>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7" name="Oval 108"/>
            <p:cNvSpPr>
              <a:spLocks noChangeArrowheads="1"/>
            </p:cNvSpPr>
            <p:nvPr/>
          </p:nvSpPr>
          <p:spPr bwMode="auto">
            <a:xfrm rot="5400000" flipH="1">
              <a:off x="7104926" y="1975020"/>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8" name="Oval 109"/>
            <p:cNvSpPr>
              <a:spLocks noChangeArrowheads="1"/>
            </p:cNvSpPr>
            <p:nvPr/>
          </p:nvSpPr>
          <p:spPr bwMode="auto">
            <a:xfrm rot="5400000" flipH="1">
              <a:off x="6316127" y="1968794"/>
              <a:ext cx="28797" cy="38155"/>
            </a:xfrm>
            <a:prstGeom prst="ellipse">
              <a:avLst/>
            </a:prstGeom>
            <a:solidFill>
              <a:srgbClr val="D8001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09" name="Oval 110"/>
            <p:cNvSpPr>
              <a:spLocks noChangeArrowheads="1"/>
            </p:cNvSpPr>
            <p:nvPr/>
          </p:nvSpPr>
          <p:spPr bwMode="auto">
            <a:xfrm rot="5400000" flipH="1">
              <a:off x="6865483" y="1489744"/>
              <a:ext cx="28797" cy="38934"/>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0" name="Oval 111"/>
            <p:cNvSpPr>
              <a:spLocks noChangeArrowheads="1"/>
            </p:cNvSpPr>
            <p:nvPr/>
          </p:nvSpPr>
          <p:spPr bwMode="auto">
            <a:xfrm rot="5400000" flipH="1">
              <a:off x="6564525" y="978008"/>
              <a:ext cx="28797" cy="38155"/>
            </a:xfrm>
            <a:prstGeom prst="ellipse">
              <a:avLst/>
            </a:prstGeom>
            <a:solidFill>
              <a:srgbClr val="D4350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1" name="Freeform 91"/>
            <p:cNvSpPr>
              <a:spLocks noChangeArrowheads="1"/>
            </p:cNvSpPr>
            <p:nvPr/>
          </p:nvSpPr>
          <p:spPr bwMode="auto">
            <a:xfrm rot="5400000" flipH="1">
              <a:off x="5944110" y="967534"/>
              <a:ext cx="810997" cy="1218630"/>
            </a:xfrm>
            <a:custGeom>
              <a:avLst/>
              <a:gdLst>
                <a:gd name="T0" fmla="*/ 771 w 1147"/>
                <a:gd name="T1" fmla="*/ 1597 h 1597"/>
                <a:gd name="T2" fmla="*/ 0 w 1147"/>
                <a:gd name="T3" fmla="*/ 777 h 1597"/>
                <a:gd name="T4" fmla="*/ 633 w 1147"/>
                <a:gd name="T5" fmla="*/ 0 h 1597"/>
                <a:gd name="T6" fmla="*/ 1147 w 1147"/>
                <a:gd name="T7" fmla="*/ 1597 h 1597"/>
                <a:gd name="T8" fmla="*/ 771 w 1147"/>
                <a:gd name="T9" fmla="*/ 1597 h 1597"/>
                <a:gd name="T10" fmla="*/ 0 60000 65536"/>
                <a:gd name="T11" fmla="*/ 0 60000 65536"/>
                <a:gd name="T12" fmla="*/ 0 60000 65536"/>
                <a:gd name="T13" fmla="*/ 0 60000 65536"/>
                <a:gd name="T14" fmla="*/ 0 60000 65536"/>
                <a:gd name="T15" fmla="*/ 0 w 1147"/>
                <a:gd name="T16" fmla="*/ 0 h 1597"/>
                <a:gd name="T17" fmla="*/ 1147 w 1147"/>
                <a:gd name="T18" fmla="*/ 1597 h 1597"/>
              </a:gdLst>
              <a:ahLst/>
              <a:cxnLst>
                <a:cxn ang="T10">
                  <a:pos x="T0" y="T1"/>
                </a:cxn>
                <a:cxn ang="T11">
                  <a:pos x="T2" y="T3"/>
                </a:cxn>
                <a:cxn ang="T12">
                  <a:pos x="T4" y="T5"/>
                </a:cxn>
                <a:cxn ang="T13">
                  <a:pos x="T6" y="T7"/>
                </a:cxn>
                <a:cxn ang="T14">
                  <a:pos x="T8" y="T9"/>
                </a:cxn>
              </a:cxnLst>
              <a:rect l="T15" t="T16" r="T17" b="T18"/>
              <a:pathLst>
                <a:path w="1147" h="1597">
                  <a:moveTo>
                    <a:pt x="771" y="1597"/>
                  </a:moveTo>
                  <a:lnTo>
                    <a:pt x="0" y="777"/>
                  </a:lnTo>
                  <a:lnTo>
                    <a:pt x="633" y="0"/>
                  </a:lnTo>
                  <a:lnTo>
                    <a:pt x="1147" y="1597"/>
                  </a:lnTo>
                  <a:lnTo>
                    <a:pt x="771" y="1597"/>
                  </a:lnTo>
                  <a:close/>
                </a:path>
              </a:pathLst>
            </a:custGeom>
            <a:solidFill>
              <a:srgbClr val="375FA6"/>
            </a:solidFill>
            <a:ln>
              <a:noFill/>
            </a:ln>
            <a:effectLst>
              <a:outerShdw blurRad="317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sp>
          <p:nvSpPr>
            <p:cNvPr id="112" name="Freeform 84"/>
            <p:cNvSpPr>
              <a:spLocks noChangeArrowheads="1"/>
            </p:cNvSpPr>
            <p:nvPr/>
          </p:nvSpPr>
          <p:spPr bwMode="auto">
            <a:xfrm rot="5400000" flipH="1">
              <a:off x="6522341" y="1334732"/>
              <a:ext cx="508235" cy="859658"/>
            </a:xfrm>
            <a:custGeom>
              <a:avLst/>
              <a:gdLst>
                <a:gd name="T0" fmla="*/ 653 w 653"/>
                <a:gd name="T1" fmla="*/ 327 h 1104"/>
                <a:gd name="T2" fmla="*/ 20 w 653"/>
                <a:gd name="T3" fmla="*/ 1104 h 1104"/>
                <a:gd name="T4" fmla="*/ 0 w 653"/>
                <a:gd name="T5" fmla="*/ 0 h 1104"/>
                <a:gd name="T6" fmla="*/ 653 w 653"/>
                <a:gd name="T7" fmla="*/ 327 h 1104"/>
                <a:gd name="T8" fmla="*/ 0 60000 65536"/>
                <a:gd name="T9" fmla="*/ 0 60000 65536"/>
                <a:gd name="T10" fmla="*/ 0 60000 65536"/>
                <a:gd name="T11" fmla="*/ 0 60000 65536"/>
                <a:gd name="T12" fmla="*/ 0 w 653"/>
                <a:gd name="T13" fmla="*/ 0 h 1104"/>
                <a:gd name="T14" fmla="*/ 653 w 653"/>
                <a:gd name="T15" fmla="*/ 1104 h 1104"/>
              </a:gdLst>
              <a:ahLst/>
              <a:cxnLst>
                <a:cxn ang="T8">
                  <a:pos x="T0" y="T1"/>
                </a:cxn>
                <a:cxn ang="T9">
                  <a:pos x="T2" y="T3"/>
                </a:cxn>
                <a:cxn ang="T10">
                  <a:pos x="T4" y="T5"/>
                </a:cxn>
                <a:cxn ang="T11">
                  <a:pos x="T6" y="T7"/>
                </a:cxn>
              </a:cxnLst>
              <a:rect l="T12" t="T13" r="T14" b="T15"/>
              <a:pathLst>
                <a:path w="653" h="1104">
                  <a:moveTo>
                    <a:pt x="653" y="327"/>
                  </a:moveTo>
                  <a:lnTo>
                    <a:pt x="20" y="1104"/>
                  </a:lnTo>
                  <a:lnTo>
                    <a:pt x="0" y="0"/>
                  </a:lnTo>
                  <a:lnTo>
                    <a:pt x="653" y="327"/>
                  </a:lnTo>
                  <a:close/>
                </a:path>
              </a:pathLst>
            </a:custGeom>
            <a:solidFill>
              <a:srgbClr val="375FA6"/>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sz="2400">
                <a:solidFill>
                  <a:schemeClr val="lt1"/>
                </a:solidFill>
                <a:sym typeface="宋体" panose="02010600030101010101" pitchFamily="2" charset="-122"/>
              </a:endParaRPr>
            </a:p>
          </p:txBody>
        </p:sp>
      </p:grpSp>
      <p:sp>
        <p:nvSpPr>
          <p:cNvPr id="6" name="矩形 5"/>
          <p:cNvSpPr/>
          <p:nvPr/>
        </p:nvSpPr>
        <p:spPr>
          <a:xfrm>
            <a:off x="512445" y="1915795"/>
            <a:ext cx="10888980" cy="3091815"/>
          </a:xfrm>
          <a:prstGeom prst="rect">
            <a:avLst/>
          </a:prstGeom>
        </p:spPr>
        <p:txBody>
          <a:bodyPr wrap="square" anchor="ctr" anchorCtr="1">
            <a:spAutoFit/>
          </a:bodyPr>
          <a:p>
            <a:pPr indent="720090" algn="just" fontAlgn="auto">
              <a:lnSpc>
                <a:spcPct val="150000"/>
              </a:lnSpc>
            </a:pP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消防水源是消火栓系统、自动喷水灭火系统用水的保障。</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消防水池</a:t>
            </a:r>
            <a:r>
              <a:rPr lang="zh-CN" altLang="en-US" sz="2600" dirty="0">
                <a:solidFill>
                  <a:schemeClr val="tx1"/>
                </a:solidFill>
                <a:latin typeface="微软雅黑" panose="020B0503020204020204" pitchFamily="34" charset="-122"/>
                <a:ea typeface="微软雅黑" panose="020B0503020204020204" pitchFamily="34" charset="-122"/>
                <a:sym typeface="微软雅黑" panose="020B0503020204020204" pitchFamily="34" charset="-122"/>
              </a:rPr>
              <a:t>是人工建造的供固定或移动消防水泵吸水的储水设施，在建筑中十分常见</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。需要注意的是，消防水池和高位消防水池并不是一个概念。</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高位消防水池</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是指设置在</a:t>
            </a:r>
            <a:r>
              <a:rPr lang="zh-CN" altLang="en-US" sz="2600" dirty="0">
                <a:solidFill>
                  <a:srgbClr val="FF0000"/>
                </a:solidFill>
                <a:latin typeface="微软雅黑" panose="020B0503020204020204" pitchFamily="34" charset="-122"/>
                <a:ea typeface="微软雅黑" panose="020B0503020204020204" pitchFamily="34" charset="-122"/>
                <a:sym typeface="微软雅黑" panose="020B0503020204020204" pitchFamily="34" charset="-122"/>
              </a:rPr>
              <a:t>高处</a:t>
            </a:r>
            <a:r>
              <a:rPr lang="zh-CN" altLang="en-US" sz="2600" dirty="0">
                <a:latin typeface="微软雅黑" panose="020B0503020204020204" pitchFamily="34" charset="-122"/>
                <a:ea typeface="微软雅黑" panose="020B0503020204020204" pitchFamily="34" charset="-122"/>
                <a:sym typeface="微软雅黑" panose="020B0503020204020204" pitchFamily="34" charset="-122"/>
              </a:rPr>
              <a:t>直接向水灭火设施重力供水的储水设施，虽然也是“消防水池”，但是设置位置有特定限制，与一般的“消防水池”有很大区别。</a:t>
            </a:r>
            <a:endParaRPr lang="zh-CN" altLang="en-US" sz="2600"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 name="矩形 2"/>
          <p:cNvSpPr/>
          <p:nvPr/>
        </p:nvSpPr>
        <p:spPr>
          <a:xfrm>
            <a:off x="970280" y="1109980"/>
            <a:ext cx="11120755" cy="521970"/>
          </a:xfrm>
          <a:prstGeom prst="rect">
            <a:avLst/>
          </a:prstGeom>
        </p:spPr>
        <p:txBody>
          <a:bodyPr wrap="square">
            <a:spAutoFit/>
          </a:bodyPr>
          <a:p>
            <a:r>
              <a:rPr lang="zh-CN" altLang="en-US" sz="2800" b="1" dirty="0">
                <a:latin typeface="微软雅黑" panose="020B0503020204020204" pitchFamily="34" charset="-122"/>
                <a:ea typeface="微软雅黑" panose="020B0503020204020204" pitchFamily="34" charset="-122"/>
                <a:sym typeface="微软雅黑" panose="020B0503020204020204" pitchFamily="34" charset="-122"/>
              </a:rPr>
              <a:t>（二）消防水池的功能和作用</a:t>
            </a:r>
            <a:endParaRPr lang="zh-CN" altLang="en-US" sz="2800" b="1" dirty="0">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矩形 4"/>
          <p:cNvSpPr/>
          <p:nvPr/>
        </p:nvSpPr>
        <p:spPr>
          <a:xfrm>
            <a:off x="1386840" y="94615"/>
            <a:ext cx="10657205" cy="583565"/>
          </a:xfrm>
          <a:prstGeom prst="rect">
            <a:avLst/>
          </a:prstGeom>
        </p:spPr>
        <p:txBody>
          <a:bodyPr wrap="square">
            <a:spAutoFit/>
          </a:bodyPr>
          <a:p>
            <a:r>
              <a:rPr lang="zh-CN" altLang="en-US" sz="3200" b="1" dirty="0">
                <a:latin typeface="微软雅黑" panose="020B0503020204020204" pitchFamily="34" charset="-122"/>
                <a:ea typeface="微软雅黑" panose="020B0503020204020204" pitchFamily="34" charset="-122"/>
                <a:sym typeface="微软雅黑" panose="020B0503020204020204" pitchFamily="34" charset="-122"/>
              </a:rPr>
              <a:t>二、消防水源</a:t>
            </a:r>
            <a:endParaRPr lang="zh-CN" altLang="en-US" sz="3200" b="1" dirty="0">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
</file>

<file path=ppt/tags/tag1.xml><?xml version="1.0" encoding="utf-8"?>
<p:tagLst xmlns:p="http://schemas.openxmlformats.org/presentationml/2006/main">
  <p:tag name="KSO_WM_UNIT_TABLE_BEAUTIFY" val="smartTable{fb0e9160-8e60-47ed-83cf-ae811f929c37}"/>
</p:tagLst>
</file>

<file path=ppt/tags/tag2.xml><?xml version="1.0" encoding="utf-8"?>
<p:tagLst xmlns:p="http://schemas.openxmlformats.org/presentationml/2006/main">
  <p:tag name="KSO_WM_UNIT_TABLE_BEAUTIFY" val="smartTable{6957922b-05d0-413a-a33d-33e5c8ea7ae5}"/>
</p:tagLst>
</file>

<file path=ppt/tags/tag3.xml><?xml version="1.0" encoding="utf-8"?>
<p:tagLst xmlns:p="http://schemas.openxmlformats.org/presentationml/2006/main">
  <p:tag name="KSO_WM_UNIT_TABLE_BEAUTIFY" val="smartTable{8ab990b9-6476-494f-89ae-9f1549b108fa}"/>
</p:tagLst>
</file>

<file path=ppt/tags/tag4.xml><?xml version="1.0" encoding="utf-8"?>
<p:tagLst xmlns:p="http://schemas.openxmlformats.org/presentationml/2006/main">
  <p:tag name="KSO_WM_UNIT_TABLE_BEAUTIFY" val="smartTable{1b748fe5-10c5-4836-bb33-edaa581161e2}"/>
</p:tagLst>
</file>

<file path=ppt/tags/tag5.xml><?xml version="1.0" encoding="utf-8"?>
<p:tagLst xmlns:p="http://schemas.openxmlformats.org/presentationml/2006/main">
  <p:tag name="KSO_WM_UNIT_TABLE_BEAUTIFY" val="smartTable{04d6b16a-c517-4ddf-9ddc-2e481ff2d3ec}"/>
</p:tagLst>
</file>

<file path=ppt/tags/tag6.xml><?xml version="1.0" encoding="utf-8"?>
<p:tagLst xmlns:p="http://schemas.openxmlformats.org/presentationml/2006/main">
  <p:tag name="KSO_WM_UNIT_TABLE_BEAUTIFY" val="smartTable{2613fd0c-4093-4aeb-9f2d-b5d9e81f0106}"/>
  <p:tag name="TABLE_ENDDRAG_ORIGIN_RECT" val="959*309"/>
  <p:tag name="TABLE_ENDDRAG_RECT" val="0*149*960*309"/>
</p:tagLst>
</file>

<file path=ppt/tags/tag7.xml><?xml version="1.0" encoding="utf-8"?>
<p:tagLst xmlns:p="http://schemas.openxmlformats.org/presentationml/2006/main">
  <p:tag name="COMMONDATA" val="eyJoZGlkIjoiYzUxNmFmNjcyNmQ4YzU0MGQ5NmM0ODU4MzNiMTQyOGYifQ=="/>
  <p:tag name="KSO_WPP_MARK_KEY" val="f4acc57b-591a-41cc-8ad5-36519113256d"/>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11693</Words>
  <Application>WPS 演示</Application>
  <PresentationFormat>宽屏</PresentationFormat>
  <Paragraphs>704</Paragraphs>
  <Slides>83</Slides>
  <Notes>2</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83</vt:i4>
      </vt:variant>
    </vt:vector>
  </HeadingPairs>
  <TitlesOfParts>
    <vt:vector size="94" baseType="lpstr">
      <vt:lpstr>Arial</vt:lpstr>
      <vt:lpstr>宋体</vt:lpstr>
      <vt:lpstr>Wingdings</vt:lpstr>
      <vt:lpstr>微软雅黑</vt:lpstr>
      <vt:lpstr>Calibri</vt:lpstr>
      <vt:lpstr>黑体</vt:lpstr>
      <vt:lpstr>方正书宋简体</vt:lpstr>
      <vt:lpstr>Arial Unicode MS</vt:lpstr>
      <vt:lpstr>Calibri Light</vt:lpstr>
      <vt:lpstr>方正楷体简体</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PC</dc:creator>
  <cp:lastModifiedBy>静静</cp:lastModifiedBy>
  <cp:revision>740</cp:revision>
  <dcterms:created xsi:type="dcterms:W3CDTF">2017-04-11T07:10:00Z</dcterms:created>
  <dcterms:modified xsi:type="dcterms:W3CDTF">2023-03-12T15:03:31Z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2052-11.1.0.13703</vt:lpwstr>
  </property>
  <property fmtid="{D5CDD505-2E9C-101B-9397-08002B2CF9AE}" pid="3" name="ICV">
    <vt:lpwstr>652FE094D341407481801095DF151395</vt:lpwstr>
  </property>
</Properties>
</file>