
<file path=[Content_Types].xml><?xml version="1.0" encoding="utf-8"?>
<Types xmlns="http://schemas.openxmlformats.org/package/2006/content-types">
  <Default Extension="jpeg" ContentType="image/jpeg"/>
  <Default Extension="JPG" ContentType="image/.jpg"/>
  <Default Extension="vml" ContentType="application/vnd.openxmlformats-officedocument.vmlDrawing"/>
  <Default Extension="bin" ContentType="application/vnd.openxmlformats-officedocument.oleObject"/>
  <Default Extension="png" ContentType="image/png"/>
  <Default Extension="wmf" ContentType="image/x-wmf"/>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72"/>
  </p:handoutMasterIdLst>
  <p:sldIdLst>
    <p:sldId id="739" r:id="rId3"/>
    <p:sldId id="1822" r:id="rId5"/>
    <p:sldId id="1280" r:id="rId6"/>
    <p:sldId id="1872" r:id="rId7"/>
    <p:sldId id="1530" r:id="rId8"/>
    <p:sldId id="1554" r:id="rId9"/>
    <p:sldId id="1555" r:id="rId10"/>
    <p:sldId id="1556" r:id="rId11"/>
    <p:sldId id="1557" r:id="rId12"/>
    <p:sldId id="1558" r:id="rId13"/>
    <p:sldId id="1559" r:id="rId14"/>
    <p:sldId id="1560" r:id="rId15"/>
    <p:sldId id="1561" r:id="rId16"/>
    <p:sldId id="1562" r:id="rId17"/>
    <p:sldId id="1281" r:id="rId18"/>
    <p:sldId id="1924" r:id="rId19"/>
    <p:sldId id="1531" r:id="rId20"/>
    <p:sldId id="1532" r:id="rId21"/>
    <p:sldId id="1533" r:id="rId22"/>
    <p:sldId id="1534" r:id="rId23"/>
    <p:sldId id="1563" r:id="rId24"/>
    <p:sldId id="1535" r:id="rId25"/>
    <p:sldId id="1282" r:id="rId26"/>
    <p:sldId id="1283" r:id="rId27"/>
    <p:sldId id="1881" r:id="rId28"/>
    <p:sldId id="1536" r:id="rId29"/>
    <p:sldId id="1925" r:id="rId30"/>
    <p:sldId id="1284" r:id="rId31"/>
    <p:sldId id="1926" r:id="rId32"/>
    <p:sldId id="1927" r:id="rId33"/>
    <p:sldId id="1287" r:id="rId34"/>
    <p:sldId id="2003" r:id="rId35"/>
    <p:sldId id="1588" r:id="rId36"/>
    <p:sldId id="1643" r:id="rId37"/>
    <p:sldId id="1587" r:id="rId38"/>
    <p:sldId id="2004" r:id="rId39"/>
    <p:sldId id="2002" r:id="rId40"/>
    <p:sldId id="1997" r:id="rId41"/>
    <p:sldId id="2000" r:id="rId42"/>
    <p:sldId id="2001" r:id="rId43"/>
    <p:sldId id="1288" r:id="rId44"/>
    <p:sldId id="1873" r:id="rId45"/>
    <p:sldId id="1968" r:id="rId46"/>
    <p:sldId id="1290" r:id="rId47"/>
    <p:sldId id="1644" r:id="rId48"/>
    <p:sldId id="1538" r:id="rId49"/>
    <p:sldId id="2005" r:id="rId50"/>
    <p:sldId id="1874" r:id="rId51"/>
    <p:sldId id="1291" r:id="rId52"/>
    <p:sldId id="1875" r:id="rId53"/>
    <p:sldId id="1969" r:id="rId54"/>
    <p:sldId id="1591" r:id="rId55"/>
    <p:sldId id="1592" r:id="rId56"/>
    <p:sldId id="1876" r:id="rId57"/>
    <p:sldId id="1540" r:id="rId58"/>
    <p:sldId id="1645" r:id="rId59"/>
    <p:sldId id="1546" r:id="rId60"/>
    <p:sldId id="1878" r:id="rId61"/>
    <p:sldId id="1594" r:id="rId62"/>
    <p:sldId id="1541" r:id="rId63"/>
    <p:sldId id="1879" r:id="rId64"/>
    <p:sldId id="2007" r:id="rId65"/>
    <p:sldId id="2008" r:id="rId66"/>
    <p:sldId id="2009" r:id="rId67"/>
    <p:sldId id="2010" r:id="rId68"/>
    <p:sldId id="1596" r:id="rId69"/>
    <p:sldId id="1880" r:id="rId70"/>
    <p:sldId id="1821" r:id="rId71"/>
  </p:sldIdLst>
  <p:sldSz cx="12192000" cy="6858000"/>
  <p:notesSz cx="6858000" cy="9144000"/>
  <p:custDataLst>
    <p:tags r:id="rId7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36" userDrawn="1">
          <p15:clr>
            <a:srgbClr val="A4A3A4"/>
          </p15:clr>
        </p15:guide>
        <p15:guide id="2" pos="382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5DA3"/>
    <a:srgbClr val="D7000F"/>
    <a:srgbClr val="375FA6"/>
    <a:srgbClr val="BFBFBF"/>
    <a:srgbClr val="D80010"/>
    <a:srgbClr val="375EA5"/>
    <a:srgbClr val="595959"/>
    <a:srgbClr val="7F7F7F"/>
    <a:srgbClr val="517FD5"/>
    <a:srgbClr val="F376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8045" autoAdjust="0"/>
    <p:restoredTop sz="93203" autoAdjust="0"/>
  </p:normalViewPr>
  <p:slideViewPr>
    <p:cSldViewPr snapToGrid="0" showGuides="1">
      <p:cViewPr>
        <p:scale>
          <a:sx n="70" d="100"/>
          <a:sy n="70" d="100"/>
        </p:scale>
        <p:origin x="-1027" y="-312"/>
      </p:cViewPr>
      <p:guideLst>
        <p:guide orient="horz" pos="2236"/>
        <p:guide pos="382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6" Type="http://schemas.openxmlformats.org/officeDocument/2006/relationships/tags" Target="tags/tag2.xml"/><Relationship Id="rId75" Type="http://schemas.openxmlformats.org/officeDocument/2006/relationships/tableStyles" Target="tableStyles.xml"/><Relationship Id="rId74" Type="http://schemas.openxmlformats.org/officeDocument/2006/relationships/viewProps" Target="viewProps.xml"/><Relationship Id="rId73" Type="http://schemas.openxmlformats.org/officeDocument/2006/relationships/presProps" Target="presProps.xml"/><Relationship Id="rId72" Type="http://schemas.openxmlformats.org/officeDocument/2006/relationships/handoutMaster" Target="handoutMasters/handoutMaster1.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6.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69FFBF-7966-47ED-9A15-FBD3DCEC960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4FC517-FED1-49A6-B0FD-4EE1B4B8CEE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4FC517-FED1-49A6-B0FD-4EE1B4B8CEE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8" name="图片 7"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10" name="图片 9"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59BBBE-D383-4A6F-BB22-A0828365C3E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13"/>
          <a:stretch>
            <a:fillRect/>
          </a:stretch>
        </p:blipFill>
        <p:spPr>
          <a:xfrm>
            <a:off x="9876155" y="188990"/>
            <a:ext cx="1991072" cy="39600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GIF"/></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png"/></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tags" Target="../tags/tag1.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1.xml"/><Relationship Id="rId2" Type="http://schemas.openxmlformats.org/officeDocument/2006/relationships/image" Target="../media/image17.jpeg"/><Relationship Id="rId1" Type="http://schemas.openxmlformats.org/officeDocument/2006/relationships/image" Target="../media/image16.jpe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8.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1.xml"/><Relationship Id="rId2" Type="http://schemas.openxmlformats.org/officeDocument/2006/relationships/image" Target="../media/image20.jpeg"/><Relationship Id="rId1" Type="http://schemas.openxmlformats.org/officeDocument/2006/relationships/image" Target="../media/image19.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21.png"/></Relationships>
</file>

<file path=ppt/slides/_rels/slide4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image" Target="../media/image23.pn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26.wmf"/><Relationship Id="rId1" Type="http://schemas.openxmlformats.org/officeDocument/2006/relationships/oleObject" Target="../embeddings/oleObject1.bin"/></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xml"/><Relationship Id="rId1" Type="http://schemas.openxmlformats.org/officeDocument/2006/relationships/image" Target="../media/image27.jpe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8.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30.png"/></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3.png"/><Relationship Id="rId1" Type="http://schemas.openxmlformats.org/officeDocument/2006/relationships/image" Target="../media/image32.png"/></Relationships>
</file>

<file path=ppt/slides/_rels/slide6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30.png"/></Relationships>
</file>

<file path=ppt/slides/_rels/slide6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4.png"/></Relationships>
</file>

<file path=ppt/slides/_rels/slide6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5.png"/></Relationships>
</file>

<file path=ppt/slides/_rels/slide6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7.png"/><Relationship Id="rId1" Type="http://schemas.openxmlformats.org/officeDocument/2006/relationships/image" Target="../media/image36.png"/></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8.pn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image" Target="../media/image39.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335" y="-8278"/>
            <a:ext cx="12191331" cy="6863974"/>
          </a:xfrm>
          <a:prstGeom prst="rect">
            <a:avLst/>
          </a:prstGeom>
          <a:blipFill dpi="0" rotWithShape="1">
            <a:blip r:embed="rId1"/>
            <a:srcRect/>
            <a:stretch>
              <a:fillRect/>
            </a:stretch>
          </a:blipFill>
          <a:ln>
            <a:noFill/>
          </a:ln>
        </p:spPr>
        <p:txBody>
          <a:bodyPr vert="horz" wrap="square" lIns="121913" tIns="60956" rIns="121913" bIns="60956" numCol="1" anchor="t" anchorCtr="0" compatLnSpc="1"/>
          <a:lstStyle/>
          <a:p>
            <a:endParaRPr lang="zh-CN" altLang="en-US" sz="1705"/>
          </a:p>
        </p:txBody>
      </p:sp>
      <p:sp>
        <p:nvSpPr>
          <p:cNvPr id="15" name="菱形 14"/>
          <p:cNvSpPr/>
          <p:nvPr/>
        </p:nvSpPr>
        <p:spPr>
          <a:xfrm>
            <a:off x="-4022554" y="-2797832"/>
            <a:ext cx="12169610" cy="12169610"/>
          </a:xfrm>
          <a:prstGeom prst="diamond">
            <a:avLst/>
          </a:prstGeom>
          <a:solidFill>
            <a:srgbClr val="D8001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4" name="矩形 259"/>
          <p:cNvSpPr>
            <a:spLocks noChangeArrowheads="1"/>
          </p:cNvSpPr>
          <p:nvPr/>
        </p:nvSpPr>
        <p:spPr bwMode="auto">
          <a:xfrm>
            <a:off x="905095" y="2731021"/>
            <a:ext cx="6484338" cy="69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550" cap="all" dirty="0">
                <a:solidFill>
                  <a:schemeClr val="bg1"/>
                </a:solidFill>
                <a:latin typeface="Arial" panose="020B0604020202020204" pitchFamily="34" charset="0"/>
                <a:cs typeface="Arial" panose="020B0604020202020204" pitchFamily="34" charset="0"/>
              </a:rPr>
              <a:t>消防设施操作员基础知识</a:t>
            </a:r>
            <a:endParaRPr lang="zh-CN" altLang="en-US" sz="4550" cap="all" dirty="0">
              <a:solidFill>
                <a:schemeClr val="bg1"/>
              </a:solidFill>
              <a:latin typeface="Arial" panose="020B0604020202020204" pitchFamily="34" charset="0"/>
              <a:cs typeface="Arial" panose="020B0604020202020204" pitchFamily="34" charset="0"/>
            </a:endParaRPr>
          </a:p>
        </p:txBody>
      </p:sp>
      <p:sp>
        <p:nvSpPr>
          <p:cNvPr id="7" name="矩形 259"/>
          <p:cNvSpPr>
            <a:spLocks noChangeArrowheads="1"/>
          </p:cNvSpPr>
          <p:nvPr/>
        </p:nvSpPr>
        <p:spPr bwMode="auto">
          <a:xfrm>
            <a:off x="927194" y="3461147"/>
            <a:ext cx="6462239" cy="46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035" cap="all" dirty="0">
                <a:solidFill>
                  <a:schemeClr val="bg1"/>
                </a:solidFill>
                <a:latin typeface="Arial" panose="020B0604020202020204" pitchFamily="34" charset="0"/>
                <a:cs typeface="Arial" panose="020B0604020202020204" pitchFamily="34" charset="0"/>
              </a:rPr>
              <a:t>清大东方消防学校</a:t>
            </a:r>
            <a:endParaRPr lang="zh-CN" altLang="en-US" sz="3035" cap="all" dirty="0">
              <a:solidFill>
                <a:schemeClr val="bg1"/>
              </a:solidFill>
              <a:latin typeface="Arial" panose="020B0604020202020204" pitchFamily="34" charset="0"/>
              <a:cs typeface="Arial" panose="020B0604020202020204" pitchFamily="34" charset="0"/>
            </a:endParaRPr>
          </a:p>
        </p:txBody>
      </p:sp>
      <p:sp>
        <p:nvSpPr>
          <p:cNvPr id="9" name="矩形 259"/>
          <p:cNvSpPr>
            <a:spLocks noChangeArrowheads="1"/>
          </p:cNvSpPr>
          <p:nvPr/>
        </p:nvSpPr>
        <p:spPr bwMode="auto">
          <a:xfrm>
            <a:off x="828822" y="4279063"/>
            <a:ext cx="2116385" cy="302390"/>
          </a:xfrm>
          <a:prstGeom prst="rect">
            <a:avLst/>
          </a:prstGeom>
          <a:noFill/>
          <a:ln w="9525">
            <a:noFill/>
            <a:miter lim="800000"/>
          </a:ln>
        </p:spPr>
        <p:txBody>
          <a:bodyPr wrap="square" lIns="34131" tIns="34131" rIns="34131" bIns="34131"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515" b="1" dirty="0">
                <a:solidFill>
                  <a:schemeClr val="bg1"/>
                </a:solidFill>
                <a:cs typeface="Arial" panose="020B0604020202020204" pitchFamily="34" charset="0"/>
              </a:rPr>
              <a:t>TRAINING COURSE</a:t>
            </a:r>
            <a:endParaRPr lang="en-US" altLang="zh-CN" sz="1515" b="1" dirty="0">
              <a:solidFill>
                <a:schemeClr val="bg1"/>
              </a:solidFill>
              <a:cs typeface="Arial" panose="020B0604020202020204" pitchFamily="34" charset="0"/>
            </a:endParaRPr>
          </a:p>
        </p:txBody>
      </p:sp>
      <p:sp>
        <p:nvSpPr>
          <p:cNvPr id="16" name="菱形 15"/>
          <p:cNvSpPr/>
          <p:nvPr/>
        </p:nvSpPr>
        <p:spPr>
          <a:xfrm>
            <a:off x="2871146" y="-7710264"/>
            <a:ext cx="9839586" cy="9839586"/>
          </a:xfrm>
          <a:prstGeom prst="diamond">
            <a:avLst/>
          </a:prstGeom>
          <a:solidFill>
            <a:schemeClr val="tx1">
              <a:lumMod val="75000"/>
              <a:lumOff val="2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7" name="菱形 16"/>
          <p:cNvSpPr/>
          <p:nvPr/>
        </p:nvSpPr>
        <p:spPr>
          <a:xfrm>
            <a:off x="8602566" y="2616201"/>
            <a:ext cx="9839586" cy="9839586"/>
          </a:xfrm>
          <a:prstGeom prst="diamond">
            <a:avLst/>
          </a:prstGeom>
          <a:solidFill>
            <a:srgbClr val="D8001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9" name="菱形 18"/>
          <p:cNvSpPr/>
          <p:nvPr/>
        </p:nvSpPr>
        <p:spPr>
          <a:xfrm>
            <a:off x="-1692530" y="5023603"/>
            <a:ext cx="9839586" cy="9839586"/>
          </a:xfrm>
          <a:prstGeom prst="diamond">
            <a:avLst/>
          </a:prstGeom>
          <a:solidFill>
            <a:schemeClr val="tx1">
              <a:lumMod val="75000"/>
              <a:lumOff val="2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3" name="矩形 259"/>
          <p:cNvSpPr>
            <a:spLocks noChangeArrowheads="1"/>
          </p:cNvSpPr>
          <p:nvPr/>
        </p:nvSpPr>
        <p:spPr bwMode="auto">
          <a:xfrm>
            <a:off x="927194" y="3926745"/>
            <a:ext cx="6462239" cy="17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140" cap="all" dirty="0">
                <a:solidFill>
                  <a:schemeClr val="bg1"/>
                </a:solidFill>
                <a:latin typeface="Arial" panose="020B0604020202020204" pitchFamily="34" charset="0"/>
                <a:cs typeface="Arial" panose="020B0604020202020204" pitchFamily="34" charset="0"/>
              </a:rPr>
              <a:t>Qing Da Oriental Fire Training School</a:t>
            </a:r>
            <a:endParaRPr lang="en-US" altLang="zh-CN" sz="1140" cap="all" dirty="0">
              <a:solidFill>
                <a:schemeClr val="bg1"/>
              </a:solidFill>
              <a:latin typeface="Arial" panose="020B0604020202020204" pitchFamily="34" charset="0"/>
              <a:cs typeface="Arial" panose="020B0604020202020204" pitchFamily="34" charset="0"/>
            </a:endParaRPr>
          </a:p>
        </p:txBody>
      </p:sp>
      <p:sp>
        <p:nvSpPr>
          <p:cNvPr id="12" name="矩形 259"/>
          <p:cNvSpPr>
            <a:spLocks noChangeArrowheads="1"/>
          </p:cNvSpPr>
          <p:nvPr/>
        </p:nvSpPr>
        <p:spPr bwMode="auto">
          <a:xfrm>
            <a:off x="3508966" y="4280081"/>
            <a:ext cx="2116385" cy="300355"/>
          </a:xfrm>
          <a:prstGeom prst="rect">
            <a:avLst/>
          </a:prstGeom>
          <a:noFill/>
          <a:ln w="9525">
            <a:noFill/>
            <a:miter lim="800000"/>
          </a:ln>
        </p:spPr>
        <p:txBody>
          <a:bodyPr wrap="square" lIns="34131" tIns="34131" rIns="34131" bIns="34131"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endParaRPr lang="zh-CN" altLang="en-US" sz="1515" b="1" dirty="0">
              <a:solidFill>
                <a:schemeClr val="bg1"/>
              </a:solidFill>
              <a:cs typeface="Arial" panose="020B0604020202020204" pitchFamily="34" charset="0"/>
            </a:endParaRPr>
          </a:p>
        </p:txBody>
      </p:sp>
      <p:sp>
        <p:nvSpPr>
          <p:cNvPr id="2" name="矩形 1"/>
          <p:cNvSpPr/>
          <p:nvPr/>
        </p:nvSpPr>
        <p:spPr>
          <a:xfrm>
            <a:off x="335" y="-8278"/>
            <a:ext cx="12191331" cy="6866278"/>
          </a:xfrm>
          <a:prstGeom prst="rect">
            <a:avLst/>
          </a:prstGeom>
          <a:noFill/>
          <a:ln w="1016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4"/>
                                        </p:tgtEl>
                                        <p:attrNameLst>
                                          <p:attrName>ppt_y</p:attrName>
                                        </p:attrNameLst>
                                      </p:cBhvr>
                                      <p:tavLst>
                                        <p:tav tm="0">
                                          <p:val>
                                            <p:strVal val="#ppt_y"/>
                                          </p:val>
                                        </p:tav>
                                        <p:tav tm="100000">
                                          <p:val>
                                            <p:strVal val="#ppt_y"/>
                                          </p:val>
                                        </p:tav>
                                      </p:tavLst>
                                    </p:anim>
                                    <p:anim calcmode="lin" valueType="num">
                                      <p:cBhvr>
                                        <p:cTn id="3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4"/>
                                        </p:tgtEl>
                                      </p:cBhvr>
                                    </p:animEffect>
                                  </p:childTnLst>
                                </p:cTn>
                              </p:par>
                            </p:childTnLst>
                          </p:cTn>
                        </p:par>
                        <p:par>
                          <p:cTn id="34" fill="hold">
                            <p:stCondLst>
                              <p:cond delay="150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4"/>
                                        </p:tgtEl>
                                      </p:cBhvr>
                                    </p:animEffect>
                                    <p:animScale>
                                      <p:cBhvr>
                                        <p:cTn id="37" dur="250" autoRev="1" fill="hold"/>
                                        <p:tgtEl>
                                          <p:spTgt spid="4"/>
                                        </p:tgtEl>
                                      </p:cBhvr>
                                      <p:by x="105000" y="105000"/>
                                    </p:animScale>
                                  </p:childTnLst>
                                </p:cTn>
                              </p:par>
                            </p:childTnLst>
                          </p:cTn>
                        </p:par>
                        <p:par>
                          <p:cTn id="38" fill="hold">
                            <p:stCondLst>
                              <p:cond delay="2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7"/>
                                        </p:tgtEl>
                                        <p:attrNameLst>
                                          <p:attrName>ppt_y</p:attrName>
                                        </p:attrNameLst>
                                      </p:cBhvr>
                                      <p:tavLst>
                                        <p:tav tm="0">
                                          <p:val>
                                            <p:strVal val="#ppt_y"/>
                                          </p:val>
                                        </p:tav>
                                        <p:tav tm="100000">
                                          <p:val>
                                            <p:strVal val="#ppt_y"/>
                                          </p:val>
                                        </p:tav>
                                      </p:tavLst>
                                    </p:anim>
                                    <p:anim calcmode="lin" valueType="num">
                                      <p:cBhvr>
                                        <p:cTn id="4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7"/>
                                        </p:tgtEl>
                                      </p:cBhvr>
                                    </p:animEffect>
                                  </p:childTnLst>
                                </p:cTn>
                              </p:par>
                            </p:childTnLst>
                          </p:cTn>
                        </p:par>
                        <p:par>
                          <p:cTn id="46" fill="hold">
                            <p:stCondLst>
                              <p:cond delay="2849"/>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7"/>
                                        </p:tgtEl>
                                      </p:cBhvr>
                                    </p:animEffect>
                                    <p:animScale>
                                      <p:cBhvr>
                                        <p:cTn id="49" dur="250" autoRev="1" fill="hold"/>
                                        <p:tgtEl>
                                          <p:spTgt spid="7"/>
                                        </p:tgtEl>
                                      </p:cBhvr>
                                      <p:by x="105000" y="105000"/>
                                    </p:animScale>
                                  </p:childTnLst>
                                </p:cTn>
                              </p:par>
                            </p:childTnLst>
                          </p:cTn>
                        </p:par>
                        <p:par>
                          <p:cTn id="50" fill="hold">
                            <p:stCondLst>
                              <p:cond delay="3349"/>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3"/>
                                        </p:tgtEl>
                                        <p:attrNameLst>
                                          <p:attrName>ppt_y</p:attrName>
                                        </p:attrNameLst>
                                      </p:cBhvr>
                                      <p:tavLst>
                                        <p:tav tm="0">
                                          <p:val>
                                            <p:strVal val="#ppt_y"/>
                                          </p:val>
                                        </p:tav>
                                        <p:tav tm="100000">
                                          <p:val>
                                            <p:strVal val="#ppt_y"/>
                                          </p:val>
                                        </p:tav>
                                      </p:tavLst>
                                    </p:anim>
                                    <p:anim calcmode="lin" valueType="num">
                                      <p:cBhvr>
                                        <p:cTn id="5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3"/>
                                        </p:tgtEl>
                                      </p:cBhvr>
                                    </p:animEffect>
                                  </p:childTnLst>
                                </p:cTn>
                              </p:par>
                            </p:childTnLst>
                          </p:cTn>
                        </p:par>
                        <p:par>
                          <p:cTn id="58" fill="hold">
                            <p:stCondLst>
                              <p:cond delay="565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13"/>
                                        </p:tgtEl>
                                      </p:cBhvr>
                                    </p:animEffect>
                                    <p:animScale>
                                      <p:cBhvr>
                                        <p:cTn id="61" dur="250" autoRev="1" fill="hold"/>
                                        <p:tgtEl>
                                          <p:spTgt spid="13"/>
                                        </p:tgtEl>
                                      </p:cBhvr>
                                      <p:by x="105000" y="105000"/>
                                    </p:animScale>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500"/>
                                        <p:tgtEl>
                                          <p:spTgt spid="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5" grpId="0" bldLvl="0" animBg="1"/>
      <p:bldP spid="4" grpId="0"/>
      <p:bldP spid="4" grpId="1"/>
      <p:bldP spid="7" grpId="0"/>
      <p:bldP spid="7" grpId="1"/>
      <p:bldP spid="9" grpId="0"/>
      <p:bldP spid="16" grpId="0" bldLvl="0" animBg="1"/>
      <p:bldP spid="17" grpId="0" bldLvl="0" animBg="1"/>
      <p:bldP spid="19" grpId="0" bldLvl="0" animBg="1"/>
      <p:bldP spid="13" grpId="0"/>
      <p:bldP spid="13" grpId="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641475"/>
            <a:ext cx="10793095" cy="409956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93445" y="1797050"/>
            <a:ext cx="10478135"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除不宜用水保护或灭火的场所外，下列高层民用建筑或场所应设置自动灭火系统，并宜采用自动喷水灭火系统。</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1）一类高层公共建筑（除游泳池、溜冰场外）及其地下、半地下室。2）二类高层公共建筑及其地下、半地下室的公共活动用房、走道、办公室和旅馆的客房、可燃物品库房、自动扶梯底部。3）高层民用建筑内的歌舞娱乐放映游艺场所。4）</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建筑高度大于100m的住宅建筑</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（3）高层民用建筑或场所</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723390"/>
            <a:ext cx="10793095" cy="389636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7085" y="2120265"/>
            <a:ext cx="10478135"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除不适用水保护或灭火的场所外，下列单、多层民用建筑或场所应设置自动灭火系统，并宜采用自动喷水灭火系统。</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1）特等、甲等剧场，超过</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1500个座位</a:t>
            </a:r>
            <a:r>
              <a:rPr sz="2600" dirty="0">
                <a:latin typeface="微软雅黑" panose="020B0503020204020204" pitchFamily="34" charset="-122"/>
                <a:ea typeface="微软雅黑" panose="020B0503020204020204" pitchFamily="34" charset="-122"/>
                <a:sym typeface="微软雅黑" panose="020B0503020204020204" pitchFamily="34" charset="-122"/>
              </a:rPr>
              <a:t>的其他等级的剧场，超过</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2000个座位</a:t>
            </a:r>
            <a:r>
              <a:rPr sz="2600" dirty="0">
                <a:latin typeface="微软雅黑" panose="020B0503020204020204" pitchFamily="34" charset="-122"/>
                <a:ea typeface="微软雅黑" panose="020B0503020204020204" pitchFamily="34" charset="-122"/>
                <a:sym typeface="微软雅黑" panose="020B0503020204020204" pitchFamily="34" charset="-122"/>
              </a:rPr>
              <a:t>的会堂或礼堂，超过</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3000个</a:t>
            </a:r>
            <a:r>
              <a:rPr sz="2600" dirty="0">
                <a:latin typeface="微软雅黑" panose="020B0503020204020204" pitchFamily="34" charset="-122"/>
                <a:ea typeface="微软雅黑" panose="020B0503020204020204" pitchFamily="34" charset="-122"/>
                <a:sym typeface="微软雅黑" panose="020B0503020204020204" pitchFamily="34" charset="-122"/>
              </a:rPr>
              <a:t>座位的体育馆，超过</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5000人</a:t>
            </a:r>
            <a:r>
              <a:rPr sz="2600" dirty="0">
                <a:latin typeface="微软雅黑" panose="020B0503020204020204" pitchFamily="34" charset="-122"/>
                <a:ea typeface="微软雅黑" panose="020B0503020204020204" pitchFamily="34" charset="-122"/>
                <a:sym typeface="微软雅黑" panose="020B0503020204020204" pitchFamily="34" charset="-122"/>
              </a:rPr>
              <a:t>的体育场的室内人员休息室与器材间等。</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（4）单、多层民用建筑或场所</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723390"/>
            <a:ext cx="10793095" cy="389636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51840" y="2425065"/>
            <a:ext cx="10478135"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2）任一层建筑面积大于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1500m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或总建筑面积大于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3000m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的展览、商店、餐饮和旅馆建筑以及医院中同样建筑规模的病房楼、门诊楼和手术部。3）</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设置送回风道（管）的集中空气调节系统</a:t>
            </a:r>
            <a:r>
              <a:rPr sz="2600" dirty="0">
                <a:latin typeface="微软雅黑" panose="020B0503020204020204" pitchFamily="34" charset="-122"/>
                <a:ea typeface="微软雅黑" panose="020B0503020204020204" pitchFamily="34" charset="-122"/>
                <a:sym typeface="微软雅黑" panose="020B0503020204020204" pitchFamily="34" charset="-122"/>
              </a:rPr>
              <a:t>且总建筑面积大于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3000m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的办公建筑等。4）藏书量超过</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50万册</a:t>
            </a:r>
            <a:r>
              <a:rPr sz="2600" dirty="0">
                <a:latin typeface="微软雅黑" panose="020B0503020204020204" pitchFamily="34" charset="-122"/>
                <a:ea typeface="微软雅黑" panose="020B0503020204020204" pitchFamily="34" charset="-122"/>
                <a:sym typeface="微软雅黑" panose="020B0503020204020204" pitchFamily="34" charset="-122"/>
              </a:rPr>
              <a:t>的图书馆。</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（4）单、多层民用建筑或场所</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723390"/>
            <a:ext cx="10793095" cy="389636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7085" y="2125345"/>
            <a:ext cx="10478135"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5）大、中型幼儿园，老年人照料设施。6）总建筑面积大于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的地下或半地下商店。7）设置在地下或半地下或地上四层及以上楼层的歌舞娱乐放映游艺场所（除游泳场所外），设置在首层、二层和三层且任一层建筑面积大于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300m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的地上歌舞娱乐放映游艺场所（除游泳场所外）。</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（4）单、多层民用建筑或场所</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723390"/>
            <a:ext cx="10793730" cy="406019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7085" y="2157730"/>
            <a:ext cx="10535920"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下列建筑或部位应设置</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雨淋自动喷水灭火系统</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1）火柴厂的氯酸钾压碾厂房，建筑面积大于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且生产或使用硝化棉、喷漆棉、火胶棉、赛璐珞胶片、硝化纤维的厂房。2）乒乓球厂的轧坯、切片、磨球、分球检验部位。3）建筑面积大于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60m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或储存量大于2t的硝化棉、喷漆棉、火胶棉、赛璐珞胶片、硝化纤维的仓库。</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（5）雨淋系统的设置场所和部位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070100"/>
            <a:ext cx="10793730" cy="326707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65810" y="2498090"/>
            <a:ext cx="1053592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4）日装瓶数量大于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3000瓶</a:t>
            </a:r>
            <a:r>
              <a:rPr sz="2600" dirty="0">
                <a:latin typeface="微软雅黑" panose="020B0503020204020204" pitchFamily="34" charset="-122"/>
                <a:ea typeface="微软雅黑" panose="020B0503020204020204" pitchFamily="34" charset="-122"/>
                <a:sym typeface="微软雅黑" panose="020B0503020204020204" pitchFamily="34" charset="-122"/>
              </a:rPr>
              <a:t>的液化石油气储配站的灌瓶间、实瓶库。5）特等、甲等剧场，超过</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1500个座位</a:t>
            </a:r>
            <a:r>
              <a:rPr sz="2600" dirty="0">
                <a:latin typeface="微软雅黑" panose="020B0503020204020204" pitchFamily="34" charset="-122"/>
                <a:ea typeface="微软雅黑" panose="020B0503020204020204" pitchFamily="34" charset="-122"/>
                <a:sym typeface="微软雅黑" panose="020B0503020204020204" pitchFamily="34" charset="-122"/>
              </a:rPr>
              <a:t>的其他等级剧场和超过</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2000个</a:t>
            </a:r>
            <a:r>
              <a:rPr sz="2600" dirty="0">
                <a:latin typeface="微软雅黑" panose="020B0503020204020204" pitchFamily="34" charset="-122"/>
                <a:ea typeface="微软雅黑" panose="020B0503020204020204" pitchFamily="34" charset="-122"/>
                <a:sym typeface="微软雅黑" panose="020B0503020204020204" pitchFamily="34" charset="-122"/>
              </a:rPr>
              <a:t>座位的会堂或礼堂的舞台葡萄架下部。6）建筑面积不小于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400m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的演播室，建筑面积不小于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的电影摄影棚。</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（5）雨淋系统的设置场所和部位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0" y="0"/>
            <a:ext cx="12192000" cy="6858635"/>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723390"/>
            <a:ext cx="10793730" cy="406019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7085" y="1862455"/>
            <a:ext cx="10535920"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下列部位宜设置水幕系统。</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1）特等、甲等剧场，超过</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1500个座位</a:t>
            </a:r>
            <a:r>
              <a:rPr sz="2600" dirty="0">
                <a:latin typeface="微软雅黑" panose="020B0503020204020204" pitchFamily="34" charset="-122"/>
                <a:ea typeface="微软雅黑" panose="020B0503020204020204" pitchFamily="34" charset="-122"/>
                <a:sym typeface="微软雅黑" panose="020B0503020204020204" pitchFamily="34" charset="-122"/>
              </a:rPr>
              <a:t>的其他等级的剧场，超过</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2000个座位</a:t>
            </a:r>
            <a:r>
              <a:rPr sz="2600" dirty="0">
                <a:latin typeface="微软雅黑" panose="020B0503020204020204" pitchFamily="34" charset="-122"/>
                <a:ea typeface="微软雅黑" panose="020B0503020204020204" pitchFamily="34" charset="-122"/>
                <a:sym typeface="微软雅黑" panose="020B0503020204020204" pitchFamily="34" charset="-122"/>
              </a:rPr>
              <a:t>的会堂或礼堂和高层民用建筑内超过</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800个座位</a:t>
            </a:r>
            <a:r>
              <a:rPr sz="2600" dirty="0">
                <a:latin typeface="微软雅黑" panose="020B0503020204020204" pitchFamily="34" charset="-122"/>
                <a:ea typeface="微软雅黑" panose="020B0503020204020204" pitchFamily="34" charset="-122"/>
                <a:sym typeface="微软雅黑" panose="020B0503020204020204" pitchFamily="34" charset="-122"/>
              </a:rPr>
              <a:t>的剧场或礼堂的舞台口及上述场所内与舞台相连的侧台、后台的洞口。2）应设置防火墙等防火分隔物而无法设置的局部开口部位。3）需要防护冷却的防火卷帘或防火幕的上部。</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（6）水幕系统的设置场所和部位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127885"/>
            <a:ext cx="10793730" cy="287147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968375" y="2565400"/>
            <a:ext cx="10205720"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根据火灾荷载、室内空间条件、人员密集程度、采用自动喷水灭火系统扑救初期火灾的难易程度，以及疏散及外部增援条件等因素，将自动喷水灭火系统的设置场所危险等级划分为以下四类八级。</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3.自动喷水灭火系统设置场所危险等级的划分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981200"/>
            <a:ext cx="6440170" cy="374015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36295" y="2299335"/>
            <a:ext cx="5948045" cy="309181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一般是指可燃物品较少、火灾放热速率较低、外部增援和人员疏散较容易的场所</a:t>
            </a:r>
            <a:r>
              <a:rPr sz="2600" dirty="0">
                <a:latin typeface="微软雅黑" panose="020B0503020204020204" pitchFamily="34" charset="-122"/>
                <a:ea typeface="微软雅黑" panose="020B0503020204020204" pitchFamily="34" charset="-122"/>
                <a:sym typeface="微软雅黑" panose="020B0503020204020204" pitchFamily="34" charset="-122"/>
              </a:rPr>
              <a:t>，如住宅、幼儿园、老年人建筑，建筑高度为24m及以下的旅馆、办公楼，仅在走道设置闭式系统的建筑等。</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（1）轻危险级</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descr="建筑剖面-1 (6)"/>
          <p:cNvPicPr>
            <a:picLocks noChangeAspect="1"/>
          </p:cNvPicPr>
          <p:nvPr/>
        </p:nvPicPr>
        <p:blipFill>
          <a:blip r:embed="rId1"/>
          <a:stretch>
            <a:fillRect/>
          </a:stretch>
        </p:blipFill>
        <p:spPr>
          <a:xfrm>
            <a:off x="7399655" y="1981200"/>
            <a:ext cx="4792345" cy="3685540"/>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1"/>
          <p:cNvSpPr txBox="1"/>
          <p:nvPr/>
        </p:nvSpPr>
        <p:spPr>
          <a:xfrm>
            <a:off x="4770120" y="2439035"/>
            <a:ext cx="2328545" cy="521970"/>
          </a:xfrm>
          <a:prstGeom prst="rect">
            <a:avLst/>
          </a:prstGeom>
          <a:solidFill>
            <a:schemeClr val="tx1">
              <a:lumMod val="65000"/>
              <a:lumOff val="35000"/>
            </a:schemeClr>
          </a:solidFill>
          <a:ln>
            <a:noFill/>
          </a:ln>
          <a:effectLst/>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第一讲</a:t>
            </a:r>
            <a:endParaRPr lang="zh-CN" altLang="en-US" sz="2800" b="1" dirty="0">
              <a:solidFill>
                <a:schemeClr val="bg1"/>
              </a:solidFill>
              <a:effectLst/>
              <a:latin typeface="微软雅黑" panose="020B0503020204020204" pitchFamily="34" charset="-122"/>
              <a:ea typeface="微软雅黑" panose="020B0503020204020204" pitchFamily="34" charset="-122"/>
            </a:endParaRPr>
          </a:p>
        </p:txBody>
      </p:sp>
      <p:sp>
        <p:nvSpPr>
          <p:cNvPr id="42" name="文本框 1"/>
          <p:cNvSpPr txBox="1"/>
          <p:nvPr/>
        </p:nvSpPr>
        <p:spPr>
          <a:xfrm>
            <a:off x="4770120" y="2389505"/>
            <a:ext cx="2328545" cy="521970"/>
          </a:xfrm>
          <a:prstGeom prst="rect">
            <a:avLst/>
          </a:prstGeom>
          <a:solidFill>
            <a:srgbClr val="D7000F"/>
          </a:solidFill>
          <a:ln>
            <a:noFill/>
          </a:ln>
          <a:effectLst/>
        </p:spPr>
        <p:txBody>
          <a:bodyPr wrap="square" rtlCol="0">
            <a:spAutoFit/>
          </a:bodyPr>
          <a:lstStyle/>
          <a:p>
            <a:pPr algn="ctr"/>
            <a:r>
              <a:rPr lang="zh-CN" altLang="en-US" sz="2800" b="1" dirty="0" smtClean="0">
                <a:solidFill>
                  <a:schemeClr val="bg1"/>
                </a:solidFill>
                <a:latin typeface="微软雅黑" panose="020B0503020204020204" pitchFamily="34" charset="-122"/>
                <a:ea typeface="微软雅黑" panose="020B0503020204020204" pitchFamily="34" charset="-122"/>
              </a:rPr>
              <a:t>第一讲</a:t>
            </a:r>
            <a:endParaRPr lang="zh-CN" altLang="en-US" sz="2800" b="1" dirty="0" smtClean="0">
              <a:solidFill>
                <a:schemeClr val="bg1"/>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1256695" y="4212422"/>
            <a:ext cx="1456264" cy="1"/>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9176322" y="4212422"/>
            <a:ext cx="1379619" cy="1"/>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389" y="-6299"/>
            <a:ext cx="1268332" cy="1320749"/>
            <a:chOff x="5739120" y="650035"/>
            <a:chExt cx="2241811" cy="2334460"/>
          </a:xfrm>
        </p:grpSpPr>
        <p:sp>
          <p:nvSpPr>
            <p:cNvPr id="20"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7"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8"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9"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0"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3"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4"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5"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6"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7"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8"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9"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0"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1"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2"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3"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4"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5"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6"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7"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8"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9"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0"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2" name="矩形 69"/>
          <p:cNvSpPr>
            <a:spLocks noChangeArrowheads="1"/>
          </p:cNvSpPr>
          <p:nvPr/>
        </p:nvSpPr>
        <p:spPr bwMode="auto">
          <a:xfrm>
            <a:off x="2712720" y="3724275"/>
            <a:ext cx="668591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4800" b="1" dirty="0">
                <a:solidFill>
                  <a:srgbClr val="D7000F"/>
                </a:solidFill>
                <a:latin typeface="微软雅黑" panose="020B0503020204020204" pitchFamily="34" charset="-122"/>
                <a:ea typeface="微软雅黑" panose="020B0503020204020204" pitchFamily="34" charset="-122"/>
                <a:sym typeface="+mn-ea"/>
              </a:rPr>
              <a:t>自动喷水灭火系统</a:t>
            </a:r>
            <a:endParaRPr lang="zh-CN" altLang="en-US" sz="4800" b="1" dirty="0">
              <a:solidFill>
                <a:srgbClr val="D7000F"/>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112010"/>
            <a:ext cx="10793730" cy="286321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923290" y="2598420"/>
            <a:ext cx="10345420"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一般是指内部可燃物数量、火灾放热速率中等，火灾初期不会引起剧烈燃烧的场所。大部分民用建筑和工业厂房划归中危险级。根据此类场所种类多、范围广的特点，其又分为中危险I级和中危险Ⅱ级。</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（2）中危险级</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723390"/>
            <a:ext cx="10793730" cy="406019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7085" y="1887220"/>
            <a:ext cx="10535920"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①高层民用建筑。旅馆、办公楼、综合楼、邮政楼、金融电信楼、指挥调度楼、广播电视楼（塔）等。</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②公共建筑（含单、多、高层）医院、疗养院；图书馆（书库除外）、档案馆、展览馆（厅）；影剧院、音乐厅和礼堂（舞台除外）及其他娱乐场所；火车站、机场及码头的建筑；总建筑面积小于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5000m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的商场，总建筑面积小于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1000m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的地下商场等。</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1）中危险Ⅰ级</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838325"/>
            <a:ext cx="5590540" cy="394525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912495" y="2265045"/>
            <a:ext cx="5191760"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③文化遗产建筑。木结构古建筑、国家文物保护单位等。④工业建筑。食品、家用电器、玻璃制品等工厂的备料与生产车间等；冷藏库、钢屋架等构件建筑。</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1）中危险Ⅰ级</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nvPicPr>
        <p:blipFill>
          <a:blip r:embed="rId1"/>
          <a:srcRect b="11070"/>
          <a:stretch>
            <a:fillRect/>
          </a:stretch>
        </p:blipFill>
        <p:spPr>
          <a:xfrm>
            <a:off x="6288405" y="1838325"/>
            <a:ext cx="5903595" cy="3938270"/>
          </a:xfrm>
          <a:prstGeom prst="rect">
            <a:avLst/>
          </a:prstGeom>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778000"/>
            <a:ext cx="10793730" cy="422656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7085" y="2051050"/>
            <a:ext cx="10535920"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①民用建筑。书库，舞台（葡萄架除外），汽车停车场（库），总建筑面积</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5000m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及以上的商场，总建筑面积</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1000m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及以上的地下商场，净空高度不超过</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8m</a:t>
            </a:r>
            <a:r>
              <a:rPr sz="2600" dirty="0">
                <a:latin typeface="微软雅黑" panose="020B0503020204020204" pitchFamily="34" charset="-122"/>
                <a:ea typeface="微软雅黑" panose="020B0503020204020204" pitchFamily="34" charset="-122"/>
                <a:sym typeface="微软雅黑" panose="020B0503020204020204" pitchFamily="34" charset="-122"/>
              </a:rPr>
              <a:t>、物品高度不超过</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3.5m</a:t>
            </a:r>
            <a:r>
              <a:rPr sz="2600" dirty="0">
                <a:latin typeface="微软雅黑" panose="020B0503020204020204" pitchFamily="34" charset="-122"/>
                <a:ea typeface="微软雅黑" panose="020B0503020204020204" pitchFamily="34" charset="-122"/>
                <a:sym typeface="微软雅黑" panose="020B0503020204020204" pitchFamily="34" charset="-122"/>
              </a:rPr>
              <a:t>的超级市场等。</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②工业建筑。棉毛麻丝及化纤的纺织、织物及制品，木材木器及胶合板，谷物加</a:t>
            </a:r>
            <a:r>
              <a:rPr lang="zh-CN" sz="2600" dirty="0">
                <a:latin typeface="微软雅黑" panose="020B0503020204020204" pitchFamily="34" charset="-122"/>
                <a:ea typeface="微软雅黑" panose="020B0503020204020204" pitchFamily="34" charset="-122"/>
                <a:sym typeface="微软雅黑" panose="020B0503020204020204" pitchFamily="34" charset="-122"/>
              </a:rPr>
              <a:t>工</a:t>
            </a:r>
            <a:r>
              <a:rPr sz="2600" dirty="0">
                <a:latin typeface="微软雅黑" panose="020B0503020204020204" pitchFamily="34" charset="-122"/>
                <a:ea typeface="微软雅黑" panose="020B0503020204020204" pitchFamily="34" charset="-122"/>
                <a:sym typeface="微软雅黑" panose="020B0503020204020204" pitchFamily="34" charset="-122"/>
              </a:rPr>
              <a:t>，烟草及制品，饮用酒（啤酒除外），皮革及制品，造纸及纸制品，制药等工厂的备料与生产车间等。</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2）中危险Ⅱ级</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765935"/>
            <a:ext cx="11011535" cy="361442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71500" y="2327275"/>
            <a:ext cx="1113790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一般是指火灾危险性大，且可燃物品数量多，火灾发生时容易引起猛烈燃烧并可能迅速蔓延的场所。严重危险级可细分为严重危险Ⅰ级和严重危险Ⅱ级。严重危险Ⅰ级</a:t>
            </a:r>
            <a:r>
              <a:rPr lang="zh-CN" sz="2600" dirty="0">
                <a:latin typeface="微软雅黑" panose="020B0503020204020204" pitchFamily="34" charset="-122"/>
                <a:ea typeface="微软雅黑" panose="020B0503020204020204" pitchFamily="34" charset="-122"/>
                <a:sym typeface="微软雅黑" panose="020B0503020204020204" pitchFamily="34" charset="-122"/>
              </a:rPr>
              <a:t>一</a:t>
            </a:r>
            <a:r>
              <a:rPr sz="2600" dirty="0">
                <a:latin typeface="微软雅黑" panose="020B0503020204020204" pitchFamily="34" charset="-122"/>
                <a:ea typeface="微软雅黑" panose="020B0503020204020204" pitchFamily="34" charset="-122"/>
                <a:sym typeface="微软雅黑" panose="020B0503020204020204" pitchFamily="34" charset="-122"/>
              </a:rPr>
              <a:t>般是指印刷厂、酒精制品、可燃液体制品等工厂的备料及生产车间，净空高度超过8m、</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物品高度超过3.5m的超级市场</a:t>
            </a:r>
            <a:r>
              <a:rPr sz="2600" dirty="0">
                <a:latin typeface="微软雅黑" panose="020B0503020204020204" pitchFamily="34" charset="-122"/>
                <a:ea typeface="微软雅黑" panose="020B0503020204020204" pitchFamily="34" charset="-122"/>
                <a:sym typeface="微软雅黑" panose="020B0503020204020204" pitchFamily="34" charset="-122"/>
              </a:rPr>
              <a:t>等。</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3）严重危险级</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321560"/>
            <a:ext cx="10673715" cy="259143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80415" y="2632075"/>
            <a:ext cx="10423525"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严重危险Ⅱ级一般是指易燃液体喷雾操作区域，固体易燃物品、可燃的气溶胶制品、溶剂清洗、喷涂油漆、沥青制品等工厂的备料及生产车间，摄影棚、舞台葡萄架下部等。</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3）严重危险级</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242185"/>
            <a:ext cx="10793730" cy="274764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58825" y="2637790"/>
            <a:ext cx="10535920"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根据仓库储存物品及其包装材料的火灾危险性，将仓库火灾危险等级划分为I、Ⅱ、Ⅲ级。仓库火灾危险Ⅰ级一般是指储存食品、烟酒以及用木箱、纸箱包装的不燃或难燃物品的场所。</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（4）仓库火灾危险级</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864995"/>
            <a:ext cx="10793730" cy="392239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51840" y="2159635"/>
            <a:ext cx="10535920"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仓库火灾危险Ⅱ级一般是指储存木材、纸、皮革、谷物及制品、棉毛麻丝化纤及制品、家用电器、电缆、B组塑料与橡胶及其制品、钢塑混合材料制</a:t>
            </a:r>
            <a:r>
              <a:rPr lang="zh-CN" sz="2600" dirty="0">
                <a:latin typeface="微软雅黑" panose="020B0503020204020204" pitchFamily="34" charset="-122"/>
                <a:ea typeface="微软雅黑" panose="020B0503020204020204" pitchFamily="34" charset="-122"/>
                <a:sym typeface="微软雅黑" panose="020B0503020204020204" pitchFamily="34" charset="-122"/>
              </a:rPr>
              <a:t>品</a:t>
            </a:r>
            <a:r>
              <a:rPr sz="2600" dirty="0">
                <a:latin typeface="微软雅黑" panose="020B0503020204020204" pitchFamily="34" charset="-122"/>
                <a:ea typeface="微软雅黑" panose="020B0503020204020204" pitchFamily="34" charset="-122"/>
                <a:sym typeface="微软雅黑" panose="020B0503020204020204" pitchFamily="34" charset="-122"/>
              </a:rPr>
              <a:t>等物品和用各种塑料瓶、盒包装的不燃物品及各类物品混杂储存的场所。</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仓库火灾危险Ⅲ级一般是指储存A组塑料与橡胶及其制品、沥青制品等物品的场所</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（4）仓库火灾危险级</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019810" y="2438400"/>
            <a:ext cx="4777740" cy="247586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1097280" y="3030220"/>
            <a:ext cx="4549775" cy="129159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自动喷水灭火系统的分类、含义与适用范围见表6-2-1。</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4.自动喷水灭火系统的分类、含义与适用范围</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descr="自动喷水灭火系统"/>
          <p:cNvPicPr>
            <a:picLocks noChangeAspect="1"/>
          </p:cNvPicPr>
          <p:nvPr/>
        </p:nvPicPr>
        <p:blipFill>
          <a:blip r:embed="rId1"/>
          <a:stretch>
            <a:fillRect/>
          </a:stretch>
        </p:blipFill>
        <p:spPr>
          <a:xfrm>
            <a:off x="7437755" y="823595"/>
            <a:ext cx="3215640" cy="5767070"/>
          </a:xfrm>
          <a:prstGeom prst="rect">
            <a:avLst/>
          </a:prstGeom>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0" y="0"/>
            <a:ext cx="9324975" cy="685736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738120"/>
            <a:ext cx="10793095" cy="257810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36295" y="3006090"/>
            <a:ext cx="10478135" cy="189166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自动喷水灭火系统是由洒水喷头、报警阀组、水流报警装置（水流指示器或压力开关）等组件以及管道、供水设施等组成，能在发生火灾时喷水的自动灭火系统</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一、自动喷水灭火系统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645160" y="206629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1.自动喷水灭火系统的定义及作用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86995" y="304800"/>
            <a:ext cx="9483725" cy="6453505"/>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390775"/>
            <a:ext cx="10793730" cy="231838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21995" y="2873375"/>
            <a:ext cx="10748645" cy="4292600"/>
          </a:xfrm>
          <a:prstGeom prst="rect">
            <a:avLst/>
          </a:prstGeom>
        </p:spPr>
        <p:txBody>
          <a:bodyPr wrap="square">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湿式自动喷水灭火系统是准工作状态时配水管道内充满用于启动系统的有压水的闭式系统，</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湿式系统主要由闭式喷头、湿式报警阀组、水流指示器、末端试水装置、管道和供水设施等组成</a:t>
            </a:r>
            <a:r>
              <a:rPr sz="2600" dirty="0">
                <a:latin typeface="微软雅黑" panose="020B0503020204020204" pitchFamily="34" charset="-122"/>
                <a:ea typeface="微软雅黑" panose="020B0503020204020204" pitchFamily="34" charset="-122"/>
                <a:sym typeface="微软雅黑" panose="020B0503020204020204" pitchFamily="34" charset="-122"/>
              </a:rPr>
              <a:t>，如图6-2-1所示。</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管道内始终充满有压水。湿式自动喷水灭火系统必须安装在全年不结冰及不会出现过热危险的场所内，在喷头动作后立即喷水，灭火成功率高于干式系统。湿式自动喷水灭火系统在自动喷水灭火系统的各种类型中占比最高。</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5.自动喷水灭火系统的组成与工作原理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645160" y="156591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（1）湿式系统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e4590162937b7ed6f62d948c41fcf5d"/>
          <p:cNvPicPr>
            <a:picLocks noChangeAspect="1"/>
          </p:cNvPicPr>
          <p:nvPr/>
        </p:nvPicPr>
        <p:blipFill>
          <a:blip r:embed="rId1"/>
          <a:stretch>
            <a:fillRect/>
          </a:stretch>
        </p:blipFill>
        <p:spPr>
          <a:xfrm>
            <a:off x="172720" y="792480"/>
            <a:ext cx="10991215" cy="5311775"/>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944370"/>
            <a:ext cx="10793730" cy="339534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97865" y="2395220"/>
            <a:ext cx="10748645"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湿式系统的工作原理为：湿式系统在准工作状态时，由消防水箱或稳压泵、气压给水设备等稳压设施维持管道内充水的压力；发生火灾时，火源周围环境温度上升，闭式喷头受热后开启喷水，水流指示器动作并反馈信号至消防控制中心报警控制器，指示起火区域，</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（1）湿式系统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390775"/>
            <a:ext cx="10793730" cy="277431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78815" y="2781935"/>
            <a:ext cx="10748645"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湿式报警阀系统侧（沿供水方向，报警阀后为系统侧，下同）压力下降，造成湿式报警阀水源侧（沿供水方向，报警阀前为水源侧，下同）压力大于系统侧压力，湿式报警阀被自动打开。</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（1）湿式系统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833245"/>
            <a:ext cx="10793730" cy="371094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20090" y="2072640"/>
            <a:ext cx="10748645"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消防水箱出水管上的流量开关、消防水泵出水管上的压力开关或报警阀组的压力开关动作并输出启动消防水泵信号，完成系统的启动；系统启动后，由消防水泵向开放的喷头供水，开放的喷头将供水按不低于设计规定的喷水强度均匀喷洒，实施灭火。</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湿式系统的工作原理如图6-2-2所示。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（1）湿式系统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a5d82de2d880d33de5efa8a54acbb6b"/>
          <p:cNvPicPr>
            <a:picLocks noChangeAspect="1"/>
          </p:cNvPicPr>
          <p:nvPr/>
        </p:nvPicPr>
        <p:blipFill>
          <a:blip r:embed="rId1"/>
          <a:stretch>
            <a:fillRect/>
          </a:stretch>
        </p:blipFill>
        <p:spPr>
          <a:xfrm>
            <a:off x="671195" y="1597660"/>
            <a:ext cx="5577840" cy="4437380"/>
          </a:xfrm>
          <a:prstGeom prst="rect">
            <a:avLst/>
          </a:prstGeom>
        </p:spPr>
      </p:pic>
      <p:pic>
        <p:nvPicPr>
          <p:cNvPr id="4" name="图片 3" descr="9ac9e70eff12ab2dc050c104904403c"/>
          <p:cNvPicPr>
            <a:picLocks noChangeAspect="1"/>
          </p:cNvPicPr>
          <p:nvPr/>
        </p:nvPicPr>
        <p:blipFill>
          <a:blip r:embed="rId2"/>
          <a:stretch>
            <a:fillRect/>
          </a:stretch>
        </p:blipFill>
        <p:spPr>
          <a:xfrm>
            <a:off x="6833870" y="1665605"/>
            <a:ext cx="4796155" cy="436880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custDataLst>
              <p:tags r:id="rId1"/>
            </p:custDataLst>
          </p:nvPr>
        </p:nvPicPr>
        <p:blipFill>
          <a:blip r:embed="rId2"/>
          <a:stretch>
            <a:fillRect/>
          </a:stretch>
        </p:blipFill>
        <p:spPr>
          <a:xfrm>
            <a:off x="838200" y="426720"/>
            <a:ext cx="9034145" cy="6004560"/>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ae5ec817d6da962c33d63c9cb37cac0"/>
          <p:cNvPicPr>
            <a:picLocks noChangeAspect="1"/>
          </p:cNvPicPr>
          <p:nvPr/>
        </p:nvPicPr>
        <p:blipFill>
          <a:blip r:embed="rId1"/>
          <a:stretch>
            <a:fillRect/>
          </a:stretch>
        </p:blipFill>
        <p:spPr>
          <a:xfrm>
            <a:off x="527050" y="850265"/>
            <a:ext cx="10558145" cy="551180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pic>
        <p:nvPicPr>
          <p:cNvPr id="123" name="图片 22"/>
          <p:cNvPicPr>
            <a:picLocks noChangeAspect="1"/>
          </p:cNvPicPr>
          <p:nvPr/>
        </p:nvPicPr>
        <p:blipFill>
          <a:blip r:embed="rId1"/>
          <a:stretch>
            <a:fillRect/>
          </a:stretch>
        </p:blipFill>
        <p:spPr>
          <a:xfrm>
            <a:off x="2050415" y="267335"/>
            <a:ext cx="6835140" cy="6323330"/>
          </a:xfrm>
          <a:prstGeom prst="rect">
            <a:avLst/>
          </a:prstGeom>
          <a:noFill/>
          <a:ln>
            <a:noFill/>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759075"/>
            <a:ext cx="10793095" cy="280670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93445" y="3105785"/>
            <a:ext cx="10478135"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该系统主要用于扑救建（构）筑物初期火灾，平时处于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准工作状态</a:t>
            </a:r>
            <a:r>
              <a:rPr sz="2600" dirty="0">
                <a:latin typeface="微软雅黑" panose="020B0503020204020204" pitchFamily="34" charset="-122"/>
                <a:ea typeface="微软雅黑" panose="020B0503020204020204" pitchFamily="34" charset="-122"/>
                <a:sym typeface="微软雅黑" panose="020B0503020204020204" pitchFamily="34" charset="-122"/>
              </a:rPr>
              <a:t>，当设置场所发生火灾时，喷头或报警控制装置探测火灾信号后立即自动启动喷水灭火，具有安全可靠、经济实用、灭火成功率高等优点。</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一、自动喷水灭火系统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714375" y="194627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1.自动喷水灭火系统的定义及作用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0" name="图片 219" descr="图6-2-1-10 湿式报警阀组.jpg"/>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109220" y="882015"/>
            <a:ext cx="6775450" cy="5340985"/>
          </a:xfrm>
          <a:prstGeom prst="rect">
            <a:avLst/>
          </a:prstGeom>
        </p:spPr>
      </p:pic>
      <p:pic>
        <p:nvPicPr>
          <p:cNvPr id="2" name="图片 1"/>
          <p:cNvPicPr/>
          <p:nvPr/>
        </p:nvPicPr>
        <p:blipFill>
          <a:blip r:embed="rId2"/>
          <a:srcRect l="4992" t="19895" r="8018" b="23824"/>
          <a:stretch>
            <a:fillRect/>
          </a:stretch>
        </p:blipFill>
        <p:spPr>
          <a:xfrm>
            <a:off x="6582410" y="2012315"/>
            <a:ext cx="5311775" cy="3265805"/>
          </a:xfrm>
          <a:prstGeom prst="rect">
            <a:avLst/>
          </a:prstGeom>
          <a:noFill/>
          <a:ln w="9525">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228850"/>
            <a:ext cx="10307320" cy="232981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90270" y="2717800"/>
            <a:ext cx="9922510" cy="129159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干式系统主要由闭式喷头、干式报警阀组、充气设备、末端试水装置、管道及供水设施等组成，如图6-2-3所示。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（2）干式系统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417195" y="318770"/>
            <a:ext cx="9300845" cy="6350000"/>
          </a:xfrm>
          <a:prstGeom prst="rect">
            <a:avLst/>
          </a:prstGeom>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5" name="图片 234" descr="图6-2-1-11 干式报警阀组.jpg"/>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1047115" y="400685"/>
            <a:ext cx="4102735" cy="5915660"/>
          </a:xfrm>
          <a:prstGeom prst="rect">
            <a:avLst/>
          </a:prstGeom>
        </p:spPr>
      </p:pic>
      <p:pic>
        <p:nvPicPr>
          <p:cNvPr id="2" name="图片 1"/>
          <p:cNvPicPr/>
          <p:nvPr/>
        </p:nvPicPr>
        <p:blipFill>
          <a:blip r:embed="rId2"/>
          <a:stretch>
            <a:fillRect/>
          </a:stretch>
        </p:blipFill>
        <p:spPr>
          <a:xfrm>
            <a:off x="5662930" y="1080135"/>
            <a:ext cx="5828665" cy="4556760"/>
          </a:xfrm>
          <a:prstGeom prst="rect">
            <a:avLst/>
          </a:prstGeom>
          <a:noFill/>
          <a:ln w="9525">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32130" y="2026920"/>
            <a:ext cx="10839450" cy="316865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10540" y="2341880"/>
            <a:ext cx="1080008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干式系统的工作原理为：干式系统在准工作状态时，由消防水箱或稳压泵、气压给水设备等稳压设施维持水源侧管道内充水的压力，系统侧管道内充满有压气体（通常采用压缩空气），报警阀处于关闭状态；发生火灾时，闭式喷头受热开启，管道中的有压气体从喷头喷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干式系统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32130" y="1787525"/>
            <a:ext cx="11078845" cy="328866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490220" y="2486025"/>
            <a:ext cx="11101070"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干式报警阀系统侧压力下降，造成干式报警阀水源侧压力大于系统侧压力，干式报警阀被自动打开，压力水进入供水管道，将剩余压缩空气从系统立管顶端或横干管最</a:t>
            </a:r>
            <a:r>
              <a:rPr lang="zh-CN" sz="2600" dirty="0">
                <a:latin typeface="微软雅黑" panose="020B0503020204020204" pitchFamily="34" charset="-122"/>
                <a:ea typeface="微软雅黑" panose="020B0503020204020204" pitchFamily="34" charset="-122"/>
                <a:sym typeface="微软雅黑" panose="020B0503020204020204" pitchFamily="34" charset="-122"/>
              </a:rPr>
              <a:t>高</a:t>
            </a:r>
            <a:r>
              <a:rPr sz="2600" dirty="0">
                <a:latin typeface="微软雅黑" panose="020B0503020204020204" pitchFamily="34" charset="-122"/>
                <a:ea typeface="微软雅黑" panose="020B0503020204020204" pitchFamily="34" charset="-122"/>
                <a:sym typeface="微软雅黑" panose="020B0503020204020204" pitchFamily="34" charset="-122"/>
              </a:rPr>
              <a:t>处的排气阀或已打开的喷头处喷出，然后喷水灭火；</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干式系统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765935"/>
            <a:ext cx="10912475" cy="386270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917575" y="2150745"/>
            <a:ext cx="10627995"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消防水箱出水管上的流量开关、消防水泵出水管上的压力开关或报警阀组的压力开关动作并输出启动消防水泵信号，完成系统的启动；系统启动后，由消防水泵向开放的喷头供水，开放的喷头将供水按不低于设计规定的喷水强度均匀喷洒，实施灭火。</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干式系统的工作原理如图6-2-4所示。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（2）干式系统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6af459f9ae252871b476f947c151ea6"/>
          <p:cNvPicPr>
            <a:picLocks noChangeAspect="1"/>
          </p:cNvPicPr>
          <p:nvPr/>
        </p:nvPicPr>
        <p:blipFill>
          <a:blip r:embed="rId1"/>
          <a:stretch>
            <a:fillRect/>
          </a:stretch>
        </p:blipFill>
        <p:spPr>
          <a:xfrm>
            <a:off x="796290" y="1377950"/>
            <a:ext cx="5405120" cy="4629150"/>
          </a:xfrm>
          <a:prstGeom prst="rect">
            <a:avLst/>
          </a:prstGeom>
        </p:spPr>
      </p:pic>
      <p:pic>
        <p:nvPicPr>
          <p:cNvPr id="4" name="图片 3" descr="c1bfbebf5323a467b034cc7b5c4f612"/>
          <p:cNvPicPr>
            <a:picLocks noChangeAspect="1"/>
          </p:cNvPicPr>
          <p:nvPr/>
        </p:nvPicPr>
        <p:blipFill>
          <a:blip r:embed="rId2"/>
          <a:stretch>
            <a:fillRect/>
          </a:stretch>
        </p:blipFill>
        <p:spPr>
          <a:xfrm>
            <a:off x="6575425" y="1444625"/>
            <a:ext cx="4897755" cy="4562475"/>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lum contrast="6000"/>
          </a:blip>
          <a:stretch>
            <a:fillRect/>
          </a:stretch>
        </p:blipFill>
        <p:spPr>
          <a:xfrm>
            <a:off x="198120" y="80645"/>
            <a:ext cx="6320790" cy="6696710"/>
          </a:xfrm>
          <a:prstGeom prst="rect">
            <a:avLst/>
          </a:prstGeom>
        </p:spPr>
      </p:pic>
      <p:pic>
        <p:nvPicPr>
          <p:cNvPr id="5" name="图片 4" descr="20120401025337847300-44-49-"/>
          <p:cNvPicPr>
            <a:picLocks noChangeAspect="1"/>
          </p:cNvPicPr>
          <p:nvPr/>
        </p:nvPicPr>
        <p:blipFill>
          <a:blip r:embed="rId2"/>
          <a:stretch>
            <a:fillRect/>
          </a:stretch>
        </p:blipFill>
        <p:spPr>
          <a:xfrm>
            <a:off x="6214745" y="764540"/>
            <a:ext cx="5252720" cy="2494915"/>
          </a:xfrm>
          <a:prstGeom prst="rect">
            <a:avLst/>
          </a:prstGeom>
        </p:spPr>
      </p:pic>
      <p:pic>
        <p:nvPicPr>
          <p:cNvPr id="6" name="图片 5" descr="1512148659802"/>
          <p:cNvPicPr>
            <a:picLocks noChangeAspect="1"/>
          </p:cNvPicPr>
          <p:nvPr/>
        </p:nvPicPr>
        <p:blipFill>
          <a:blip r:embed="rId3"/>
          <a:stretch>
            <a:fillRect/>
          </a:stretch>
        </p:blipFill>
        <p:spPr>
          <a:xfrm>
            <a:off x="6718300" y="3645535"/>
            <a:ext cx="5120640" cy="2547620"/>
          </a:xfrm>
          <a:prstGeom prst="rect">
            <a:avLst/>
          </a:prstGeom>
        </p:spPr>
      </p:pic>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41020" y="1927860"/>
            <a:ext cx="10831195" cy="384810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41020" y="2306320"/>
            <a:ext cx="10549255"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预作用系统主要由闭式喷头、预作用报警阀组或雨淋阀组、充气设备、管道、供水设施和火灾探测报警控制装置等组成，如图6-2-5所示。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预作用系统处于准工作状态时，由消防水箱或稳压泵、气压给水设备等稳压设施维持水源侧管道内充水的压力，系统侧管道内平时无水或充以有压气体。</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（3）预作用系统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131060"/>
            <a:ext cx="10793095" cy="281368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55345" y="2714625"/>
            <a:ext cx="10478135"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自动喷水灭火系统是最常见的自动灭火系统。根据《建筑设计防火规范》（GB50016）的规定，自动喷水灭火系统的设置场所分为厂房、仓库和民用建筑三大类。</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2.自动喷水灭火系统的设置场所及部位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graphicFrame>
        <p:nvGraphicFramePr>
          <p:cNvPr id="7" name="对象 6"/>
          <p:cNvGraphicFramePr/>
          <p:nvPr/>
        </p:nvGraphicFramePr>
        <p:xfrm>
          <a:off x="274320" y="287655"/>
          <a:ext cx="9758045" cy="6412865"/>
        </p:xfrm>
        <a:graphic>
          <a:graphicData uri="http://schemas.openxmlformats.org/presentationml/2006/ole">
            <mc:AlternateContent xmlns:mc="http://schemas.openxmlformats.org/markup-compatibility/2006">
              <mc:Choice xmlns:v="urn:schemas-microsoft-com:vml" Requires="v">
                <p:oleObj spid="_x0000_s8" name="" r:id="rId1" imgW="8587740" imgH="5798820" progId="Paint.Picture">
                  <p:embed/>
                </p:oleObj>
              </mc:Choice>
              <mc:Fallback>
                <p:oleObj name="" r:id="rId1" imgW="8587740" imgH="5798820" progId="Paint.Picture">
                  <p:embed/>
                  <p:pic>
                    <p:nvPicPr>
                      <p:cNvPr id="0" name="图片 7"/>
                      <p:cNvPicPr/>
                      <p:nvPr/>
                    </p:nvPicPr>
                    <p:blipFill>
                      <a:blip r:embed="rId2"/>
                      <a:stretch>
                        <a:fillRect/>
                      </a:stretch>
                    </p:blipFill>
                    <p:spPr>
                      <a:xfrm>
                        <a:off x="274320" y="287655"/>
                        <a:ext cx="9758045" cy="6412865"/>
                      </a:xfrm>
                      <a:prstGeom prst="rect">
                        <a:avLst/>
                      </a:prstGeom>
                    </p:spPr>
                  </p:pic>
                </p:oleObj>
              </mc:Fallback>
            </mc:AlternateContent>
          </a:graphicData>
        </a:graphic>
      </p:graphicFrame>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474345" y="2192020"/>
            <a:ext cx="6544310" cy="369252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预作用装置适用于预作用自动喷水灭火系统。预作用装置由预作用报警阀组、控制盘、气压维持装置、空气供给装置及管路附件等部件组成，通过电动、气动、机械或其他方法开启，使水能够单方向流入自动喷水灭火系统，同时进行报警。</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645160" y="1450975"/>
            <a:ext cx="10657205" cy="583565"/>
          </a:xfrm>
          <a:prstGeom prst="rect">
            <a:avLst/>
          </a:prstGeom>
        </p:spPr>
        <p:txBody>
          <a:bodyPr wrap="square">
            <a:spAutoFit/>
          </a:bodyPr>
          <a:p>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p:nvPr/>
        </p:nvPicPr>
        <p:blipFill>
          <a:blip r:embed="rId1"/>
          <a:stretch>
            <a:fillRect/>
          </a:stretch>
        </p:blipFill>
        <p:spPr>
          <a:xfrm>
            <a:off x="7167880" y="2034540"/>
            <a:ext cx="4891405" cy="3977640"/>
          </a:xfrm>
          <a:prstGeom prst="rect">
            <a:avLst/>
          </a:prstGeom>
          <a:noFill/>
          <a:ln w="9525">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226945"/>
            <a:ext cx="10793730" cy="341058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36295" y="2686685"/>
            <a:ext cx="1053592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火灾时，当触发同一报警区域内两个及以上独立的感烟探测器或一个感烟探测器与一个手动报警按钮时，联动开启预作用阀组，使系统在闭式喷头动作前转换成湿式系统，并在闭式喷头开启后立即喷水。当系统设有快速排气装置时，应联动控制排气阀前的电动阀开启。</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（3）预作用系统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651000"/>
            <a:ext cx="10793730" cy="412813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36295" y="1800860"/>
            <a:ext cx="10535920"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火灾发生时，若火灾探测系统不能发出报警信号启动预作用阀使配水管道充水，也能够因喷头在高温作用下自行开启，使配水管道内气压迅速下降，引起压力开关报警并启动预作用阀组供水灭火。预作用系统的配水管道应设快速排气阀，以便火灾时配水管快速排气后充水。在排气阀入口前应设电动阀，该阀平时常闭，系统充水时开启，其动作信号应反馈至消防联动控制器。预作用系统工作原理如图6-2-6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（3）预作用系统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339090" y="185420"/>
            <a:ext cx="5700395" cy="6487160"/>
          </a:xfrm>
          <a:prstGeom prst="rect">
            <a:avLst/>
          </a:prstGeom>
        </p:spPr>
      </p:pic>
      <p:pic>
        <p:nvPicPr>
          <p:cNvPr id="5" name="图片 4" descr="1512494490907"/>
          <p:cNvPicPr>
            <a:picLocks noChangeAspect="1"/>
          </p:cNvPicPr>
          <p:nvPr/>
        </p:nvPicPr>
        <p:blipFill>
          <a:blip r:embed="rId2"/>
          <a:stretch>
            <a:fillRect/>
          </a:stretch>
        </p:blipFill>
        <p:spPr>
          <a:xfrm>
            <a:off x="6787515" y="940435"/>
            <a:ext cx="4495800" cy="4977765"/>
          </a:xfrm>
          <a:prstGeom prst="rect">
            <a:avLst/>
          </a:prstGeom>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924050"/>
            <a:ext cx="10793730" cy="319151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948055" y="2305685"/>
            <a:ext cx="10423525"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重复启闭预作用系统与常规预作用系统相比，在于其采用了一种既可输出火警信号，又可在环境恢复常温时输出灭火信号的感温探测器。当其感应到环境温度超过预定值时，报警并启动消防水泵和打开具有复位功能的雨淋报警阀，为配水管道充水并在喷头动作后喷水灭火。</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b="1" dirty="0">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）重复起闭预作用系统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348865"/>
            <a:ext cx="10793730" cy="266827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36295" y="2737485"/>
            <a:ext cx="10293350"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喷水过程中，当火场温度恢复至常温时，探测器发岀关停系统的信号，在按设定条件延迟喷水一段时间后，关闭雨淋报警阀，停止喷水。若火灾复燃、温度再次升高时，系统则再次启动，直到彻底灭火。</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b="1" dirty="0">
                <a:latin typeface="微软雅黑" panose="020B0503020204020204" pitchFamily="34" charset="-122"/>
                <a:ea typeface="微软雅黑" panose="020B0503020204020204" pitchFamily="34" charset="-122"/>
                <a:sym typeface="微软雅黑" panose="020B0503020204020204" pitchFamily="34" charset="-122"/>
              </a:rPr>
              <a:t>4</a:t>
            </a: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）重复起闭预作用系统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b="1" dirty="0">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）雨淋系统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grpSp>
        <p:nvGrpSpPr>
          <p:cNvPr id="2" name="组合 1"/>
          <p:cNvGrpSpPr/>
          <p:nvPr/>
        </p:nvGrpSpPr>
        <p:grpSpPr>
          <a:xfrm>
            <a:off x="541020" y="2025650"/>
            <a:ext cx="11069320" cy="335915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latin typeface="微软雅黑" panose="020B0503020204020204" pitchFamily="34" charset="-122"/>
                <a:ea typeface="微软雅黑" panose="020B0503020204020204" pitchFamily="34" charset="-122"/>
              </a:endParaRPr>
            </a:p>
          </p:txBody>
        </p:sp>
      </p:grpSp>
      <p:sp>
        <p:nvSpPr>
          <p:cNvPr id="3" name="矩形 2"/>
          <p:cNvSpPr/>
          <p:nvPr/>
        </p:nvSpPr>
        <p:spPr>
          <a:xfrm>
            <a:off x="660400" y="2425065"/>
            <a:ext cx="10831195" cy="2491740"/>
          </a:xfrm>
          <a:prstGeom prst="rect">
            <a:avLst/>
          </a:prstGeom>
        </p:spPr>
        <p:txBody>
          <a:bodyPr wrap="square">
            <a:spAutoFit/>
          </a:bodyPr>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雨淋系统主要由开式喷头、雨淋阀启动装置、雨淋阀组、管道及供水设施等组成，如图6-2-7所示。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雨淋系统处于准工作状态时，由消防水箱或稳压泵、气压给水设备等稳压设施维持水源侧管道内充水的压力。</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307340" y="75565"/>
            <a:ext cx="7450455" cy="6706870"/>
          </a:xfrm>
          <a:prstGeom prst="rect">
            <a:avLst/>
          </a:prstGeom>
        </p:spPr>
      </p:pic>
      <p:pic>
        <p:nvPicPr>
          <p:cNvPr id="5" name="图片 4" descr="1495477565716"/>
          <p:cNvPicPr>
            <a:picLocks noChangeAspect="1"/>
          </p:cNvPicPr>
          <p:nvPr/>
        </p:nvPicPr>
        <p:blipFill>
          <a:blip r:embed="rId2"/>
          <a:stretch>
            <a:fillRect/>
          </a:stretch>
        </p:blipFill>
        <p:spPr>
          <a:xfrm>
            <a:off x="7757795" y="1929765"/>
            <a:ext cx="3956685" cy="3553460"/>
          </a:xfrm>
          <a:prstGeom prst="rect">
            <a:avLst/>
          </a:prstGeom>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9135" y="2140585"/>
            <a:ext cx="10793730" cy="279336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949325" y="2483485"/>
            <a:ext cx="10293350"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当保护区域内发生火情时，火灾自动报警系统联动开启电磁阀泄压或传动管上的洒水喷头动作泄压，使控制腔内压力迅速降低，供水侧与控制腔内压力形成压差，阀瓣组件瞬间开启</a:t>
            </a:r>
            <a:r>
              <a:rPr lang="zh-CN"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b="1" dirty="0">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）雨淋系统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037080"/>
            <a:ext cx="10793095" cy="396176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94385" y="2179320"/>
            <a:ext cx="10478135"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除不宜用水保护或灭火的场所外，下列厂房或生产部位应设置自动灭火系统，并宜采用自动喷水灭火系统</a:t>
            </a:r>
            <a:r>
              <a:rPr lang="zh-CN"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1）不小于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50000纱锭</a:t>
            </a:r>
            <a:r>
              <a:rPr sz="2600" dirty="0">
                <a:latin typeface="微软雅黑" panose="020B0503020204020204" pitchFamily="34" charset="-122"/>
                <a:ea typeface="微软雅黑" panose="020B0503020204020204" pitchFamily="34" charset="-122"/>
                <a:sym typeface="微软雅黑" panose="020B0503020204020204" pitchFamily="34" charset="-122"/>
              </a:rPr>
              <a:t>的棉纺厂的开包、清花车间，不小于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5000锭</a:t>
            </a:r>
            <a:r>
              <a:rPr sz="2600" dirty="0">
                <a:latin typeface="微软雅黑" panose="020B0503020204020204" pitchFamily="34" charset="-122"/>
                <a:ea typeface="微软雅黑" panose="020B0503020204020204" pitchFamily="34" charset="-122"/>
                <a:sym typeface="微软雅黑" panose="020B0503020204020204" pitchFamily="34" charset="-122"/>
              </a:rPr>
              <a:t>的麻纺厂的分级、梳麻车间，火柴厂的烤梗、筛选部位。</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2）占地面积大于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1500m</a:t>
            </a:r>
            <a:r>
              <a:rPr sz="2600" baseline="30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或总建筑面积大于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3000m</a:t>
            </a:r>
            <a:r>
              <a:rPr sz="2600" baseline="300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的单、多层制鞋、制衣、玩具及电子等类似生产的厂房。</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2.自动喷水灭火系统的设置场所及部位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矩形 3"/>
          <p:cNvSpPr/>
          <p:nvPr/>
        </p:nvSpPr>
        <p:spPr>
          <a:xfrm>
            <a:off x="714375" y="132207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（1）厂房或生产部位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819910"/>
            <a:ext cx="10793730" cy="369570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949325" y="2120900"/>
            <a:ext cx="10293350"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供水侧的水流入系统侧管网上的洒水喷头供水灭火，其中少部分的水流向水力警铃及压力开关，水力警铃发出连续的报警声，压力开关动作将信号反馈至消防控制中心，同时启动供水泵持续给水，消防控制中心联动控制声、光报警，以达到自动喷水灭火和报警的目的。雨淋系统的工作原理如图6-2-8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b="1" dirty="0">
                <a:latin typeface="微软雅黑" panose="020B0503020204020204" pitchFamily="34" charset="-122"/>
                <a:ea typeface="微软雅黑" panose="020B0503020204020204" pitchFamily="34" charset="-122"/>
                <a:sym typeface="微软雅黑" panose="020B0503020204020204" pitchFamily="34" charset="-122"/>
              </a:rPr>
              <a:t>5</a:t>
            </a: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）雨淋系统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p:cNvPicPr>
            <a:picLocks noChangeAspect="1"/>
          </p:cNvPicPr>
          <p:nvPr/>
        </p:nvPicPr>
        <p:blipFill>
          <a:blip r:embed="rId1"/>
          <a:stretch>
            <a:fillRect/>
          </a:stretch>
        </p:blipFill>
        <p:spPr>
          <a:xfrm>
            <a:off x="286385" y="174625"/>
            <a:ext cx="6264275" cy="6509385"/>
          </a:xfrm>
          <a:prstGeom prst="rect">
            <a:avLst/>
          </a:prstGeom>
        </p:spPr>
      </p:pic>
      <p:pic>
        <p:nvPicPr>
          <p:cNvPr id="5" name="图片 4" descr="隔膜式雨淋阀-1"/>
          <p:cNvPicPr>
            <a:picLocks noChangeAspect="1"/>
          </p:cNvPicPr>
          <p:nvPr/>
        </p:nvPicPr>
        <p:blipFill>
          <a:blip r:embed="rId2"/>
          <a:stretch>
            <a:fillRect/>
          </a:stretch>
        </p:blipFill>
        <p:spPr>
          <a:xfrm>
            <a:off x="6550660" y="1250950"/>
            <a:ext cx="5288280" cy="3989070"/>
          </a:xfrm>
          <a:prstGeom prst="rect">
            <a:avLst/>
          </a:prstGeom>
        </p:spPr>
      </p:pic>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p:cNvPicPr>
            <a:picLocks noChangeAspect="1"/>
          </p:cNvPicPr>
          <p:nvPr/>
        </p:nvPicPr>
        <p:blipFill>
          <a:blip r:embed="rId1"/>
          <a:stretch>
            <a:fillRect/>
          </a:stretch>
        </p:blipFill>
        <p:spPr>
          <a:xfrm>
            <a:off x="307340" y="75565"/>
            <a:ext cx="7450455" cy="6706870"/>
          </a:xfrm>
          <a:prstGeom prst="rect">
            <a:avLst/>
          </a:prstGeom>
        </p:spPr>
      </p:pic>
      <p:pic>
        <p:nvPicPr>
          <p:cNvPr id="5" name="图片 4" descr="1495477565716"/>
          <p:cNvPicPr>
            <a:picLocks noChangeAspect="1"/>
          </p:cNvPicPr>
          <p:nvPr/>
        </p:nvPicPr>
        <p:blipFill>
          <a:blip r:embed="rId2"/>
          <a:stretch>
            <a:fillRect/>
          </a:stretch>
        </p:blipFill>
        <p:spPr>
          <a:xfrm>
            <a:off x="7757795" y="1929765"/>
            <a:ext cx="3956685" cy="3553460"/>
          </a:xfrm>
          <a:prstGeom prst="rect">
            <a:avLst/>
          </a:prstGeom>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c3b4aa85bcc84ba4edab038b505c99"/>
          <p:cNvPicPr>
            <a:picLocks noChangeAspect="1"/>
          </p:cNvPicPr>
          <p:nvPr/>
        </p:nvPicPr>
        <p:blipFill>
          <a:blip r:embed="rId1"/>
          <a:stretch>
            <a:fillRect/>
          </a:stretch>
        </p:blipFill>
        <p:spPr>
          <a:xfrm>
            <a:off x="1266190" y="888365"/>
            <a:ext cx="9601835" cy="5290820"/>
          </a:xfrm>
          <a:prstGeom prst="rect">
            <a:avLst/>
          </a:prstGeom>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图片 2" descr="509abad3d759ec2a9eab56d8f929447"/>
          <p:cNvPicPr>
            <a:picLocks noChangeAspect="1"/>
          </p:cNvPicPr>
          <p:nvPr/>
        </p:nvPicPr>
        <p:blipFill>
          <a:blip r:embed="rId1"/>
          <a:stretch>
            <a:fillRect/>
          </a:stretch>
        </p:blipFill>
        <p:spPr>
          <a:xfrm>
            <a:off x="1112520" y="821690"/>
            <a:ext cx="10020300" cy="5080635"/>
          </a:xfrm>
          <a:prstGeom prst="rect">
            <a:avLst/>
          </a:prstGeom>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2664066843189596df85f48c9c0ba59"/>
          <p:cNvPicPr>
            <a:picLocks noChangeAspect="1"/>
          </p:cNvPicPr>
          <p:nvPr/>
        </p:nvPicPr>
        <p:blipFill>
          <a:blip r:embed="rId1"/>
          <a:stretch>
            <a:fillRect/>
          </a:stretch>
        </p:blipFill>
        <p:spPr>
          <a:xfrm>
            <a:off x="936625" y="1102360"/>
            <a:ext cx="4443095" cy="4270375"/>
          </a:xfrm>
          <a:prstGeom prst="rect">
            <a:avLst/>
          </a:prstGeom>
        </p:spPr>
      </p:pic>
      <p:pic>
        <p:nvPicPr>
          <p:cNvPr id="4" name="图片 3" descr="b153711bed83fc89c1453038edc0f83"/>
          <p:cNvPicPr>
            <a:picLocks noChangeAspect="1"/>
          </p:cNvPicPr>
          <p:nvPr/>
        </p:nvPicPr>
        <p:blipFill>
          <a:blip r:embed="rId2"/>
          <a:stretch>
            <a:fillRect/>
          </a:stretch>
        </p:blipFill>
        <p:spPr>
          <a:xfrm>
            <a:off x="6555740" y="1397000"/>
            <a:ext cx="4423410" cy="3975100"/>
          </a:xfrm>
          <a:prstGeom prst="rect">
            <a:avLst/>
          </a:prstGeom>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819910"/>
            <a:ext cx="10793730" cy="353250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949325" y="2255520"/>
            <a:ext cx="10293350"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水幕系统是自动喷水灭火系统中唯一的一种不以灭火为主要目的的系统。水幕系统由开式喷头或水幕喷头、雨淋报警阀组或感温雨淋报警阀等组成，分为防火分隔水幕和防护冷却水幕两种，其工作原理与雨淋系统基本相同，在此不做赘述。</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a:t>
            </a:r>
            <a:r>
              <a:rPr lang="en-US" altLang="zh-CN" sz="3200" b="1" dirty="0">
                <a:latin typeface="微软雅黑" panose="020B0503020204020204" pitchFamily="34" charset="-122"/>
                <a:ea typeface="微软雅黑" panose="020B0503020204020204" pitchFamily="34" charset="-122"/>
                <a:sym typeface="微软雅黑" panose="020B0503020204020204" pitchFamily="34" charset="-122"/>
              </a:rPr>
              <a:t>6</a:t>
            </a: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）水幕系统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p:pic>
        <p:nvPicPr>
          <p:cNvPr id="4" name="图片 3" descr="1507742825461"/>
          <p:cNvPicPr>
            <a:picLocks noChangeAspect="1"/>
          </p:cNvPicPr>
          <p:nvPr/>
        </p:nvPicPr>
        <p:blipFill>
          <a:blip r:embed="rId1"/>
          <a:stretch>
            <a:fillRect/>
          </a:stretch>
        </p:blipFill>
        <p:spPr>
          <a:xfrm>
            <a:off x="0" y="1209675"/>
            <a:ext cx="12192000" cy="4198620"/>
          </a:xfrm>
          <a:prstGeom prst="rect">
            <a:avLst/>
          </a:prstGeom>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13075" y="2415957"/>
            <a:ext cx="5597213" cy="2360797"/>
          </a:xfrm>
          <a:custGeom>
            <a:avLst/>
            <a:gdLst>
              <a:gd name="connsiteX0" fmla="*/ 7383596 w 7390716"/>
              <a:gd name="connsiteY0" fmla="*/ 0 h 2360797"/>
              <a:gd name="connsiteX1" fmla="*/ 7389947 w 7390716"/>
              <a:gd name="connsiteY1" fmla="*/ 2360797 h 2360797"/>
              <a:gd name="connsiteX2" fmla="*/ 0 w 7390716"/>
              <a:gd name="connsiteY2" fmla="*/ 2170297 h 2360797"/>
              <a:gd name="connsiteX3" fmla="*/ 445273 w 7390716"/>
              <a:gd name="connsiteY3" fmla="*/ 107950 h 2360797"/>
            </a:gdLst>
            <a:ahLst/>
            <a:cxnLst>
              <a:cxn ang="0">
                <a:pos x="connsiteX0" y="connsiteY0"/>
              </a:cxn>
              <a:cxn ang="0">
                <a:pos x="connsiteX1" y="connsiteY1"/>
              </a:cxn>
              <a:cxn ang="0">
                <a:pos x="connsiteX2" y="connsiteY2"/>
              </a:cxn>
              <a:cxn ang="0">
                <a:pos x="connsiteX3" y="connsiteY3"/>
              </a:cxn>
            </a:cxnLst>
            <a:rect l="l" t="t" r="r" b="b"/>
            <a:pathLst>
              <a:path w="7390716" h="2360797">
                <a:moveTo>
                  <a:pt x="7383596" y="0"/>
                </a:moveTo>
                <a:cubicBezTo>
                  <a:pt x="7379363" y="767882"/>
                  <a:pt x="7394180" y="1592915"/>
                  <a:pt x="7389947" y="2360797"/>
                </a:cubicBezTo>
                <a:lnTo>
                  <a:pt x="0" y="2170297"/>
                </a:lnTo>
                <a:lnTo>
                  <a:pt x="445273" y="107950"/>
                </a:lnTo>
                <a:close/>
              </a:path>
            </a:pathLst>
          </a:custGeom>
          <a:solidFill>
            <a:srgbClr val="D7000F"/>
          </a:solidFill>
          <a:ln w="38100">
            <a:solidFill>
              <a:srgbClr val="EE302D">
                <a:alpha val="80000"/>
              </a:srgbClr>
            </a:solidFill>
          </a:ln>
        </p:spPr>
      </p:pic>
      <p:grpSp>
        <p:nvGrpSpPr>
          <p:cNvPr id="12" name="后翅膀"/>
          <p:cNvGrpSpPr/>
          <p:nvPr/>
        </p:nvGrpSpPr>
        <p:grpSpPr>
          <a:xfrm>
            <a:off x="1429307" y="381162"/>
            <a:ext cx="3445850" cy="3231270"/>
            <a:chOff x="1844890" y="304962"/>
            <a:chExt cx="3445850" cy="3231270"/>
          </a:xfrm>
        </p:grpSpPr>
        <p:sp>
          <p:nvSpPr>
            <p:cNvPr id="13" name="等腰三角形 15"/>
            <p:cNvSpPr/>
            <p:nvPr/>
          </p:nvSpPr>
          <p:spPr>
            <a:xfrm rot="1247463">
              <a:off x="3151989" y="304962"/>
              <a:ext cx="1784535" cy="2162021"/>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 name="connsiteX0-57" fmla="*/ 0 w 1961900"/>
                <a:gd name="connsiteY0-58" fmla="*/ 1268496 h 1289312"/>
                <a:gd name="connsiteX1-59" fmla="*/ 1474773 w 1961900"/>
                <a:gd name="connsiteY1-60" fmla="*/ 0 h 1289312"/>
                <a:gd name="connsiteX2-61" fmla="*/ 1961900 w 1961900"/>
                <a:gd name="connsiteY2-62" fmla="*/ 1289312 h 1289312"/>
                <a:gd name="connsiteX3-63" fmla="*/ 0 w 1961900"/>
                <a:gd name="connsiteY3-64" fmla="*/ 1268496 h 1289312"/>
                <a:gd name="connsiteX0-65" fmla="*/ 0 w 1960530"/>
                <a:gd name="connsiteY0-66" fmla="*/ 1275462 h 1289312"/>
                <a:gd name="connsiteX1-67" fmla="*/ 1473403 w 1960530"/>
                <a:gd name="connsiteY1-68" fmla="*/ 0 h 1289312"/>
                <a:gd name="connsiteX2-69" fmla="*/ 1960530 w 1960530"/>
                <a:gd name="connsiteY2-70" fmla="*/ 1289312 h 1289312"/>
                <a:gd name="connsiteX3-71" fmla="*/ 0 w 1960530"/>
                <a:gd name="connsiteY3-72" fmla="*/ 1275462 h 1289312"/>
                <a:gd name="connsiteX0-73" fmla="*/ 0 w 1960530"/>
                <a:gd name="connsiteY0-74" fmla="*/ 1721302 h 1735152"/>
                <a:gd name="connsiteX1-75" fmla="*/ 1120897 w 1960530"/>
                <a:gd name="connsiteY1-76" fmla="*/ 0 h 1735152"/>
                <a:gd name="connsiteX2-77" fmla="*/ 1960530 w 1960530"/>
                <a:gd name="connsiteY2-78" fmla="*/ 1735152 h 1735152"/>
                <a:gd name="connsiteX3-79" fmla="*/ 0 w 1960530"/>
                <a:gd name="connsiteY3-80" fmla="*/ 1721302 h 1735152"/>
                <a:gd name="connsiteX0-81" fmla="*/ 0 w 1960530"/>
                <a:gd name="connsiteY0-82" fmla="*/ 1740031 h 1753881"/>
                <a:gd name="connsiteX1-83" fmla="*/ 1098401 w 1960530"/>
                <a:gd name="connsiteY1-84" fmla="*/ 0 h 1753881"/>
                <a:gd name="connsiteX2-85" fmla="*/ 1960530 w 1960530"/>
                <a:gd name="connsiteY2-86" fmla="*/ 1753881 h 1753881"/>
                <a:gd name="connsiteX3-87" fmla="*/ 0 w 1960530"/>
                <a:gd name="connsiteY3-88" fmla="*/ 1740031 h 1753881"/>
                <a:gd name="connsiteX0-89" fmla="*/ 0 w 1960530"/>
                <a:gd name="connsiteY0-90" fmla="*/ 1687945 h 1701795"/>
                <a:gd name="connsiteX1-91" fmla="*/ 1363334 w 1960530"/>
                <a:gd name="connsiteY1-92" fmla="*/ 0 h 1701795"/>
                <a:gd name="connsiteX2-93" fmla="*/ 1960530 w 1960530"/>
                <a:gd name="connsiteY2-94" fmla="*/ 1701795 h 1701795"/>
                <a:gd name="connsiteX3-95" fmla="*/ 0 w 1960530"/>
                <a:gd name="connsiteY3-96" fmla="*/ 1687945 h 1701795"/>
                <a:gd name="connsiteX0-97" fmla="*/ 0 w 1960530"/>
                <a:gd name="connsiteY0-98" fmla="*/ 1718094 h 1731944"/>
                <a:gd name="connsiteX1-99" fmla="*/ 1340040 w 1960530"/>
                <a:gd name="connsiteY1-100" fmla="*/ 0 h 1731944"/>
                <a:gd name="connsiteX2-101" fmla="*/ 1960530 w 1960530"/>
                <a:gd name="connsiteY2-102" fmla="*/ 1731944 h 1731944"/>
                <a:gd name="connsiteX3-103" fmla="*/ 0 w 1960530"/>
                <a:gd name="connsiteY3-104" fmla="*/ 1718094 h 1731944"/>
                <a:gd name="connsiteX0-105" fmla="*/ 0 w 1960530"/>
                <a:gd name="connsiteY0-106" fmla="*/ 1708043 h 1721893"/>
                <a:gd name="connsiteX1-107" fmla="*/ 1347805 w 1960530"/>
                <a:gd name="connsiteY1-108" fmla="*/ 0 h 1721893"/>
                <a:gd name="connsiteX2-109" fmla="*/ 1960530 w 1960530"/>
                <a:gd name="connsiteY2-110" fmla="*/ 1721893 h 1721893"/>
                <a:gd name="connsiteX3-111" fmla="*/ 0 w 1960530"/>
                <a:gd name="connsiteY3-112" fmla="*/ 1708043 h 1721893"/>
                <a:gd name="connsiteX0-113" fmla="*/ 0 w 1960530"/>
                <a:gd name="connsiteY0-114" fmla="*/ 2219474 h 2233324"/>
                <a:gd name="connsiteX1-115" fmla="*/ 1688517 w 1960530"/>
                <a:gd name="connsiteY1-116" fmla="*/ 0 h 2233324"/>
                <a:gd name="connsiteX2-117" fmla="*/ 1960530 w 1960530"/>
                <a:gd name="connsiteY2-118" fmla="*/ 2233324 h 2233324"/>
                <a:gd name="connsiteX3-119" fmla="*/ 0 w 1960530"/>
                <a:gd name="connsiteY3-120" fmla="*/ 2219474 h 2233324"/>
                <a:gd name="connsiteX0-121" fmla="*/ 0 w 1788142"/>
                <a:gd name="connsiteY0-122" fmla="*/ 2219474 h 2219474"/>
                <a:gd name="connsiteX1-123" fmla="*/ 1688517 w 1788142"/>
                <a:gd name="connsiteY1-124" fmla="*/ 0 h 2219474"/>
                <a:gd name="connsiteX2-125" fmla="*/ 1788142 w 1788142"/>
                <a:gd name="connsiteY2-126" fmla="*/ 974277 h 2219474"/>
                <a:gd name="connsiteX3-127" fmla="*/ 0 w 1788142"/>
                <a:gd name="connsiteY3-128" fmla="*/ 2219474 h 2219474"/>
                <a:gd name="connsiteX0-129" fmla="*/ 0 w 1788142"/>
                <a:gd name="connsiteY0-130" fmla="*/ 2205950 h 2205950"/>
                <a:gd name="connsiteX1-131" fmla="*/ 1652898 w 1788142"/>
                <a:gd name="connsiteY1-132" fmla="*/ 0 h 2205950"/>
                <a:gd name="connsiteX2-133" fmla="*/ 1788142 w 1788142"/>
                <a:gd name="connsiteY2-134" fmla="*/ 960753 h 2205950"/>
                <a:gd name="connsiteX3-135" fmla="*/ 0 w 1788142"/>
                <a:gd name="connsiteY3-136" fmla="*/ 2205950 h 2205950"/>
                <a:gd name="connsiteX0-137" fmla="*/ 0 w 1788142"/>
                <a:gd name="connsiteY0-138" fmla="*/ 2158950 h 2158950"/>
                <a:gd name="connsiteX1-139" fmla="*/ 1609613 w 1788142"/>
                <a:gd name="connsiteY1-140" fmla="*/ 0 h 2158950"/>
                <a:gd name="connsiteX2-141" fmla="*/ 1788142 w 1788142"/>
                <a:gd name="connsiteY2-142" fmla="*/ 913753 h 2158950"/>
                <a:gd name="connsiteX3-143" fmla="*/ 0 w 1788142"/>
                <a:gd name="connsiteY3-144" fmla="*/ 2158950 h 2158950"/>
                <a:gd name="connsiteX0-145" fmla="*/ 0 w 1785380"/>
                <a:gd name="connsiteY0-146" fmla="*/ 2158950 h 2158950"/>
                <a:gd name="connsiteX1-147" fmla="*/ 1609613 w 1785380"/>
                <a:gd name="connsiteY1-148" fmla="*/ 0 h 2158950"/>
                <a:gd name="connsiteX2-149" fmla="*/ 1785380 w 1785380"/>
                <a:gd name="connsiteY2-150" fmla="*/ 919897 h 2158950"/>
                <a:gd name="connsiteX3-151" fmla="*/ 0 w 1785380"/>
                <a:gd name="connsiteY3-152" fmla="*/ 2158950 h 2158950"/>
                <a:gd name="connsiteX0-153" fmla="*/ 0 w 1783154"/>
                <a:gd name="connsiteY0-154" fmla="*/ 2158950 h 2158950"/>
                <a:gd name="connsiteX1-155" fmla="*/ 1609613 w 1783154"/>
                <a:gd name="connsiteY1-156" fmla="*/ 0 h 2158950"/>
                <a:gd name="connsiteX2-157" fmla="*/ 1783154 w 1783154"/>
                <a:gd name="connsiteY2-158" fmla="*/ 920742 h 2158950"/>
                <a:gd name="connsiteX3-159" fmla="*/ 0 w 1783154"/>
                <a:gd name="connsiteY3-160" fmla="*/ 2158950 h 2158950"/>
                <a:gd name="connsiteX0-161" fmla="*/ 0 w 1784535"/>
                <a:gd name="connsiteY0-162" fmla="*/ 2162021 h 2162021"/>
                <a:gd name="connsiteX1-163" fmla="*/ 1610994 w 1784535"/>
                <a:gd name="connsiteY1-164" fmla="*/ 0 h 2162021"/>
                <a:gd name="connsiteX2-165" fmla="*/ 1784535 w 1784535"/>
                <a:gd name="connsiteY2-166" fmla="*/ 920742 h 2162021"/>
                <a:gd name="connsiteX3-167" fmla="*/ 0 w 1784535"/>
                <a:gd name="connsiteY3-168" fmla="*/ 2162021 h 2162021"/>
              </a:gdLst>
              <a:ahLst/>
              <a:cxnLst>
                <a:cxn ang="0">
                  <a:pos x="connsiteX0-1" y="connsiteY0-2"/>
                </a:cxn>
                <a:cxn ang="0">
                  <a:pos x="connsiteX1-3" y="connsiteY1-4"/>
                </a:cxn>
                <a:cxn ang="0">
                  <a:pos x="connsiteX2-5" y="connsiteY2-6"/>
                </a:cxn>
                <a:cxn ang="0">
                  <a:pos x="connsiteX3-7" y="connsiteY3-8"/>
                </a:cxn>
              </a:cxnLst>
              <a:rect l="l" t="t" r="r" b="b"/>
              <a:pathLst>
                <a:path w="1784535" h="2162021">
                  <a:moveTo>
                    <a:pt x="0" y="2162021"/>
                  </a:moveTo>
                  <a:lnTo>
                    <a:pt x="1610994" y="0"/>
                  </a:lnTo>
                  <a:lnTo>
                    <a:pt x="1784535" y="920742"/>
                  </a:lnTo>
                  <a:lnTo>
                    <a:pt x="0" y="2162021"/>
                  </a:lnTo>
                  <a:close/>
                </a:path>
              </a:pathLst>
            </a:custGeom>
            <a:solidFill>
              <a:srgbClr val="82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8"/>
            <p:cNvSpPr/>
            <p:nvPr/>
          </p:nvSpPr>
          <p:spPr>
            <a:xfrm>
              <a:off x="4690665" y="632230"/>
              <a:ext cx="600075" cy="268381"/>
            </a:xfrm>
            <a:custGeom>
              <a:avLst/>
              <a:gdLst>
                <a:gd name="connsiteX0" fmla="*/ 0 w 390525"/>
                <a:gd name="connsiteY0" fmla="*/ 119156 h 119156"/>
                <a:gd name="connsiteX1" fmla="*/ 195263 w 390525"/>
                <a:gd name="connsiteY1" fmla="*/ 0 h 119156"/>
                <a:gd name="connsiteX2" fmla="*/ 390525 w 390525"/>
                <a:gd name="connsiteY2" fmla="*/ 119156 h 119156"/>
                <a:gd name="connsiteX3" fmla="*/ 0 w 390525"/>
                <a:gd name="connsiteY3" fmla="*/ 119156 h 119156"/>
                <a:gd name="connsiteX0-1" fmla="*/ 0 w 428625"/>
                <a:gd name="connsiteY0-2" fmla="*/ 157256 h 157256"/>
                <a:gd name="connsiteX1-3" fmla="*/ 233363 w 428625"/>
                <a:gd name="connsiteY1-4" fmla="*/ 0 h 157256"/>
                <a:gd name="connsiteX2-5" fmla="*/ 428625 w 428625"/>
                <a:gd name="connsiteY2-6" fmla="*/ 119156 h 157256"/>
                <a:gd name="connsiteX3-7" fmla="*/ 0 w 428625"/>
                <a:gd name="connsiteY3-8" fmla="*/ 157256 h 157256"/>
                <a:gd name="connsiteX0-9" fmla="*/ 0 w 533400"/>
                <a:gd name="connsiteY0-10" fmla="*/ 236631 h 236631"/>
                <a:gd name="connsiteX1-11" fmla="*/ 338138 w 533400"/>
                <a:gd name="connsiteY1-12" fmla="*/ 0 h 236631"/>
                <a:gd name="connsiteX2-13" fmla="*/ 533400 w 533400"/>
                <a:gd name="connsiteY2-14" fmla="*/ 119156 h 236631"/>
                <a:gd name="connsiteX3-15" fmla="*/ 0 w 533400"/>
                <a:gd name="connsiteY3-16" fmla="*/ 236631 h 236631"/>
                <a:gd name="connsiteX0-17" fmla="*/ 0 w 571500"/>
                <a:gd name="connsiteY0-18" fmla="*/ 252506 h 252506"/>
                <a:gd name="connsiteX1-19" fmla="*/ 376238 w 571500"/>
                <a:gd name="connsiteY1-20" fmla="*/ 0 h 252506"/>
                <a:gd name="connsiteX2-21" fmla="*/ 571500 w 571500"/>
                <a:gd name="connsiteY2-22" fmla="*/ 119156 h 252506"/>
                <a:gd name="connsiteX3-23" fmla="*/ 0 w 571500"/>
                <a:gd name="connsiteY3-24" fmla="*/ 252506 h 252506"/>
                <a:gd name="connsiteX0-25" fmla="*/ 0 w 600075"/>
                <a:gd name="connsiteY0-26" fmla="*/ 268381 h 268381"/>
                <a:gd name="connsiteX1-27" fmla="*/ 404813 w 600075"/>
                <a:gd name="connsiteY1-28" fmla="*/ 0 h 268381"/>
                <a:gd name="connsiteX2-29" fmla="*/ 600075 w 600075"/>
                <a:gd name="connsiteY2-30" fmla="*/ 119156 h 268381"/>
                <a:gd name="connsiteX3-31" fmla="*/ 0 w 600075"/>
                <a:gd name="connsiteY3-32" fmla="*/ 268381 h 268381"/>
              </a:gdLst>
              <a:ahLst/>
              <a:cxnLst>
                <a:cxn ang="0">
                  <a:pos x="connsiteX0-1" y="connsiteY0-2"/>
                </a:cxn>
                <a:cxn ang="0">
                  <a:pos x="connsiteX1-3" y="connsiteY1-4"/>
                </a:cxn>
                <a:cxn ang="0">
                  <a:pos x="connsiteX2-5" y="connsiteY2-6"/>
                </a:cxn>
                <a:cxn ang="0">
                  <a:pos x="connsiteX3-7" y="connsiteY3-8"/>
                </a:cxn>
              </a:cxnLst>
              <a:rect l="l" t="t" r="r" b="b"/>
              <a:pathLst>
                <a:path w="600075" h="268381">
                  <a:moveTo>
                    <a:pt x="0" y="268381"/>
                  </a:moveTo>
                  <a:lnTo>
                    <a:pt x="404813" y="0"/>
                  </a:lnTo>
                  <a:lnTo>
                    <a:pt x="600075" y="119156"/>
                  </a:lnTo>
                  <a:lnTo>
                    <a:pt x="0" y="268381"/>
                  </a:lnTo>
                  <a:close/>
                </a:path>
              </a:pathLst>
            </a:custGeom>
            <a:solidFill>
              <a:srgbClr val="A8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5"/>
            <p:cNvSpPr/>
            <p:nvPr/>
          </p:nvSpPr>
          <p:spPr>
            <a:xfrm rot="2261504">
              <a:off x="3137649" y="1145480"/>
              <a:ext cx="1960530" cy="1721893"/>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 name="connsiteX0-57" fmla="*/ 0 w 1961900"/>
                <a:gd name="connsiteY0-58" fmla="*/ 1268496 h 1289312"/>
                <a:gd name="connsiteX1-59" fmla="*/ 1474773 w 1961900"/>
                <a:gd name="connsiteY1-60" fmla="*/ 0 h 1289312"/>
                <a:gd name="connsiteX2-61" fmla="*/ 1961900 w 1961900"/>
                <a:gd name="connsiteY2-62" fmla="*/ 1289312 h 1289312"/>
                <a:gd name="connsiteX3-63" fmla="*/ 0 w 1961900"/>
                <a:gd name="connsiteY3-64" fmla="*/ 1268496 h 1289312"/>
                <a:gd name="connsiteX0-65" fmla="*/ 0 w 1960530"/>
                <a:gd name="connsiteY0-66" fmla="*/ 1275462 h 1289312"/>
                <a:gd name="connsiteX1-67" fmla="*/ 1473403 w 1960530"/>
                <a:gd name="connsiteY1-68" fmla="*/ 0 h 1289312"/>
                <a:gd name="connsiteX2-69" fmla="*/ 1960530 w 1960530"/>
                <a:gd name="connsiteY2-70" fmla="*/ 1289312 h 1289312"/>
                <a:gd name="connsiteX3-71" fmla="*/ 0 w 1960530"/>
                <a:gd name="connsiteY3-72" fmla="*/ 1275462 h 1289312"/>
                <a:gd name="connsiteX0-73" fmla="*/ 0 w 1960530"/>
                <a:gd name="connsiteY0-74" fmla="*/ 1721302 h 1735152"/>
                <a:gd name="connsiteX1-75" fmla="*/ 1120897 w 1960530"/>
                <a:gd name="connsiteY1-76" fmla="*/ 0 h 1735152"/>
                <a:gd name="connsiteX2-77" fmla="*/ 1960530 w 1960530"/>
                <a:gd name="connsiteY2-78" fmla="*/ 1735152 h 1735152"/>
                <a:gd name="connsiteX3-79" fmla="*/ 0 w 1960530"/>
                <a:gd name="connsiteY3-80" fmla="*/ 1721302 h 1735152"/>
                <a:gd name="connsiteX0-81" fmla="*/ 0 w 1960530"/>
                <a:gd name="connsiteY0-82" fmla="*/ 1740031 h 1753881"/>
                <a:gd name="connsiteX1-83" fmla="*/ 1098401 w 1960530"/>
                <a:gd name="connsiteY1-84" fmla="*/ 0 h 1753881"/>
                <a:gd name="connsiteX2-85" fmla="*/ 1960530 w 1960530"/>
                <a:gd name="connsiteY2-86" fmla="*/ 1753881 h 1753881"/>
                <a:gd name="connsiteX3-87" fmla="*/ 0 w 1960530"/>
                <a:gd name="connsiteY3-88" fmla="*/ 1740031 h 1753881"/>
                <a:gd name="connsiteX0-89" fmla="*/ 0 w 1960530"/>
                <a:gd name="connsiteY0-90" fmla="*/ 1687945 h 1701795"/>
                <a:gd name="connsiteX1-91" fmla="*/ 1363334 w 1960530"/>
                <a:gd name="connsiteY1-92" fmla="*/ 0 h 1701795"/>
                <a:gd name="connsiteX2-93" fmla="*/ 1960530 w 1960530"/>
                <a:gd name="connsiteY2-94" fmla="*/ 1701795 h 1701795"/>
                <a:gd name="connsiteX3-95" fmla="*/ 0 w 1960530"/>
                <a:gd name="connsiteY3-96" fmla="*/ 1687945 h 1701795"/>
                <a:gd name="connsiteX0-97" fmla="*/ 0 w 1960530"/>
                <a:gd name="connsiteY0-98" fmla="*/ 1718094 h 1731944"/>
                <a:gd name="connsiteX1-99" fmla="*/ 1340040 w 1960530"/>
                <a:gd name="connsiteY1-100" fmla="*/ 0 h 1731944"/>
                <a:gd name="connsiteX2-101" fmla="*/ 1960530 w 1960530"/>
                <a:gd name="connsiteY2-102" fmla="*/ 1731944 h 1731944"/>
                <a:gd name="connsiteX3-103" fmla="*/ 0 w 1960530"/>
                <a:gd name="connsiteY3-104" fmla="*/ 1718094 h 1731944"/>
                <a:gd name="connsiteX0-105" fmla="*/ 0 w 1960530"/>
                <a:gd name="connsiteY0-106" fmla="*/ 1708043 h 1721893"/>
                <a:gd name="connsiteX1-107" fmla="*/ 1347805 w 1960530"/>
                <a:gd name="connsiteY1-108" fmla="*/ 0 h 1721893"/>
                <a:gd name="connsiteX2-109" fmla="*/ 1960530 w 1960530"/>
                <a:gd name="connsiteY2-110" fmla="*/ 1721893 h 1721893"/>
                <a:gd name="connsiteX3-111" fmla="*/ 0 w 1960530"/>
                <a:gd name="connsiteY3-112" fmla="*/ 1708043 h 1721893"/>
              </a:gdLst>
              <a:ahLst/>
              <a:cxnLst>
                <a:cxn ang="0">
                  <a:pos x="connsiteX0-1" y="connsiteY0-2"/>
                </a:cxn>
                <a:cxn ang="0">
                  <a:pos x="connsiteX1-3" y="connsiteY1-4"/>
                </a:cxn>
                <a:cxn ang="0">
                  <a:pos x="connsiteX2-5" y="connsiteY2-6"/>
                </a:cxn>
                <a:cxn ang="0">
                  <a:pos x="connsiteX3-7" y="connsiteY3-8"/>
                </a:cxn>
              </a:cxnLst>
              <a:rect l="l" t="t" r="r" b="b"/>
              <a:pathLst>
                <a:path w="1960530" h="1721893">
                  <a:moveTo>
                    <a:pt x="0" y="1708043"/>
                  </a:moveTo>
                  <a:lnTo>
                    <a:pt x="1347805" y="0"/>
                  </a:lnTo>
                  <a:lnTo>
                    <a:pt x="1960530" y="1721893"/>
                  </a:lnTo>
                  <a:lnTo>
                    <a:pt x="0" y="1708043"/>
                  </a:lnTo>
                  <a:close/>
                </a:path>
              </a:pathLst>
            </a:custGeom>
            <a:solidFill>
              <a:srgbClr val="9E1B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9291348">
              <a:off x="1844890" y="2246920"/>
              <a:ext cx="1975832" cy="1289312"/>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Lst>
              <a:ahLst/>
              <a:cxnLst>
                <a:cxn ang="0">
                  <a:pos x="connsiteX0-1" y="connsiteY0-2"/>
                </a:cxn>
                <a:cxn ang="0">
                  <a:pos x="connsiteX1-3" y="connsiteY1-4"/>
                </a:cxn>
                <a:cxn ang="0">
                  <a:pos x="connsiteX2-5" y="connsiteY2-6"/>
                </a:cxn>
                <a:cxn ang="0">
                  <a:pos x="connsiteX3-7" y="connsiteY3-8"/>
                </a:cxn>
              </a:cxnLst>
              <a:rect l="l" t="t" r="r" b="b"/>
              <a:pathLst>
                <a:path w="1975832" h="1289312">
                  <a:moveTo>
                    <a:pt x="0" y="1271236"/>
                  </a:moveTo>
                  <a:lnTo>
                    <a:pt x="1488705" y="0"/>
                  </a:lnTo>
                  <a:lnTo>
                    <a:pt x="1975832" y="1289312"/>
                  </a:lnTo>
                  <a:lnTo>
                    <a:pt x="0" y="1271236"/>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身体"/>
          <p:cNvGrpSpPr/>
          <p:nvPr/>
        </p:nvGrpSpPr>
        <p:grpSpPr>
          <a:xfrm>
            <a:off x="1063283" y="2902631"/>
            <a:ext cx="4420524" cy="2642723"/>
            <a:chOff x="2823257" y="2614410"/>
            <a:chExt cx="4420524" cy="2642723"/>
          </a:xfrm>
        </p:grpSpPr>
        <p:sp>
          <p:nvSpPr>
            <p:cNvPr id="18" name="直角三角形 17"/>
            <p:cNvSpPr/>
            <p:nvPr/>
          </p:nvSpPr>
          <p:spPr>
            <a:xfrm rot="7802093">
              <a:off x="2824051" y="2733568"/>
              <a:ext cx="584200" cy="585788"/>
            </a:xfrm>
            <a:prstGeom prst="rtTriangle">
              <a:avLst/>
            </a:prstGeom>
            <a:solidFill>
              <a:srgbClr val="9E1B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4"/>
            <p:cNvSpPr/>
            <p:nvPr/>
          </p:nvSpPr>
          <p:spPr>
            <a:xfrm rot="20722384">
              <a:off x="5661780" y="3518194"/>
              <a:ext cx="1582001" cy="1738939"/>
            </a:xfrm>
            <a:custGeom>
              <a:avLst/>
              <a:gdLst>
                <a:gd name="connsiteX0" fmla="*/ 0 w 1040580"/>
                <a:gd name="connsiteY0" fmla="*/ 1603491 h 1603491"/>
                <a:gd name="connsiteX1" fmla="*/ 0 w 1040580"/>
                <a:gd name="connsiteY1" fmla="*/ 0 h 1603491"/>
                <a:gd name="connsiteX2" fmla="*/ 1040580 w 1040580"/>
                <a:gd name="connsiteY2" fmla="*/ 1603491 h 1603491"/>
                <a:gd name="connsiteX3" fmla="*/ 0 w 1040580"/>
                <a:gd name="connsiteY3" fmla="*/ 1603491 h 1603491"/>
                <a:gd name="connsiteX0-1" fmla="*/ 0 w 1040580"/>
                <a:gd name="connsiteY0-2" fmla="*/ 1601086 h 1601086"/>
                <a:gd name="connsiteX1-3" fmla="*/ 9216 w 1040580"/>
                <a:gd name="connsiteY1-4" fmla="*/ 0 h 1601086"/>
                <a:gd name="connsiteX2-5" fmla="*/ 1040580 w 1040580"/>
                <a:gd name="connsiteY2-6" fmla="*/ 1601086 h 1601086"/>
                <a:gd name="connsiteX3-7" fmla="*/ 0 w 1040580"/>
                <a:gd name="connsiteY3-8" fmla="*/ 1601086 h 1601086"/>
                <a:gd name="connsiteX0-9" fmla="*/ 0 w 1040580"/>
                <a:gd name="connsiteY0-10" fmla="*/ 1602689 h 1602689"/>
                <a:gd name="connsiteX1-11" fmla="*/ 3072 w 1040580"/>
                <a:gd name="connsiteY1-12" fmla="*/ 0 h 1602689"/>
                <a:gd name="connsiteX2-13" fmla="*/ 1040580 w 1040580"/>
                <a:gd name="connsiteY2-14" fmla="*/ 1602689 h 1602689"/>
                <a:gd name="connsiteX3-15" fmla="*/ 0 w 1040580"/>
                <a:gd name="connsiteY3-16" fmla="*/ 1602689 h 1602689"/>
                <a:gd name="connsiteX0-17" fmla="*/ 0 w 1285252"/>
                <a:gd name="connsiteY0-18" fmla="*/ 1602689 h 1795696"/>
                <a:gd name="connsiteX1-19" fmla="*/ 3072 w 1285252"/>
                <a:gd name="connsiteY1-20" fmla="*/ 0 h 1795696"/>
                <a:gd name="connsiteX2-21" fmla="*/ 1285252 w 1285252"/>
                <a:gd name="connsiteY2-22" fmla="*/ 1795696 h 1795696"/>
                <a:gd name="connsiteX3-23" fmla="*/ 0 w 1285252"/>
                <a:gd name="connsiteY3-24" fmla="*/ 1602689 h 1795696"/>
                <a:gd name="connsiteX0-25" fmla="*/ 34389 w 1282180"/>
                <a:gd name="connsiteY0-26" fmla="*/ 1609638 h 1795696"/>
                <a:gd name="connsiteX1-27" fmla="*/ 0 w 1282180"/>
                <a:gd name="connsiteY1-28" fmla="*/ 0 h 1795696"/>
                <a:gd name="connsiteX2-29" fmla="*/ 1282180 w 1282180"/>
                <a:gd name="connsiteY2-30" fmla="*/ 1795696 h 1795696"/>
                <a:gd name="connsiteX3-31" fmla="*/ 34389 w 1282180"/>
                <a:gd name="connsiteY3-32" fmla="*/ 1609638 h 1795696"/>
                <a:gd name="connsiteX0-33" fmla="*/ 51382 w 1282180"/>
                <a:gd name="connsiteY0-34" fmla="*/ 1622478 h 1795696"/>
                <a:gd name="connsiteX1-35" fmla="*/ 0 w 1282180"/>
                <a:gd name="connsiteY1-36" fmla="*/ 0 h 1795696"/>
                <a:gd name="connsiteX2-37" fmla="*/ 1282180 w 1282180"/>
                <a:gd name="connsiteY2-38" fmla="*/ 1795696 h 1795696"/>
                <a:gd name="connsiteX3-39" fmla="*/ 51382 w 1282180"/>
                <a:gd name="connsiteY3-40" fmla="*/ 1622478 h 1795696"/>
                <a:gd name="connsiteX0-41" fmla="*/ 56064 w 1282180"/>
                <a:gd name="connsiteY0-42" fmla="*/ 1623346 h 1795696"/>
                <a:gd name="connsiteX1-43" fmla="*/ 0 w 1282180"/>
                <a:gd name="connsiteY1-44" fmla="*/ 0 h 1795696"/>
                <a:gd name="connsiteX2-45" fmla="*/ 1282180 w 1282180"/>
                <a:gd name="connsiteY2-46" fmla="*/ 1795696 h 1795696"/>
                <a:gd name="connsiteX3-47" fmla="*/ 56064 w 1282180"/>
                <a:gd name="connsiteY3-48" fmla="*/ 1623346 h 1795696"/>
                <a:gd name="connsiteX0-49" fmla="*/ 56064 w 1582001"/>
                <a:gd name="connsiteY0-50" fmla="*/ 1623346 h 1738939"/>
                <a:gd name="connsiteX1-51" fmla="*/ 0 w 1582001"/>
                <a:gd name="connsiteY1-52" fmla="*/ 0 h 1738939"/>
                <a:gd name="connsiteX2-53" fmla="*/ 1582001 w 1582001"/>
                <a:gd name="connsiteY2-54" fmla="*/ 1738939 h 1738939"/>
                <a:gd name="connsiteX3-55" fmla="*/ 56064 w 1582001"/>
                <a:gd name="connsiteY3-56" fmla="*/ 1623346 h 1738939"/>
              </a:gdLst>
              <a:ahLst/>
              <a:cxnLst>
                <a:cxn ang="0">
                  <a:pos x="connsiteX0-1" y="connsiteY0-2"/>
                </a:cxn>
                <a:cxn ang="0">
                  <a:pos x="connsiteX1-3" y="connsiteY1-4"/>
                </a:cxn>
                <a:cxn ang="0">
                  <a:pos x="connsiteX2-5" y="connsiteY2-6"/>
                </a:cxn>
                <a:cxn ang="0">
                  <a:pos x="connsiteX3-7" y="connsiteY3-8"/>
                </a:cxn>
              </a:cxnLst>
              <a:rect l="l" t="t" r="r" b="b"/>
              <a:pathLst>
                <a:path w="1582001" h="1738939">
                  <a:moveTo>
                    <a:pt x="56064" y="1623346"/>
                  </a:moveTo>
                  <a:lnTo>
                    <a:pt x="0" y="0"/>
                  </a:lnTo>
                  <a:lnTo>
                    <a:pt x="1582001" y="1738939"/>
                  </a:lnTo>
                  <a:lnTo>
                    <a:pt x="56064" y="1623346"/>
                  </a:lnTo>
                  <a:close/>
                </a:path>
              </a:pathLst>
            </a:custGeom>
            <a:solidFill>
              <a:srgbClr val="82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2"/>
            <p:cNvSpPr/>
            <p:nvPr/>
          </p:nvSpPr>
          <p:spPr>
            <a:xfrm>
              <a:off x="3078051" y="2614410"/>
              <a:ext cx="2459864" cy="1574576"/>
            </a:xfrm>
            <a:custGeom>
              <a:avLst/>
              <a:gdLst>
                <a:gd name="connsiteX0" fmla="*/ 0 w 1815921"/>
                <a:gd name="connsiteY0" fmla="*/ 0 h 1403798"/>
                <a:gd name="connsiteX1" fmla="*/ 1815921 w 1815921"/>
                <a:gd name="connsiteY1" fmla="*/ 0 h 1403798"/>
                <a:gd name="connsiteX2" fmla="*/ 1815921 w 1815921"/>
                <a:gd name="connsiteY2" fmla="*/ 1403798 h 1403798"/>
                <a:gd name="connsiteX3" fmla="*/ 0 w 1815921"/>
                <a:gd name="connsiteY3" fmla="*/ 1403798 h 1403798"/>
                <a:gd name="connsiteX4" fmla="*/ 0 w 1815921"/>
                <a:gd name="connsiteY4" fmla="*/ 0 h 1403798"/>
                <a:gd name="connsiteX0-1" fmla="*/ 0 w 2472743"/>
                <a:gd name="connsiteY0-2" fmla="*/ 0 h 1584102"/>
                <a:gd name="connsiteX1-3" fmla="*/ 2472743 w 2472743"/>
                <a:gd name="connsiteY1-4" fmla="*/ 180304 h 1584102"/>
                <a:gd name="connsiteX2-5" fmla="*/ 2472743 w 2472743"/>
                <a:gd name="connsiteY2-6" fmla="*/ 1584102 h 1584102"/>
                <a:gd name="connsiteX3-7" fmla="*/ 656822 w 2472743"/>
                <a:gd name="connsiteY3-8" fmla="*/ 1584102 h 1584102"/>
                <a:gd name="connsiteX4-9" fmla="*/ 0 w 2472743"/>
                <a:gd name="connsiteY4-10" fmla="*/ 0 h 1584102"/>
                <a:gd name="connsiteX0-11" fmla="*/ 0 w 2472743"/>
                <a:gd name="connsiteY0-12" fmla="*/ 0 h 1584102"/>
                <a:gd name="connsiteX1-13" fmla="*/ 2472743 w 2472743"/>
                <a:gd name="connsiteY1-14" fmla="*/ 180304 h 1584102"/>
                <a:gd name="connsiteX2-15" fmla="*/ 2459864 w 2472743"/>
                <a:gd name="connsiteY2-16" fmla="*/ 1210615 h 1584102"/>
                <a:gd name="connsiteX3-17" fmla="*/ 656822 w 2472743"/>
                <a:gd name="connsiteY3-18" fmla="*/ 1584102 h 1584102"/>
                <a:gd name="connsiteX4-19" fmla="*/ 0 w 2472743"/>
                <a:gd name="connsiteY4-20" fmla="*/ 0 h 1584102"/>
                <a:gd name="connsiteX0-21" fmla="*/ 0 w 2459864"/>
                <a:gd name="connsiteY0-22" fmla="*/ 0 h 1584102"/>
                <a:gd name="connsiteX1-23" fmla="*/ 2253802 w 2459864"/>
                <a:gd name="connsiteY1-24" fmla="*/ 347730 h 1584102"/>
                <a:gd name="connsiteX2-25" fmla="*/ 2459864 w 2459864"/>
                <a:gd name="connsiteY2-26" fmla="*/ 1210615 h 1584102"/>
                <a:gd name="connsiteX3-27" fmla="*/ 656822 w 2459864"/>
                <a:gd name="connsiteY3-28" fmla="*/ 1584102 h 1584102"/>
                <a:gd name="connsiteX4-29" fmla="*/ 0 w 2459864"/>
                <a:gd name="connsiteY4-30" fmla="*/ 0 h 1584102"/>
                <a:gd name="connsiteX0-31" fmla="*/ 0 w 2459864"/>
                <a:gd name="connsiteY0-32" fmla="*/ 0 h 1579339"/>
                <a:gd name="connsiteX1-33" fmla="*/ 2253802 w 2459864"/>
                <a:gd name="connsiteY1-34" fmla="*/ 347730 h 1579339"/>
                <a:gd name="connsiteX2-35" fmla="*/ 2459864 w 2459864"/>
                <a:gd name="connsiteY2-36" fmla="*/ 1210615 h 1579339"/>
                <a:gd name="connsiteX3-37" fmla="*/ 666347 w 2459864"/>
                <a:gd name="connsiteY3-38" fmla="*/ 1579339 h 1579339"/>
                <a:gd name="connsiteX4-39" fmla="*/ 0 w 2459864"/>
                <a:gd name="connsiteY4-40" fmla="*/ 0 h 1579339"/>
                <a:gd name="connsiteX0-41" fmla="*/ 0 w 2459864"/>
                <a:gd name="connsiteY0-42" fmla="*/ 0 h 1579339"/>
                <a:gd name="connsiteX1-43" fmla="*/ 2253802 w 2459864"/>
                <a:gd name="connsiteY1-44" fmla="*/ 347730 h 1579339"/>
                <a:gd name="connsiteX2-45" fmla="*/ 2459864 w 2459864"/>
                <a:gd name="connsiteY2-46" fmla="*/ 1210615 h 1579339"/>
                <a:gd name="connsiteX3-47" fmla="*/ 661584 w 2459864"/>
                <a:gd name="connsiteY3-48" fmla="*/ 1579339 h 1579339"/>
                <a:gd name="connsiteX4-49" fmla="*/ 0 w 2459864"/>
                <a:gd name="connsiteY4-50" fmla="*/ 0 h 1579339"/>
                <a:gd name="connsiteX0-51" fmla="*/ 0 w 2459864"/>
                <a:gd name="connsiteY0-52" fmla="*/ 0 h 1574576"/>
                <a:gd name="connsiteX1-53" fmla="*/ 2253802 w 2459864"/>
                <a:gd name="connsiteY1-54" fmla="*/ 347730 h 1574576"/>
                <a:gd name="connsiteX2-55" fmla="*/ 2459864 w 2459864"/>
                <a:gd name="connsiteY2-56" fmla="*/ 1210615 h 1574576"/>
                <a:gd name="connsiteX3-57" fmla="*/ 659203 w 2459864"/>
                <a:gd name="connsiteY3-58" fmla="*/ 1574576 h 1574576"/>
                <a:gd name="connsiteX4-59" fmla="*/ 0 w 2459864"/>
                <a:gd name="connsiteY4-60" fmla="*/ 0 h 1574576"/>
                <a:gd name="connsiteX0-61" fmla="*/ 0 w 2459864"/>
                <a:gd name="connsiteY0-62" fmla="*/ 0 h 1574576"/>
                <a:gd name="connsiteX1-63" fmla="*/ 2253802 w 2459864"/>
                <a:gd name="connsiteY1-64" fmla="*/ 347730 h 1574576"/>
                <a:gd name="connsiteX2-65" fmla="*/ 2459864 w 2459864"/>
                <a:gd name="connsiteY2-66" fmla="*/ 1210615 h 1574576"/>
                <a:gd name="connsiteX3-67" fmla="*/ 656822 w 2459864"/>
                <a:gd name="connsiteY3-68" fmla="*/ 1574576 h 1574576"/>
                <a:gd name="connsiteX4-69" fmla="*/ 0 w 2459864"/>
                <a:gd name="connsiteY4-70" fmla="*/ 0 h 1574576"/>
                <a:gd name="connsiteX0-71" fmla="*/ 0 w 2459864"/>
                <a:gd name="connsiteY0-72" fmla="*/ 0 h 1579338"/>
                <a:gd name="connsiteX1-73" fmla="*/ 2253802 w 2459864"/>
                <a:gd name="connsiteY1-74" fmla="*/ 347730 h 1579338"/>
                <a:gd name="connsiteX2-75" fmla="*/ 2459864 w 2459864"/>
                <a:gd name="connsiteY2-76" fmla="*/ 1210615 h 1579338"/>
                <a:gd name="connsiteX3-77" fmla="*/ 656822 w 2459864"/>
                <a:gd name="connsiteY3-78" fmla="*/ 1579338 h 1579338"/>
                <a:gd name="connsiteX4-79" fmla="*/ 0 w 2459864"/>
                <a:gd name="connsiteY4-80" fmla="*/ 0 h 1579338"/>
                <a:gd name="connsiteX0-81" fmla="*/ 0 w 2459864"/>
                <a:gd name="connsiteY0-82" fmla="*/ 0 h 1572194"/>
                <a:gd name="connsiteX1-83" fmla="*/ 2253802 w 2459864"/>
                <a:gd name="connsiteY1-84" fmla="*/ 347730 h 1572194"/>
                <a:gd name="connsiteX2-85" fmla="*/ 2459864 w 2459864"/>
                <a:gd name="connsiteY2-86" fmla="*/ 1210615 h 1572194"/>
                <a:gd name="connsiteX3-87" fmla="*/ 659203 w 2459864"/>
                <a:gd name="connsiteY3-88" fmla="*/ 1572194 h 1572194"/>
                <a:gd name="connsiteX4-89" fmla="*/ 0 w 2459864"/>
                <a:gd name="connsiteY4-90" fmla="*/ 0 h 1572194"/>
                <a:gd name="connsiteX0-91" fmla="*/ 0 w 2459864"/>
                <a:gd name="connsiteY0-92" fmla="*/ 0 h 1574575"/>
                <a:gd name="connsiteX1-93" fmla="*/ 2253802 w 2459864"/>
                <a:gd name="connsiteY1-94" fmla="*/ 347730 h 1574575"/>
                <a:gd name="connsiteX2-95" fmla="*/ 2459864 w 2459864"/>
                <a:gd name="connsiteY2-96" fmla="*/ 1210615 h 1574575"/>
                <a:gd name="connsiteX3-97" fmla="*/ 656822 w 2459864"/>
                <a:gd name="connsiteY3-98" fmla="*/ 1574575 h 1574575"/>
                <a:gd name="connsiteX4-99" fmla="*/ 0 w 2459864"/>
                <a:gd name="connsiteY4-100" fmla="*/ 0 h 1574575"/>
                <a:gd name="connsiteX0-101" fmla="*/ 0 w 2459864"/>
                <a:gd name="connsiteY0-102" fmla="*/ 0 h 1572194"/>
                <a:gd name="connsiteX1-103" fmla="*/ 2253802 w 2459864"/>
                <a:gd name="connsiteY1-104" fmla="*/ 347730 h 1572194"/>
                <a:gd name="connsiteX2-105" fmla="*/ 2459864 w 2459864"/>
                <a:gd name="connsiteY2-106" fmla="*/ 1210615 h 1572194"/>
                <a:gd name="connsiteX3-107" fmla="*/ 649679 w 2459864"/>
                <a:gd name="connsiteY3-108" fmla="*/ 1572194 h 1572194"/>
                <a:gd name="connsiteX4-109" fmla="*/ 0 w 2459864"/>
                <a:gd name="connsiteY4-110" fmla="*/ 0 h 1572194"/>
                <a:gd name="connsiteX0-111" fmla="*/ 0 w 2459864"/>
                <a:gd name="connsiteY0-112" fmla="*/ 0 h 1572194"/>
                <a:gd name="connsiteX1-113" fmla="*/ 2253802 w 2459864"/>
                <a:gd name="connsiteY1-114" fmla="*/ 347730 h 1572194"/>
                <a:gd name="connsiteX2-115" fmla="*/ 2459864 w 2459864"/>
                <a:gd name="connsiteY2-116" fmla="*/ 1210615 h 1572194"/>
                <a:gd name="connsiteX3-117" fmla="*/ 644917 w 2459864"/>
                <a:gd name="connsiteY3-118" fmla="*/ 1572194 h 1572194"/>
                <a:gd name="connsiteX4-119" fmla="*/ 0 w 2459864"/>
                <a:gd name="connsiteY4-120" fmla="*/ 0 h 1572194"/>
                <a:gd name="connsiteX0-121" fmla="*/ 0 w 2459864"/>
                <a:gd name="connsiteY0-122" fmla="*/ 0 h 1574576"/>
                <a:gd name="connsiteX1-123" fmla="*/ 2253802 w 2459864"/>
                <a:gd name="connsiteY1-124" fmla="*/ 347730 h 1574576"/>
                <a:gd name="connsiteX2-125" fmla="*/ 2459864 w 2459864"/>
                <a:gd name="connsiteY2-126" fmla="*/ 1210615 h 1574576"/>
                <a:gd name="connsiteX3-127" fmla="*/ 647298 w 2459864"/>
                <a:gd name="connsiteY3-128" fmla="*/ 1574576 h 1574576"/>
                <a:gd name="connsiteX4-129" fmla="*/ 0 w 2459864"/>
                <a:gd name="connsiteY4-130" fmla="*/ 0 h 15745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9864" h="1574576">
                  <a:moveTo>
                    <a:pt x="0" y="0"/>
                  </a:moveTo>
                  <a:lnTo>
                    <a:pt x="2253802" y="347730"/>
                  </a:lnTo>
                  <a:lnTo>
                    <a:pt x="2459864" y="1210615"/>
                  </a:lnTo>
                  <a:lnTo>
                    <a:pt x="647298" y="1574576"/>
                  </a:lnTo>
                  <a:lnTo>
                    <a:pt x="0" y="0"/>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3"/>
            <p:cNvSpPr/>
            <p:nvPr/>
          </p:nvSpPr>
          <p:spPr>
            <a:xfrm rot="10800000">
              <a:off x="3725408" y="3814081"/>
              <a:ext cx="1973978" cy="698950"/>
            </a:xfrm>
            <a:custGeom>
              <a:avLst/>
              <a:gdLst>
                <a:gd name="connsiteX0" fmla="*/ 0 w 2061029"/>
                <a:gd name="connsiteY0" fmla="*/ 682172 h 682172"/>
                <a:gd name="connsiteX1" fmla="*/ 0 w 2061029"/>
                <a:gd name="connsiteY1" fmla="*/ 0 h 682172"/>
                <a:gd name="connsiteX2" fmla="*/ 2061029 w 2061029"/>
                <a:gd name="connsiteY2" fmla="*/ 682172 h 682172"/>
                <a:gd name="connsiteX3" fmla="*/ 0 w 2061029"/>
                <a:gd name="connsiteY3" fmla="*/ 682172 h 682172"/>
                <a:gd name="connsiteX0-1" fmla="*/ 0 w 2340429"/>
                <a:gd name="connsiteY0-2" fmla="*/ 682172 h 809172"/>
                <a:gd name="connsiteX1-3" fmla="*/ 0 w 2340429"/>
                <a:gd name="connsiteY1-4" fmla="*/ 0 h 809172"/>
                <a:gd name="connsiteX2-5" fmla="*/ 2340429 w 2340429"/>
                <a:gd name="connsiteY2-6" fmla="*/ 809172 h 809172"/>
                <a:gd name="connsiteX3-7" fmla="*/ 0 w 2340429"/>
                <a:gd name="connsiteY3-8" fmla="*/ 682172 h 809172"/>
                <a:gd name="connsiteX0-9" fmla="*/ 558800 w 2340429"/>
                <a:gd name="connsiteY0-10" fmla="*/ 1183822 h 1183822"/>
                <a:gd name="connsiteX1-11" fmla="*/ 0 w 2340429"/>
                <a:gd name="connsiteY1-12" fmla="*/ 0 h 1183822"/>
                <a:gd name="connsiteX2-13" fmla="*/ 2340429 w 2340429"/>
                <a:gd name="connsiteY2-14" fmla="*/ 809172 h 1183822"/>
                <a:gd name="connsiteX3-15" fmla="*/ 558800 w 2340429"/>
                <a:gd name="connsiteY3-16" fmla="*/ 1183822 h 1183822"/>
                <a:gd name="connsiteX0-17" fmla="*/ 222250 w 2003879"/>
                <a:gd name="connsiteY0-18" fmla="*/ 618672 h 618672"/>
                <a:gd name="connsiteX1-19" fmla="*/ 0 w 2003879"/>
                <a:gd name="connsiteY1-20" fmla="*/ 0 h 618672"/>
                <a:gd name="connsiteX2-21" fmla="*/ 2003879 w 2003879"/>
                <a:gd name="connsiteY2-22" fmla="*/ 244022 h 618672"/>
                <a:gd name="connsiteX3-23" fmla="*/ 222250 w 2003879"/>
                <a:gd name="connsiteY3-24" fmla="*/ 618672 h 618672"/>
                <a:gd name="connsiteX0-25" fmla="*/ 196850 w 1978479"/>
                <a:gd name="connsiteY0-26" fmla="*/ 675822 h 675822"/>
                <a:gd name="connsiteX1-27" fmla="*/ 0 w 1978479"/>
                <a:gd name="connsiteY1-28" fmla="*/ 0 h 675822"/>
                <a:gd name="connsiteX2-29" fmla="*/ 1978479 w 1978479"/>
                <a:gd name="connsiteY2-30" fmla="*/ 301172 h 675822"/>
                <a:gd name="connsiteX3-31" fmla="*/ 196850 w 1978479"/>
                <a:gd name="connsiteY3-32" fmla="*/ 675822 h 675822"/>
                <a:gd name="connsiteX0-33" fmla="*/ 184150 w 1965779"/>
                <a:gd name="connsiteY0-34" fmla="*/ 685347 h 685347"/>
                <a:gd name="connsiteX1-35" fmla="*/ 0 w 1965779"/>
                <a:gd name="connsiteY1-36" fmla="*/ 0 h 685347"/>
                <a:gd name="connsiteX2-37" fmla="*/ 1965779 w 1965779"/>
                <a:gd name="connsiteY2-38" fmla="*/ 310697 h 685347"/>
                <a:gd name="connsiteX3-39" fmla="*/ 184150 w 1965779"/>
                <a:gd name="connsiteY3-40" fmla="*/ 685347 h 685347"/>
                <a:gd name="connsiteX0-41" fmla="*/ 184150 w 1984829"/>
                <a:gd name="connsiteY0-42" fmla="*/ 685347 h 685347"/>
                <a:gd name="connsiteX1-43" fmla="*/ 0 w 1984829"/>
                <a:gd name="connsiteY1-44" fmla="*/ 0 h 685347"/>
                <a:gd name="connsiteX2-45" fmla="*/ 1984829 w 1984829"/>
                <a:gd name="connsiteY2-46" fmla="*/ 310697 h 685347"/>
                <a:gd name="connsiteX3-47" fmla="*/ 184150 w 1984829"/>
                <a:gd name="connsiteY3-48" fmla="*/ 685347 h 685347"/>
                <a:gd name="connsiteX0-49" fmla="*/ 184150 w 1984829"/>
                <a:gd name="connsiteY0-50" fmla="*/ 685347 h 685347"/>
                <a:gd name="connsiteX1-51" fmla="*/ 0 w 1984829"/>
                <a:gd name="connsiteY1-52" fmla="*/ 0 h 685347"/>
                <a:gd name="connsiteX2-53" fmla="*/ 1984829 w 1984829"/>
                <a:gd name="connsiteY2-54" fmla="*/ 317047 h 685347"/>
                <a:gd name="connsiteX3-55" fmla="*/ 184150 w 1984829"/>
                <a:gd name="connsiteY3-56" fmla="*/ 685347 h 685347"/>
                <a:gd name="connsiteX0-57" fmla="*/ 184150 w 1988004"/>
                <a:gd name="connsiteY0-58" fmla="*/ 685347 h 685347"/>
                <a:gd name="connsiteX1-59" fmla="*/ 0 w 1988004"/>
                <a:gd name="connsiteY1-60" fmla="*/ 0 h 685347"/>
                <a:gd name="connsiteX2-61" fmla="*/ 1988004 w 1988004"/>
                <a:gd name="connsiteY2-62" fmla="*/ 320222 h 685347"/>
                <a:gd name="connsiteX3-63" fmla="*/ 184150 w 1988004"/>
                <a:gd name="connsiteY3-64" fmla="*/ 685347 h 685347"/>
                <a:gd name="connsiteX0-65" fmla="*/ 184150 w 1997529"/>
                <a:gd name="connsiteY0-66" fmla="*/ 685347 h 685347"/>
                <a:gd name="connsiteX1-67" fmla="*/ 0 w 1997529"/>
                <a:gd name="connsiteY1-68" fmla="*/ 0 h 685347"/>
                <a:gd name="connsiteX2-69" fmla="*/ 1997529 w 1997529"/>
                <a:gd name="connsiteY2-70" fmla="*/ 313872 h 685347"/>
                <a:gd name="connsiteX3-71" fmla="*/ 184150 w 1997529"/>
                <a:gd name="connsiteY3-72" fmla="*/ 685347 h 685347"/>
                <a:gd name="connsiteX0-73" fmla="*/ 184150 w 1997529"/>
                <a:gd name="connsiteY0-74" fmla="*/ 694872 h 694872"/>
                <a:gd name="connsiteX1-75" fmla="*/ 0 w 1997529"/>
                <a:gd name="connsiteY1-76" fmla="*/ 0 h 694872"/>
                <a:gd name="connsiteX2-77" fmla="*/ 1997529 w 1997529"/>
                <a:gd name="connsiteY2-78" fmla="*/ 313872 h 694872"/>
                <a:gd name="connsiteX3-79" fmla="*/ 184150 w 1997529"/>
                <a:gd name="connsiteY3-80" fmla="*/ 694872 h 694872"/>
                <a:gd name="connsiteX0-81" fmla="*/ 191293 w 1997529"/>
                <a:gd name="connsiteY0-82" fmla="*/ 694872 h 694872"/>
                <a:gd name="connsiteX1-83" fmla="*/ 0 w 1997529"/>
                <a:gd name="connsiteY1-84" fmla="*/ 0 h 694872"/>
                <a:gd name="connsiteX2-85" fmla="*/ 1997529 w 1997529"/>
                <a:gd name="connsiteY2-86" fmla="*/ 313872 h 694872"/>
                <a:gd name="connsiteX3-87" fmla="*/ 191293 w 1997529"/>
                <a:gd name="connsiteY3-88" fmla="*/ 694872 h 694872"/>
                <a:gd name="connsiteX0-89" fmla="*/ 186530 w 1997529"/>
                <a:gd name="connsiteY0-90" fmla="*/ 694872 h 694872"/>
                <a:gd name="connsiteX1-91" fmla="*/ 0 w 1997529"/>
                <a:gd name="connsiteY1-92" fmla="*/ 0 h 694872"/>
                <a:gd name="connsiteX2-93" fmla="*/ 1997529 w 1997529"/>
                <a:gd name="connsiteY2-94" fmla="*/ 313872 h 694872"/>
                <a:gd name="connsiteX3-95" fmla="*/ 186530 w 1997529"/>
                <a:gd name="connsiteY3-96" fmla="*/ 694872 h 694872"/>
                <a:gd name="connsiteX0-97" fmla="*/ 186530 w 1992767"/>
                <a:gd name="connsiteY0-98" fmla="*/ 694872 h 694872"/>
                <a:gd name="connsiteX1-99" fmla="*/ 0 w 1992767"/>
                <a:gd name="connsiteY1-100" fmla="*/ 0 h 694872"/>
                <a:gd name="connsiteX2-101" fmla="*/ 1992767 w 1992767"/>
                <a:gd name="connsiteY2-102" fmla="*/ 313872 h 694872"/>
                <a:gd name="connsiteX3-103" fmla="*/ 186530 w 1992767"/>
                <a:gd name="connsiteY3-104" fmla="*/ 694872 h 694872"/>
                <a:gd name="connsiteX0-105" fmla="*/ 186530 w 1989592"/>
                <a:gd name="connsiteY0-106" fmla="*/ 694872 h 694872"/>
                <a:gd name="connsiteX1-107" fmla="*/ 0 w 1989592"/>
                <a:gd name="connsiteY1-108" fmla="*/ 0 h 694872"/>
                <a:gd name="connsiteX2-109" fmla="*/ 1989592 w 1989592"/>
                <a:gd name="connsiteY2-110" fmla="*/ 313872 h 694872"/>
                <a:gd name="connsiteX3-111" fmla="*/ 186530 w 1989592"/>
                <a:gd name="connsiteY3-112" fmla="*/ 694872 h 694872"/>
                <a:gd name="connsiteX0-113" fmla="*/ 186530 w 1989592"/>
                <a:gd name="connsiteY0-114" fmla="*/ 694872 h 694872"/>
                <a:gd name="connsiteX1-115" fmla="*/ 0 w 1989592"/>
                <a:gd name="connsiteY1-116" fmla="*/ 0 h 694872"/>
                <a:gd name="connsiteX2-117" fmla="*/ 1989592 w 1989592"/>
                <a:gd name="connsiteY2-118" fmla="*/ 317047 h 694872"/>
                <a:gd name="connsiteX3-119" fmla="*/ 186530 w 1989592"/>
                <a:gd name="connsiteY3-120" fmla="*/ 694872 h 694872"/>
                <a:gd name="connsiteX0-121" fmla="*/ 186530 w 1989592"/>
                <a:gd name="connsiteY0-122" fmla="*/ 694872 h 694872"/>
                <a:gd name="connsiteX1-123" fmla="*/ 0 w 1989592"/>
                <a:gd name="connsiteY1-124" fmla="*/ 0 h 694872"/>
                <a:gd name="connsiteX2-125" fmla="*/ 1989592 w 1989592"/>
                <a:gd name="connsiteY2-126" fmla="*/ 317047 h 694872"/>
                <a:gd name="connsiteX3-127" fmla="*/ 186530 w 1989592"/>
                <a:gd name="connsiteY3-128" fmla="*/ 694872 h 694872"/>
                <a:gd name="connsiteX0-129" fmla="*/ 186530 w 1992767"/>
                <a:gd name="connsiteY0-130" fmla="*/ 694872 h 694872"/>
                <a:gd name="connsiteX1-131" fmla="*/ 0 w 1992767"/>
                <a:gd name="connsiteY1-132" fmla="*/ 0 h 694872"/>
                <a:gd name="connsiteX2-133" fmla="*/ 1992767 w 1992767"/>
                <a:gd name="connsiteY2-134" fmla="*/ 317047 h 694872"/>
                <a:gd name="connsiteX3-135" fmla="*/ 186530 w 1992767"/>
                <a:gd name="connsiteY3-136" fmla="*/ 694872 h 694872"/>
                <a:gd name="connsiteX0-137" fmla="*/ 186530 w 1999117"/>
                <a:gd name="connsiteY0-138" fmla="*/ 694872 h 694872"/>
                <a:gd name="connsiteX1-139" fmla="*/ 0 w 1999117"/>
                <a:gd name="connsiteY1-140" fmla="*/ 0 h 694872"/>
                <a:gd name="connsiteX2-141" fmla="*/ 1999117 w 1999117"/>
                <a:gd name="connsiteY2-142" fmla="*/ 317047 h 694872"/>
                <a:gd name="connsiteX3-143" fmla="*/ 186530 w 1999117"/>
                <a:gd name="connsiteY3-144" fmla="*/ 694872 h 694872"/>
                <a:gd name="connsiteX0-145" fmla="*/ 186530 w 1989592"/>
                <a:gd name="connsiteY0-146" fmla="*/ 694872 h 694872"/>
                <a:gd name="connsiteX1-147" fmla="*/ 0 w 1989592"/>
                <a:gd name="connsiteY1-148" fmla="*/ 0 h 694872"/>
                <a:gd name="connsiteX2-149" fmla="*/ 1989592 w 1989592"/>
                <a:gd name="connsiteY2-150" fmla="*/ 320222 h 694872"/>
                <a:gd name="connsiteX3-151" fmla="*/ 186530 w 1989592"/>
                <a:gd name="connsiteY3-152" fmla="*/ 694872 h 694872"/>
                <a:gd name="connsiteX0-153" fmla="*/ 186530 w 1995942"/>
                <a:gd name="connsiteY0-154" fmla="*/ 694872 h 694872"/>
                <a:gd name="connsiteX1-155" fmla="*/ 0 w 1995942"/>
                <a:gd name="connsiteY1-156" fmla="*/ 0 h 694872"/>
                <a:gd name="connsiteX2-157" fmla="*/ 1995942 w 1995942"/>
                <a:gd name="connsiteY2-158" fmla="*/ 323397 h 694872"/>
                <a:gd name="connsiteX3-159" fmla="*/ 186530 w 1995942"/>
                <a:gd name="connsiteY3-160" fmla="*/ 694872 h 694872"/>
                <a:gd name="connsiteX0-161" fmla="*/ 180180 w 1989592"/>
                <a:gd name="connsiteY0-162" fmla="*/ 704397 h 704397"/>
                <a:gd name="connsiteX1-163" fmla="*/ 0 w 1989592"/>
                <a:gd name="connsiteY1-164" fmla="*/ 0 h 704397"/>
                <a:gd name="connsiteX2-165" fmla="*/ 1989592 w 1989592"/>
                <a:gd name="connsiteY2-166" fmla="*/ 332922 h 704397"/>
                <a:gd name="connsiteX3-167" fmla="*/ 180180 w 1989592"/>
                <a:gd name="connsiteY3-168" fmla="*/ 704397 h 704397"/>
                <a:gd name="connsiteX0-169" fmla="*/ 173830 w 1983242"/>
                <a:gd name="connsiteY0-170" fmla="*/ 694872 h 694872"/>
                <a:gd name="connsiteX1-171" fmla="*/ 0 w 1983242"/>
                <a:gd name="connsiteY1-172" fmla="*/ 0 h 694872"/>
                <a:gd name="connsiteX2-173" fmla="*/ 1983242 w 1983242"/>
                <a:gd name="connsiteY2-174" fmla="*/ 323397 h 694872"/>
                <a:gd name="connsiteX3-175" fmla="*/ 173830 w 1983242"/>
                <a:gd name="connsiteY3-176" fmla="*/ 694872 h 694872"/>
                <a:gd name="connsiteX0-177" fmla="*/ 177005 w 1986417"/>
                <a:gd name="connsiteY0-178" fmla="*/ 694872 h 694872"/>
                <a:gd name="connsiteX1-179" fmla="*/ 0 w 1986417"/>
                <a:gd name="connsiteY1-180" fmla="*/ 0 h 694872"/>
                <a:gd name="connsiteX2-181" fmla="*/ 1986417 w 1986417"/>
                <a:gd name="connsiteY2-182" fmla="*/ 323397 h 694872"/>
                <a:gd name="connsiteX3-183" fmla="*/ 177005 w 1986417"/>
                <a:gd name="connsiteY3-184" fmla="*/ 694872 h 694872"/>
                <a:gd name="connsiteX0-185" fmla="*/ 164566 w 1973978"/>
                <a:gd name="connsiteY0-186" fmla="*/ 698950 h 698950"/>
                <a:gd name="connsiteX1-187" fmla="*/ 0 w 1973978"/>
                <a:gd name="connsiteY1-188" fmla="*/ 0 h 698950"/>
                <a:gd name="connsiteX2-189" fmla="*/ 1973978 w 1973978"/>
                <a:gd name="connsiteY2-190" fmla="*/ 327475 h 698950"/>
                <a:gd name="connsiteX3-191" fmla="*/ 164566 w 1973978"/>
                <a:gd name="connsiteY3-192" fmla="*/ 698950 h 698950"/>
              </a:gdLst>
              <a:ahLst/>
              <a:cxnLst>
                <a:cxn ang="0">
                  <a:pos x="connsiteX0-1" y="connsiteY0-2"/>
                </a:cxn>
                <a:cxn ang="0">
                  <a:pos x="connsiteX1-3" y="connsiteY1-4"/>
                </a:cxn>
                <a:cxn ang="0">
                  <a:pos x="connsiteX2-5" y="connsiteY2-6"/>
                </a:cxn>
                <a:cxn ang="0">
                  <a:pos x="connsiteX3-7" y="connsiteY3-8"/>
                </a:cxn>
              </a:cxnLst>
              <a:rect l="l" t="t" r="r" b="b"/>
              <a:pathLst>
                <a:path w="1973978" h="698950">
                  <a:moveTo>
                    <a:pt x="164566" y="698950"/>
                  </a:moveTo>
                  <a:lnTo>
                    <a:pt x="0" y="0"/>
                  </a:lnTo>
                  <a:lnTo>
                    <a:pt x="1973978" y="327475"/>
                  </a:lnTo>
                  <a:lnTo>
                    <a:pt x="164566" y="698950"/>
                  </a:lnTo>
                  <a:close/>
                </a:path>
              </a:pathLst>
            </a:custGeom>
            <a:solidFill>
              <a:srgbClr val="A8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前翅膀"/>
          <p:cNvGrpSpPr/>
          <p:nvPr/>
        </p:nvGrpSpPr>
        <p:grpSpPr>
          <a:xfrm>
            <a:off x="1973660" y="1499241"/>
            <a:ext cx="4680956" cy="2639549"/>
            <a:chOff x="2389243" y="1423041"/>
            <a:chExt cx="4680956" cy="2639549"/>
          </a:xfrm>
        </p:grpSpPr>
        <p:sp>
          <p:nvSpPr>
            <p:cNvPr id="23" name="直角三角形 7"/>
            <p:cNvSpPr/>
            <p:nvPr/>
          </p:nvSpPr>
          <p:spPr>
            <a:xfrm>
              <a:off x="2389243" y="2123614"/>
              <a:ext cx="2510973" cy="1938976"/>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Lst>
              <a:ahLst/>
              <a:cxnLst>
                <a:cxn ang="0">
                  <a:pos x="connsiteX0-1" y="connsiteY0-2"/>
                </a:cxn>
                <a:cxn ang="0">
                  <a:pos x="connsiteX1-3" y="connsiteY1-4"/>
                </a:cxn>
                <a:cxn ang="0">
                  <a:pos x="connsiteX2-5" y="connsiteY2-6"/>
                </a:cxn>
                <a:cxn ang="0">
                  <a:pos x="connsiteX3-7" y="connsiteY3-8"/>
                </a:cxn>
              </a:cxnLst>
              <a:rect l="l" t="t" r="r" b="b"/>
              <a:pathLst>
                <a:path w="2510973" h="1938976">
                  <a:moveTo>
                    <a:pt x="0" y="1938976"/>
                  </a:moveTo>
                  <a:lnTo>
                    <a:pt x="1840138" y="0"/>
                  </a:lnTo>
                  <a:lnTo>
                    <a:pt x="2510973" y="1764804"/>
                  </a:lnTo>
                  <a:lnTo>
                    <a:pt x="0" y="1938976"/>
                  </a:lnTo>
                  <a:close/>
                </a:path>
              </a:pathLst>
            </a:custGeom>
            <a:solidFill>
              <a:srgbClr val="EF4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7"/>
            <p:cNvSpPr/>
            <p:nvPr/>
          </p:nvSpPr>
          <p:spPr>
            <a:xfrm rot="10800000">
              <a:off x="4225564" y="2127361"/>
              <a:ext cx="2010911" cy="1764804"/>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 name="connsiteX0-105" fmla="*/ 0 w 1929948"/>
                <a:gd name="connsiteY0-106" fmla="*/ 1324614 h 1764804"/>
                <a:gd name="connsiteX1-107" fmla="*/ 1259113 w 1929948"/>
                <a:gd name="connsiteY1-108" fmla="*/ 0 h 1764804"/>
                <a:gd name="connsiteX2-109" fmla="*/ 1929948 w 1929948"/>
                <a:gd name="connsiteY2-110" fmla="*/ 1764804 h 1764804"/>
                <a:gd name="connsiteX3-111" fmla="*/ 0 w 1929948"/>
                <a:gd name="connsiteY3-112" fmla="*/ 1324614 h 1764804"/>
                <a:gd name="connsiteX0-113" fmla="*/ 0 w 2010911"/>
                <a:gd name="connsiteY0-114" fmla="*/ 1005527 h 1764804"/>
                <a:gd name="connsiteX1-115" fmla="*/ 1340076 w 2010911"/>
                <a:gd name="connsiteY1-116" fmla="*/ 0 h 1764804"/>
                <a:gd name="connsiteX2-117" fmla="*/ 2010911 w 2010911"/>
                <a:gd name="connsiteY2-118" fmla="*/ 1764804 h 1764804"/>
                <a:gd name="connsiteX3-119" fmla="*/ 0 w 2010911"/>
                <a:gd name="connsiteY3-120" fmla="*/ 1005527 h 1764804"/>
                <a:gd name="connsiteX0-121" fmla="*/ 0 w 2010911"/>
                <a:gd name="connsiteY0-122" fmla="*/ 1005527 h 1764804"/>
                <a:gd name="connsiteX1-123" fmla="*/ 1349601 w 2010911"/>
                <a:gd name="connsiteY1-124" fmla="*/ 0 h 1764804"/>
                <a:gd name="connsiteX2-125" fmla="*/ 2010911 w 2010911"/>
                <a:gd name="connsiteY2-126" fmla="*/ 1764804 h 1764804"/>
                <a:gd name="connsiteX3-127" fmla="*/ 0 w 2010911"/>
                <a:gd name="connsiteY3-128" fmla="*/ 1005527 h 1764804"/>
              </a:gdLst>
              <a:ahLst/>
              <a:cxnLst>
                <a:cxn ang="0">
                  <a:pos x="connsiteX0-1" y="connsiteY0-2"/>
                </a:cxn>
                <a:cxn ang="0">
                  <a:pos x="connsiteX1-3" y="connsiteY1-4"/>
                </a:cxn>
                <a:cxn ang="0">
                  <a:pos x="connsiteX2-5" y="connsiteY2-6"/>
                </a:cxn>
                <a:cxn ang="0">
                  <a:pos x="connsiteX3-7" y="connsiteY3-8"/>
                </a:cxn>
              </a:cxnLst>
              <a:rect l="l" t="t" r="r" b="b"/>
              <a:pathLst>
                <a:path w="2010911" h="1764804">
                  <a:moveTo>
                    <a:pt x="0" y="1005527"/>
                  </a:moveTo>
                  <a:lnTo>
                    <a:pt x="1349601" y="0"/>
                  </a:lnTo>
                  <a:lnTo>
                    <a:pt x="2010911" y="1764804"/>
                  </a:lnTo>
                  <a:lnTo>
                    <a:pt x="0" y="1005527"/>
                  </a:lnTo>
                  <a:close/>
                </a:path>
              </a:pathLst>
            </a:custGeom>
            <a:solidFill>
              <a:srgbClr val="EE30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7"/>
            <p:cNvSpPr/>
            <p:nvPr/>
          </p:nvSpPr>
          <p:spPr>
            <a:xfrm rot="9126709">
              <a:off x="4436298" y="1423041"/>
              <a:ext cx="2633901" cy="1616128"/>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 name="connsiteX0-105" fmla="*/ 0 w 1929948"/>
                <a:gd name="connsiteY0-106" fmla="*/ 1324614 h 1764804"/>
                <a:gd name="connsiteX1-107" fmla="*/ 1259113 w 1929948"/>
                <a:gd name="connsiteY1-108" fmla="*/ 0 h 1764804"/>
                <a:gd name="connsiteX2-109" fmla="*/ 1929948 w 1929948"/>
                <a:gd name="connsiteY2-110" fmla="*/ 1764804 h 1764804"/>
                <a:gd name="connsiteX3-111" fmla="*/ 0 w 1929948"/>
                <a:gd name="connsiteY3-112" fmla="*/ 1324614 h 1764804"/>
                <a:gd name="connsiteX0-113" fmla="*/ 0 w 2010911"/>
                <a:gd name="connsiteY0-114" fmla="*/ 1005527 h 1764804"/>
                <a:gd name="connsiteX1-115" fmla="*/ 1340076 w 2010911"/>
                <a:gd name="connsiteY1-116" fmla="*/ 0 h 1764804"/>
                <a:gd name="connsiteX2-117" fmla="*/ 2010911 w 2010911"/>
                <a:gd name="connsiteY2-118" fmla="*/ 1764804 h 1764804"/>
                <a:gd name="connsiteX3-119" fmla="*/ 0 w 2010911"/>
                <a:gd name="connsiteY3-120" fmla="*/ 1005527 h 1764804"/>
                <a:gd name="connsiteX0-121" fmla="*/ 0 w 2010911"/>
                <a:gd name="connsiteY0-122" fmla="*/ 856524 h 1615801"/>
                <a:gd name="connsiteX1-123" fmla="*/ 596668 w 2010911"/>
                <a:gd name="connsiteY1-124" fmla="*/ 0 h 1615801"/>
                <a:gd name="connsiteX2-125" fmla="*/ 2010911 w 2010911"/>
                <a:gd name="connsiteY2-126" fmla="*/ 1615801 h 1615801"/>
                <a:gd name="connsiteX3-127" fmla="*/ 0 w 2010911"/>
                <a:gd name="connsiteY3-128" fmla="*/ 856524 h 1615801"/>
                <a:gd name="connsiteX0-129" fmla="*/ 0 w 2010911"/>
                <a:gd name="connsiteY0-130" fmla="*/ 856524 h 1615801"/>
                <a:gd name="connsiteX1-131" fmla="*/ 596668 w 2010911"/>
                <a:gd name="connsiteY1-132" fmla="*/ 0 h 1615801"/>
                <a:gd name="connsiteX2-133" fmla="*/ 2010911 w 2010911"/>
                <a:gd name="connsiteY2-134" fmla="*/ 1615801 h 1615801"/>
                <a:gd name="connsiteX3-135" fmla="*/ 0 w 2010911"/>
                <a:gd name="connsiteY3-136" fmla="*/ 856524 h 1615801"/>
                <a:gd name="connsiteX0-137" fmla="*/ 0 w 2006947"/>
                <a:gd name="connsiteY0-138" fmla="*/ 856524 h 1602927"/>
                <a:gd name="connsiteX1-139" fmla="*/ 596668 w 2006947"/>
                <a:gd name="connsiteY1-140" fmla="*/ 0 h 1602927"/>
                <a:gd name="connsiteX2-141" fmla="*/ 2006947 w 2006947"/>
                <a:gd name="connsiteY2-142" fmla="*/ 1602927 h 1602927"/>
                <a:gd name="connsiteX3-143" fmla="*/ 0 w 2006947"/>
                <a:gd name="connsiteY3-144" fmla="*/ 856524 h 1602927"/>
                <a:gd name="connsiteX0-145" fmla="*/ 0 w 2014045"/>
                <a:gd name="connsiteY0-146" fmla="*/ 856524 h 1603091"/>
                <a:gd name="connsiteX1-147" fmla="*/ 596668 w 2014045"/>
                <a:gd name="connsiteY1-148" fmla="*/ 0 h 1603091"/>
                <a:gd name="connsiteX2-149" fmla="*/ 2014045 w 2014045"/>
                <a:gd name="connsiteY2-150" fmla="*/ 1603091 h 1603091"/>
                <a:gd name="connsiteX3-151" fmla="*/ 0 w 2014045"/>
                <a:gd name="connsiteY3-152" fmla="*/ 856524 h 1603091"/>
                <a:gd name="connsiteX0-153" fmla="*/ 0 w 2015366"/>
                <a:gd name="connsiteY0-154" fmla="*/ 856524 h 1607382"/>
                <a:gd name="connsiteX1-155" fmla="*/ 596668 w 2015366"/>
                <a:gd name="connsiteY1-156" fmla="*/ 0 h 1607382"/>
                <a:gd name="connsiteX2-157" fmla="*/ 2015366 w 2015366"/>
                <a:gd name="connsiteY2-158" fmla="*/ 1607382 h 1607382"/>
                <a:gd name="connsiteX3-159" fmla="*/ 0 w 2015366"/>
                <a:gd name="connsiteY3-160" fmla="*/ 856524 h 1607382"/>
                <a:gd name="connsiteX0-161" fmla="*/ 0 w 2015366"/>
                <a:gd name="connsiteY0-162" fmla="*/ 858009 h 1608867"/>
                <a:gd name="connsiteX1-163" fmla="*/ 593861 w 2015366"/>
                <a:gd name="connsiteY1-164" fmla="*/ 0 h 1608867"/>
                <a:gd name="connsiteX2-165" fmla="*/ 2015366 w 2015366"/>
                <a:gd name="connsiteY2-166" fmla="*/ 1608867 h 1608867"/>
                <a:gd name="connsiteX3-167" fmla="*/ 0 w 2015366"/>
                <a:gd name="connsiteY3-168" fmla="*/ 858009 h 1608867"/>
                <a:gd name="connsiteX0-169" fmla="*/ 0 w 2372755"/>
                <a:gd name="connsiteY0-170" fmla="*/ 650915 h 1608867"/>
                <a:gd name="connsiteX1-171" fmla="*/ 951250 w 2372755"/>
                <a:gd name="connsiteY1-172" fmla="*/ 0 h 1608867"/>
                <a:gd name="connsiteX2-173" fmla="*/ 2372755 w 2372755"/>
                <a:gd name="connsiteY2-174" fmla="*/ 1608867 h 1608867"/>
                <a:gd name="connsiteX3-175" fmla="*/ 0 w 2372755"/>
                <a:gd name="connsiteY3-176" fmla="*/ 650915 h 1608867"/>
                <a:gd name="connsiteX0-177" fmla="*/ 0 w 2425910"/>
                <a:gd name="connsiteY0-178" fmla="*/ 615600 h 1608867"/>
                <a:gd name="connsiteX1-179" fmla="*/ 1004405 w 2425910"/>
                <a:gd name="connsiteY1-180" fmla="*/ 0 h 1608867"/>
                <a:gd name="connsiteX2-181" fmla="*/ 2425910 w 2425910"/>
                <a:gd name="connsiteY2-182" fmla="*/ 1608867 h 1608867"/>
                <a:gd name="connsiteX3-183" fmla="*/ 0 w 2425910"/>
                <a:gd name="connsiteY3-184" fmla="*/ 615600 h 1608867"/>
                <a:gd name="connsiteX0-185" fmla="*/ 0 w 2633901"/>
                <a:gd name="connsiteY0-186" fmla="*/ 519898 h 1608867"/>
                <a:gd name="connsiteX1-187" fmla="*/ 1212396 w 2633901"/>
                <a:gd name="connsiteY1-188" fmla="*/ 0 h 1608867"/>
                <a:gd name="connsiteX2-189" fmla="*/ 2633901 w 2633901"/>
                <a:gd name="connsiteY2-190" fmla="*/ 1608867 h 1608867"/>
                <a:gd name="connsiteX3-191" fmla="*/ 0 w 2633901"/>
                <a:gd name="connsiteY3-192" fmla="*/ 519898 h 1608867"/>
                <a:gd name="connsiteX0-193" fmla="*/ 0 w 2633901"/>
                <a:gd name="connsiteY0-194" fmla="*/ 527159 h 1616128"/>
                <a:gd name="connsiteX1-195" fmla="*/ 1205463 w 2633901"/>
                <a:gd name="connsiteY1-196" fmla="*/ 0 h 1616128"/>
                <a:gd name="connsiteX2-197" fmla="*/ 2633901 w 2633901"/>
                <a:gd name="connsiteY2-198" fmla="*/ 1616128 h 1616128"/>
                <a:gd name="connsiteX3-199" fmla="*/ 0 w 2633901"/>
                <a:gd name="connsiteY3-200" fmla="*/ 527159 h 1616128"/>
              </a:gdLst>
              <a:ahLst/>
              <a:cxnLst>
                <a:cxn ang="0">
                  <a:pos x="connsiteX0-1" y="connsiteY0-2"/>
                </a:cxn>
                <a:cxn ang="0">
                  <a:pos x="connsiteX1-3" y="connsiteY1-4"/>
                </a:cxn>
                <a:cxn ang="0">
                  <a:pos x="connsiteX2-5" y="connsiteY2-6"/>
                </a:cxn>
                <a:cxn ang="0">
                  <a:pos x="connsiteX3-7" y="connsiteY3-8"/>
                </a:cxn>
              </a:cxnLst>
              <a:rect l="l" t="t" r="r" b="b"/>
              <a:pathLst>
                <a:path w="2633901" h="1616128">
                  <a:moveTo>
                    <a:pt x="0" y="527159"/>
                  </a:moveTo>
                  <a:lnTo>
                    <a:pt x="1205463" y="0"/>
                  </a:lnTo>
                  <a:lnTo>
                    <a:pt x="2633901" y="1616128"/>
                  </a:lnTo>
                  <a:lnTo>
                    <a:pt x="0" y="527159"/>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5642155" y="2755593"/>
            <a:ext cx="4732555" cy="1323439"/>
          </a:xfrm>
          <a:prstGeom prst="rect">
            <a:avLst/>
          </a:prstGeom>
          <a:noFill/>
        </p:spPr>
        <p:txBody>
          <a:bodyPr wrap="square" rtlCol="0">
            <a:spAutoFit/>
          </a:bodyPr>
          <a:lstStyle/>
          <a:p>
            <a:r>
              <a:rPr lang="en-US" altLang="zh-CN" sz="8000" b="1" dirty="0" smtClean="0">
                <a:solidFill>
                  <a:schemeClr val="bg1"/>
                </a:solidFill>
                <a:latin typeface="微软雅黑" panose="020B0503020204020204" pitchFamily="34" charset="-122"/>
                <a:ea typeface="微软雅黑" panose="020B0503020204020204" pitchFamily="34" charset="-122"/>
              </a:rPr>
              <a:t>THANKS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0" y="6687981"/>
            <a:ext cx="12192000" cy="174171"/>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004695"/>
            <a:ext cx="10793095" cy="361505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55345" y="2483485"/>
            <a:ext cx="10478135" cy="2491740"/>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3）占地面积大于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1500m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的木器厂房。</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4）泡沫塑料厂的预发、成型、切片、压花部位。</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5）高层乙、丙类厂房。</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6）建筑面积大于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的地下或半地下丙类厂房。</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2.自动喷水灭火系统的设置场所及部位</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592580"/>
            <a:ext cx="10793095" cy="422338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7085" y="1772920"/>
            <a:ext cx="10478135"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除不宜用水保护或灭火的仓库外，下列仓库应设置自动灭火系统，并宜采用自动喷水灭火系统。</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1）每座占地面积大于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1000m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的棉、毛、丝、麻、化纤、毛皮及其制品的仓库。需要注意的是，</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单层占地面积不大于2000m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的棉花库房，可不设置自动喷水灭火系统</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2）每座占地面积大于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600m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的火柴仓库。</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（2）仓库</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819910"/>
            <a:ext cx="10793095" cy="397573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7085" y="2272030"/>
            <a:ext cx="10478135"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3）邮政建筑内建筑面积大于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的空邮袋库。4）可燃、难燃物品的高架仓库和高层仓库。5）设计温度高于0℃的高架冷库，设计温度高于0℃且每个防火分区建筑面积大于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1500m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的非高架冷库。6）总建筑面积大于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500m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的可燃物品地下仓库。7）每座占地面积大于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1500m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或总建筑面积大于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3000m</a:t>
            </a:r>
            <a:r>
              <a:rPr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的其他单层或多层丙类物品仓库。</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（2）仓库</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REFSHAPE" val="282840180"/>
  <p:tag name="KSO_WM_UNIT_PLACING_PICTURE_USER_VIEWPORT" val="{&quot;height&quot;:9252,&quot;width&quot;:13920}"/>
</p:tagLst>
</file>

<file path=ppt/tags/tag2.xml><?xml version="1.0" encoding="utf-8"?>
<p:tagLst xmlns:p="http://schemas.openxmlformats.org/presentationml/2006/main">
  <p:tag name="KSO_WPP_MARK_KEY" val="264e4731-4c7d-4689-86cf-99894ed15c10"/>
  <p:tag name="COMMONDATA" val="eyJoZGlkIjoiYzY4OTMyNWIxOTE2MmZhNTdlOGQ5ZmQ4MmE0YmM1OWYifQ=="/>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5527</Words>
  <Application>WPS 演示</Application>
  <PresentationFormat>自定义</PresentationFormat>
  <Paragraphs>211</Paragraphs>
  <Slides>68</Slides>
  <Notes>3</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68</vt:i4>
      </vt:variant>
    </vt:vector>
  </HeadingPairs>
  <TitlesOfParts>
    <vt:vector size="77" baseType="lpstr">
      <vt:lpstr>Arial</vt:lpstr>
      <vt:lpstr>宋体</vt:lpstr>
      <vt:lpstr>Wingdings</vt:lpstr>
      <vt:lpstr>微软雅黑</vt:lpstr>
      <vt:lpstr>Calibri</vt:lpstr>
      <vt:lpstr>Arial Unicode MS</vt:lpstr>
      <vt:lpstr>Calibri Light</vt:lpstr>
      <vt:lpstr>Office 主题</vt:lpstr>
      <vt:lpstr>Paint.Picture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dell</cp:lastModifiedBy>
  <cp:revision>673</cp:revision>
  <dcterms:created xsi:type="dcterms:W3CDTF">2017-04-11T07:10:00Z</dcterms:created>
  <dcterms:modified xsi:type="dcterms:W3CDTF">2023-05-19T02:11:01Z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2052-11.1.0.14309</vt:lpwstr>
  </property>
  <property fmtid="{D5CDD505-2E9C-101B-9397-08002B2CF9AE}" pid="3" name="ICV">
    <vt:lpwstr>A767C9CB9055481D94B06BE6194930E0</vt:lpwstr>
  </property>
</Properties>
</file>