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1"/>
  </p:handoutMasterIdLst>
  <p:sldIdLst>
    <p:sldId id="739" r:id="rId3"/>
    <p:sldId id="744" r:id="rId5"/>
    <p:sldId id="1592" r:id="rId6"/>
    <p:sldId id="1540" r:id="rId7"/>
    <p:sldId id="1931" r:id="rId8"/>
    <p:sldId id="1546" r:id="rId9"/>
    <p:sldId id="1932" r:id="rId10"/>
    <p:sldId id="1652" r:id="rId11"/>
    <p:sldId id="1594" r:id="rId12"/>
    <p:sldId id="1541" r:id="rId13"/>
    <p:sldId id="1653" r:id="rId14"/>
    <p:sldId id="1654" r:id="rId15"/>
    <p:sldId id="1933" r:id="rId16"/>
    <p:sldId id="1596" r:id="rId17"/>
    <p:sldId id="1597" r:id="rId18"/>
    <p:sldId id="1934" r:id="rId19"/>
    <p:sldId id="1655" r:id="rId20"/>
    <p:sldId id="1598" r:id="rId21"/>
    <p:sldId id="1935" r:id="rId22"/>
    <p:sldId id="1656" r:id="rId23"/>
    <p:sldId id="1936" r:id="rId24"/>
    <p:sldId id="1600" r:id="rId25"/>
    <p:sldId id="1937" r:id="rId26"/>
    <p:sldId id="1657" r:id="rId27"/>
    <p:sldId id="1938" r:id="rId28"/>
    <p:sldId id="1939" r:id="rId29"/>
    <p:sldId id="1602" r:id="rId30"/>
    <p:sldId id="1603" r:id="rId31"/>
    <p:sldId id="1604" r:id="rId32"/>
    <p:sldId id="1658" r:id="rId33"/>
    <p:sldId id="1659" r:id="rId34"/>
    <p:sldId id="1940" r:id="rId35"/>
    <p:sldId id="1606" r:id="rId36"/>
    <p:sldId id="1607" r:id="rId37"/>
    <p:sldId id="1661" r:id="rId38"/>
    <p:sldId id="1735" r:id="rId39"/>
    <p:sldId id="1736" r:id="rId40"/>
    <p:sldId id="1737" r:id="rId41"/>
    <p:sldId id="1955" r:id="rId42"/>
    <p:sldId id="1739" r:id="rId43"/>
    <p:sldId id="1740" r:id="rId44"/>
    <p:sldId id="1742" r:id="rId45"/>
    <p:sldId id="1741" r:id="rId46"/>
    <p:sldId id="1743" r:id="rId47"/>
    <p:sldId id="1747" r:id="rId48"/>
    <p:sldId id="1748" r:id="rId49"/>
    <p:sldId id="1744" r:id="rId50"/>
    <p:sldId id="1745" r:id="rId51"/>
    <p:sldId id="1749" r:id="rId52"/>
    <p:sldId id="1957" r:id="rId53"/>
    <p:sldId id="1746" r:id="rId54"/>
    <p:sldId id="1750" r:id="rId55"/>
    <p:sldId id="1958" r:id="rId56"/>
    <p:sldId id="1751" r:id="rId57"/>
    <p:sldId id="1752" r:id="rId58"/>
    <p:sldId id="1753" r:id="rId59"/>
    <p:sldId id="1959" r:id="rId60"/>
    <p:sldId id="1754" r:id="rId61"/>
    <p:sldId id="1755" r:id="rId62"/>
    <p:sldId id="1756" r:id="rId63"/>
    <p:sldId id="1758" r:id="rId64"/>
    <p:sldId id="1757" r:id="rId65"/>
    <p:sldId id="1763" r:id="rId66"/>
    <p:sldId id="1960" r:id="rId67"/>
    <p:sldId id="1764" r:id="rId68"/>
    <p:sldId id="1961" r:id="rId69"/>
    <p:sldId id="1765" r:id="rId70"/>
    <p:sldId id="1962" r:id="rId71"/>
    <p:sldId id="1768" r:id="rId72"/>
    <p:sldId id="1769" r:id="rId73"/>
    <p:sldId id="1963" r:id="rId74"/>
    <p:sldId id="1770" r:id="rId75"/>
    <p:sldId id="1771" r:id="rId76"/>
    <p:sldId id="1773" r:id="rId77"/>
    <p:sldId id="1964" r:id="rId78"/>
    <p:sldId id="1774" r:id="rId79"/>
    <p:sldId id="1966" r:id="rId80"/>
    <p:sldId id="1776" r:id="rId81"/>
    <p:sldId id="1775" r:id="rId82"/>
    <p:sldId id="1777" r:id="rId83"/>
    <p:sldId id="1778" r:id="rId84"/>
    <p:sldId id="1779" r:id="rId85"/>
    <p:sldId id="1967" r:id="rId86"/>
    <p:sldId id="1780" r:id="rId87"/>
    <p:sldId id="1781" r:id="rId88"/>
    <p:sldId id="1968" r:id="rId89"/>
    <p:sldId id="1279" r:id="rId90"/>
  </p:sldIdLst>
  <p:sldSz cx="12192000" cy="6858000"/>
  <p:notesSz cx="6858000" cy="9144000"/>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2"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045" autoAdjust="0"/>
    <p:restoredTop sz="93203" autoAdjust="0"/>
  </p:normalViewPr>
  <p:slideViewPr>
    <p:cSldViewPr snapToGrid="0" showGuides="1">
      <p:cViewPr>
        <p:scale>
          <a:sx n="70" d="100"/>
          <a:sy n="70" d="100"/>
        </p:scale>
        <p:origin x="-1027" y="-312"/>
      </p:cViewPr>
      <p:guideLst>
        <p:guide orient="horz" pos="2272"/>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1.xml"/><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handoutMaster" Target="handoutMasters/handoutMaster1.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4FC517-FED1-49A6-B0FD-4EE1B4B8CE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15" b="1" dirty="0">
                <a:solidFill>
                  <a:schemeClr val="bg1"/>
                </a:solidFill>
                <a:cs typeface="Arial" panose="020B0604020202020204" pitchFamily="34" charset="0"/>
              </a:rPr>
              <a:t>主讲  丁显孔</a:t>
            </a: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38300"/>
            <a:ext cx="10793730" cy="43586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1951990"/>
            <a:ext cx="1029335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1）厂房或仓库的下列场所或部位应设置排烟设施：①</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人员或可燃物较多的丙类生产场所，丙类厂房内建筑面积大于300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且经常有人停留或可燃物较多的地上房间</a:t>
            </a:r>
            <a:r>
              <a:rPr sz="2600" dirty="0">
                <a:latin typeface="微软雅黑" panose="020B0503020204020204" pitchFamily="34" charset="-122"/>
                <a:ea typeface="微软雅黑" panose="020B0503020204020204" pitchFamily="34" charset="-122"/>
                <a:sym typeface="微软雅黑" panose="020B0503020204020204" pitchFamily="34" charset="-122"/>
              </a:rPr>
              <a:t>。②</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建筑面积大于5000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的丁类生产车间。③占地面积大于1000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的丙类仓库</a:t>
            </a:r>
            <a:r>
              <a:rPr sz="2600" dirty="0">
                <a:latin typeface="微软雅黑" panose="020B0503020204020204" pitchFamily="34" charset="-122"/>
                <a:ea typeface="微软雅黑" panose="020B0503020204020204" pitchFamily="34" charset="-122"/>
                <a:sym typeface="微软雅黑" panose="020B0503020204020204" pitchFamily="34" charset="-122"/>
              </a:rPr>
              <a:t>。④</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高度大于32m的高层厂房（仓库）内长度大于20m的疏散走道，其他厂房（仓库）内长度大于40m的疏散走道</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（2）排烟系统设置场所和部位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470150"/>
            <a:ext cx="10793730" cy="27266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778125"/>
            <a:ext cx="1029335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2）民用建筑的下列场所或部位应设置排烟设施：①</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设置在一、二、三层且房间建筑面积大于100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的歌舞娱乐放映游艺场所，设置在四层及以上楼层、地下或半地下的歌舞娱乐放映游艺场所</a:t>
            </a:r>
            <a:r>
              <a:rPr sz="2600" dirty="0">
                <a:latin typeface="微软雅黑" panose="020B0503020204020204" pitchFamily="34" charset="-122"/>
                <a:ea typeface="微软雅黑" panose="020B0503020204020204" pitchFamily="34" charset="-122"/>
                <a:sym typeface="微软雅黑" panose="020B0503020204020204" pitchFamily="34" charset="-122"/>
              </a:rPr>
              <a:t>。②</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中庭</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（2）排烟系统设置场所和部位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60550"/>
            <a:ext cx="10793730" cy="38798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305050"/>
            <a:ext cx="1029335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③公共建筑内建筑面积大于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且经常有人停留的地上房间。④公共建筑内建筑面积大于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且可燃物较多的地上房间。⑤建筑内长度大于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20m</a:t>
            </a:r>
            <a:r>
              <a:rPr sz="2600" dirty="0">
                <a:latin typeface="微软雅黑" panose="020B0503020204020204" pitchFamily="34" charset="-122"/>
                <a:ea typeface="微软雅黑" panose="020B0503020204020204" pitchFamily="34" charset="-122"/>
                <a:sym typeface="微软雅黑" panose="020B0503020204020204" pitchFamily="34" charset="-122"/>
              </a:rPr>
              <a:t>的疏散走道。3）地下或半地下建筑（室）、地上建筑内的无窗房间，当总建筑面积大于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或一个房间建筑面积大于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，且经常有人停留或可燃物较多时，应设置排烟设施。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（2）排烟系统设置场所和部位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196215" y="1025525"/>
            <a:ext cx="11800205" cy="534987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19910"/>
            <a:ext cx="5982970" cy="39897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2255520"/>
            <a:ext cx="55581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采用自然通风方式的防烟系统和自然排烟系统主要由建筑物本身的对外开口组成，结构较为简单。这里主要介绍机械加压送风防烟系统和机械排烟系统的组成和工作原理。</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4.防烟与排烟系统的组成及工作原理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21c9f9c2-df3e-4056-8aa3-af0d6a71e8b6"/>
          <p:cNvPicPr>
            <a:picLocks noChangeAspect="1"/>
          </p:cNvPicPr>
          <p:nvPr/>
        </p:nvPicPr>
        <p:blipFill>
          <a:blip r:embed="rId1"/>
          <a:stretch>
            <a:fillRect/>
          </a:stretch>
        </p:blipFill>
        <p:spPr>
          <a:xfrm>
            <a:off x="6904355" y="2138045"/>
            <a:ext cx="4811395" cy="28829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64105"/>
            <a:ext cx="10793730" cy="23577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18515" y="2940050"/>
            <a:ext cx="10407650" cy="129159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机械加压送风防烟系统主要由送风口、送风管道、送风机和风机控制设备</a:t>
            </a:r>
            <a:r>
              <a:rPr sz="2600" dirty="0">
                <a:latin typeface="微软雅黑" panose="020B0503020204020204" pitchFamily="34" charset="-122"/>
                <a:ea typeface="微软雅黑" panose="020B0503020204020204" pitchFamily="34" charset="-122"/>
                <a:sym typeface="微软雅黑" panose="020B0503020204020204" pitchFamily="34" charset="-122"/>
              </a:rPr>
              <a:t>等组成，如图6-3-8所示。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（1）机械加压送风防烟系统的组成及工作原理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lum contrast="12000"/>
          </a:blip>
          <a:stretch>
            <a:fillRect/>
          </a:stretch>
        </p:blipFill>
        <p:spPr>
          <a:xfrm>
            <a:off x="375285" y="259080"/>
            <a:ext cx="4898390" cy="6340475"/>
          </a:xfrm>
          <a:prstGeom prst="rect">
            <a:avLst/>
          </a:prstGeom>
        </p:spPr>
      </p:pic>
      <p:pic>
        <p:nvPicPr>
          <p:cNvPr id="5" name="图片 4" descr="1474128249953"/>
          <p:cNvPicPr>
            <a:picLocks noChangeAspect="1"/>
          </p:cNvPicPr>
          <p:nvPr/>
        </p:nvPicPr>
        <p:blipFill>
          <a:blip r:embed="rId2"/>
          <a:stretch>
            <a:fillRect/>
          </a:stretch>
        </p:blipFill>
        <p:spPr>
          <a:xfrm>
            <a:off x="5732780" y="108585"/>
            <a:ext cx="5078730" cy="64065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3390" y="1716405"/>
            <a:ext cx="11261090" cy="41846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32130" y="1962785"/>
            <a:ext cx="1107948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该系统的工作原理是在疏散通道等需要防烟的部位送入足够的新鲜空气，使其维持高于建筑物其他部位的压力，从而把着火区域所产生的烟气堵截于防烟部位之外。建筑发生火灾时，机械加压送风系统打开，向楼梯间、前室、避难层（间）等区域加注有压新鲜空气，使楼梯间、前室、避难层（间）等区域内形成正压，楼层间形成“防烟楼梯间压力&gt;前室压力&gt;走道压力&gt;房间压力”的递减压力分布。</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（1）机械加压送风防烟系统的组成及工作原理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181860"/>
            <a:ext cx="11261090" cy="33978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10540" y="2622550"/>
            <a:ext cx="110794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非加压区域和加压区域之间的门关闭时，由于门两侧具有一定的压力差，加压区域内保持一定的正压值以阻止烟气通过门缝渗漏；当门打开时，加压区域在门洞处向非加压区域给予并维持一定的风速值以阻挡烟气通过门洞注入加压区域，如图6-3-9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（1）机械加压送风防烟系统的组成及工作原理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377825" y="115570"/>
            <a:ext cx="9138920" cy="66268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4212422"/>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4212422"/>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712720" y="3724275"/>
            <a:ext cx="66859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防烟、排烟系统</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191385"/>
            <a:ext cx="11261090" cy="32086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23240" y="2571115"/>
            <a:ext cx="110794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当火灾发生时，起火部位所在防火分区内的</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两只独立火灾探测器</a:t>
            </a:r>
            <a:r>
              <a:rPr sz="2600" dirty="0">
                <a:latin typeface="微软雅黑" panose="020B0503020204020204" pitchFamily="34" charset="-122"/>
                <a:ea typeface="微软雅黑" panose="020B0503020204020204" pitchFamily="34" charset="-122"/>
                <a:sym typeface="微软雅黑" panose="020B0503020204020204" pitchFamily="34" charset="-122"/>
              </a:rPr>
              <a:t>的报警信号或</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一只火灾探测器与一只手动火灾报警按钮</a:t>
            </a:r>
            <a:r>
              <a:rPr sz="2600" dirty="0">
                <a:latin typeface="微软雅黑" panose="020B0503020204020204" pitchFamily="34" charset="-122"/>
                <a:ea typeface="微软雅黑" panose="020B0503020204020204" pitchFamily="34" charset="-122"/>
                <a:sym typeface="微软雅黑" panose="020B0503020204020204" pitchFamily="34" charset="-122"/>
              </a:rPr>
              <a:t>的报警信号被发送至火灾报警控制器，火灾报警控制器对这两个信号进行识别并确认火灾，再以这两个信号的“与”逻辑作为开启送风口和启动加压送风机的联动触发信号，</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（1）机械加压送风防烟系统的组成及工作原理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375535"/>
            <a:ext cx="11261090" cy="26657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32130" y="2802890"/>
            <a:ext cx="1107948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消防联动控制器在接收到满足逻辑关系的联动触发信号后，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联动开启该防火分区内着火层及相邻上下两层前室及合用前室的常闭送风口，同时开启该防火分区楼梯间的全部加压送风机</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（1）机械加压送风防烟系统的组成及工作原理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369185"/>
            <a:ext cx="11252200" cy="209931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32130" y="2726055"/>
            <a:ext cx="10958830" cy="129159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机械排烟系统由</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挡烟垂壁、排烟口、防火排烟阀、排烟风道、排烟风机、排烟岀口及系统控制器</a:t>
            </a:r>
            <a:r>
              <a:rPr sz="2600" dirty="0">
                <a:latin typeface="微软雅黑" panose="020B0503020204020204" pitchFamily="34" charset="-122"/>
                <a:ea typeface="微软雅黑" panose="020B0503020204020204" pitchFamily="34" charset="-122"/>
                <a:sym typeface="微软雅黑" panose="020B0503020204020204" pitchFamily="34" charset="-122"/>
              </a:rPr>
              <a:t>等组成，如图6-3-10所示。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（2）机械排烟系统的组成及工作原理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0" y="171450"/>
            <a:ext cx="7833360" cy="6515100"/>
          </a:xfrm>
          <a:prstGeom prst="rect">
            <a:avLst/>
          </a:prstGeom>
        </p:spPr>
      </p:pic>
      <p:pic>
        <p:nvPicPr>
          <p:cNvPr id="6" name="图片 5" descr="机械排烟示意图"/>
          <p:cNvPicPr>
            <a:picLocks noChangeAspect="1"/>
          </p:cNvPicPr>
          <p:nvPr/>
        </p:nvPicPr>
        <p:blipFill>
          <a:blip r:embed="rId2"/>
          <a:stretch>
            <a:fillRect/>
          </a:stretch>
        </p:blipFill>
        <p:spPr>
          <a:xfrm>
            <a:off x="7941945" y="580390"/>
            <a:ext cx="3806190" cy="610616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44500" y="2292985"/>
            <a:ext cx="11261090" cy="30784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23240" y="2586355"/>
            <a:ext cx="110794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该系统的工作原理是通过排烟风机运转所产生的气体流动和压力差，在排烟口处形成局部负压将烟气吸</a:t>
            </a:r>
            <a:r>
              <a:rPr lang="zh-CN" sz="2600" dirty="0">
                <a:latin typeface="微软雅黑" panose="020B0503020204020204" pitchFamily="34" charset="-122"/>
                <a:ea typeface="微软雅黑" panose="020B0503020204020204" pitchFamily="34" charset="-122"/>
                <a:sym typeface="微软雅黑" panose="020B0503020204020204" pitchFamily="34" charset="-122"/>
              </a:rPr>
              <a:t>入</a:t>
            </a:r>
            <a:r>
              <a:rPr sz="2600" dirty="0">
                <a:latin typeface="微软雅黑" panose="020B0503020204020204" pitchFamily="34" charset="-122"/>
                <a:ea typeface="微软雅黑" panose="020B0503020204020204" pitchFamily="34" charset="-122"/>
                <a:sym typeface="微软雅黑" panose="020B0503020204020204" pitchFamily="34" charset="-122"/>
              </a:rPr>
              <a:t>，并利用排烟管道将烟气排出。当火灾发生时，起火部位所在防火分区内的两只独立火灾探测器的报警信号作为开启排烟口、排烟窗或排烟阀的触发信号，</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（2）机械排烟系统的组成及工作原理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44500" y="2043430"/>
            <a:ext cx="11261090" cy="31750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23240" y="2430780"/>
            <a:ext cx="110794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同时停止该防烟分区的空气调节系统。当</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排烟口、排烟窗或排烟阀开启时，其开启动作信号作为排烟风机启动的联动触发信号，消防联动控制器在接收到排烟口、排烟窗或排烟阀开启信号后，联动启动排烟风机</a:t>
            </a:r>
            <a:r>
              <a:rPr sz="2600" dirty="0">
                <a:latin typeface="微软雅黑" panose="020B0503020204020204" pitchFamily="34" charset="-122"/>
                <a:ea typeface="微软雅黑" panose="020B0503020204020204" pitchFamily="34" charset="-122"/>
                <a:sym typeface="微软雅黑" panose="020B0503020204020204" pitchFamily="34" charset="-122"/>
              </a:rPr>
              <a:t>，如图6-3-11所示。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（2）机械排烟系统的组成及工作原理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337820" y="232410"/>
            <a:ext cx="5288280" cy="6393180"/>
          </a:xfrm>
          <a:prstGeom prst="rect">
            <a:avLst/>
          </a:prstGeom>
        </p:spPr>
      </p:pic>
      <p:pic>
        <p:nvPicPr>
          <p:cNvPr id="5" name="图片 4" descr="5e9df585-cf74-4891-bf11-1c9ea9154211"/>
          <p:cNvPicPr>
            <a:picLocks noChangeAspect="1"/>
          </p:cNvPicPr>
          <p:nvPr/>
        </p:nvPicPr>
        <p:blipFill>
          <a:blip r:embed="rId2"/>
          <a:stretch>
            <a:fillRect/>
          </a:stretch>
        </p:blipFill>
        <p:spPr>
          <a:xfrm>
            <a:off x="6172835" y="789940"/>
            <a:ext cx="4464685" cy="561086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299335"/>
            <a:ext cx="11261090" cy="33039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43560" y="2406650"/>
            <a:ext cx="1107948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应急照明和疏散指示系统是指在发生火灾时，为人员疏散和消防作业提供应急照明和疏散指示的建筑消防系统，由各类消防应急灯具及相关装置组成。该系统的主要功能是在火灾等紧急情况下，为人员安全疏散和灭火救援行动提供必要的照度条件及正确的疏散指示信息。它是建筑中不可缺少的重要消防设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二、应急照明和疏散指示系统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27762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1.应急照明和疏散指示系统的定义及作用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804035"/>
            <a:ext cx="11261090" cy="41065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32130" y="1965960"/>
            <a:ext cx="1107948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现行国家标准《建筑设计防火规范》（GB50016）、《人民防空工程设计防火规范》（GB50098）、《汽车库、修车库、停车场设计防火规范》（GB50067）、《地铁设计防火标准》（GB51298）、《石油化工企业设计防火规范》（GB50160）、《钢铁冶金企业设计防火规范（GB50414）等对应急照明和疏散指示系统设置场所及部位分别做了具体规定，设置时应符合国家相关标准的规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2.应急照明和疏散指示系统设置场所及部位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993900"/>
            <a:ext cx="11261090" cy="39166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10540" y="2106930"/>
            <a:ext cx="1107948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例如《建筑设计防火规范》（GB50016）规定，除建筑高度小于27m的住宅建筑外，民用建筑、厂房和丙类仓库的下列部位应设置疏散照明。</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（1）封闭楼梯间、防烟楼梯间及其前室、消防电梯间的前室或合用前室、避难走道、避难层（间）。</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latin typeface="微软雅黑" panose="020B0503020204020204" pitchFamily="34" charset="-122"/>
                <a:ea typeface="微软雅黑" panose="020B0503020204020204" pitchFamily="34" charset="-122"/>
                <a:sym typeface="微软雅黑" panose="020B0503020204020204" pitchFamily="34" charset="-122"/>
              </a:rPr>
              <a:t>观众厅、展览厅、多功能厅和建筑面积大于200</a:t>
            </a:r>
            <a:r>
              <a:rPr lang="en-US" sz="2600" dirty="0">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的营业厅、餐厅、演播室等人员密集场所。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2.应急照明和疏散指示系统设置场所及部位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562860"/>
            <a:ext cx="4817110" cy="27247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8825" y="2950845"/>
            <a:ext cx="451548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防烟与排烟系统是建筑物内设置的防烟系统和排烟系统的总称</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一、防烟与排烟系统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27762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1.防烟与排烟系统的定义及作用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 5" descr="1536304710980"/>
          <p:cNvPicPr>
            <a:picLocks noChangeAspect="1"/>
          </p:cNvPicPr>
          <p:nvPr/>
        </p:nvPicPr>
        <p:blipFill>
          <a:blip r:embed="rId1"/>
          <a:stretch>
            <a:fillRect/>
          </a:stretch>
        </p:blipFill>
        <p:spPr>
          <a:xfrm>
            <a:off x="6047740" y="1861185"/>
            <a:ext cx="5732780" cy="411543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186940"/>
            <a:ext cx="11261090" cy="28340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95935" y="2586990"/>
            <a:ext cx="1107948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（3）建筑面积大于100</a:t>
            </a:r>
            <a:r>
              <a:rPr lang="en-US" sz="2600" dirty="0">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的地下或半地下公共活动场所。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（4）公共建筑内的疏散走道</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（5）人员密集的厂房内的生产场所及疏散走道。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2.应急照明和疏散指示系统设置场所及部位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299335"/>
            <a:ext cx="11261090" cy="33039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43560" y="2597150"/>
            <a:ext cx="110794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应急照明和疏散指示系统按其系统类型可分为自带电源集中控制型（系统内可包括子母型消防应急灯具）、自带电源非集中控制型（系统内可包括子母型消防应急灯具）、集中电源集中控制型和集中电源非集中控制型四种类型，不同类型的主要组件见表6-3-4。</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3.应急照明和疏散指示系统的分类、组成及工作原理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27762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（1）应急照明和疏散指示系统的分类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292100" y="1490980"/>
            <a:ext cx="11441430" cy="417957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993900"/>
            <a:ext cx="4826000" cy="39166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23240" y="2106295"/>
            <a:ext cx="467804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消防应急照明和疏散指示系统主要由消防应急照明灯具、消防应急标志灯具、应急照明配电箱、应急照明集中电源、应急照明控制器等组成，如图6-3-12所示。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（2）应急照明和疏散指示系统的组成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7" name="图片 8"/>
          <p:cNvPicPr>
            <a:picLocks noChangeAspect="1"/>
          </p:cNvPicPr>
          <p:nvPr/>
        </p:nvPicPr>
        <p:blipFill>
          <a:blip r:embed="rId1"/>
          <a:stretch>
            <a:fillRect/>
          </a:stretch>
        </p:blipFill>
        <p:spPr>
          <a:xfrm>
            <a:off x="5370195" y="2329815"/>
            <a:ext cx="6567805" cy="3245485"/>
          </a:xfrm>
          <a:prstGeom prst="rect">
            <a:avLst/>
          </a:prstGeom>
          <a:noFill/>
          <a:ln>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113915"/>
            <a:ext cx="11026140" cy="34925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48005" y="2594610"/>
            <a:ext cx="1086104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集中控制型系统的主要特点是所有消防应急灯具的工作状态都受应急照明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集中控制器</a:t>
            </a:r>
            <a:r>
              <a:rPr sz="2600" dirty="0">
                <a:latin typeface="微软雅黑" panose="020B0503020204020204" pitchFamily="34" charset="-122"/>
                <a:ea typeface="微软雅黑" panose="020B0503020204020204" pitchFamily="34" charset="-122"/>
                <a:sym typeface="微软雅黑" panose="020B0503020204020204" pitchFamily="34" charset="-122"/>
              </a:rPr>
              <a:t>控制。发生火灾时，火灾报警控制器或消防联动控制器向应急照明集中控制器发出相关信号，应急照明集中控制器按照预设程序控制各消防应急灯具的工作状态。</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（3）应急照明和疏散指示系统的工作原理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993900"/>
            <a:ext cx="11026140" cy="39166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2135" y="2280285"/>
            <a:ext cx="1086104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集中电源非集中控制型系统在发生火灾时，消防联动控制器联动控制集中电源和应急照明分配电装置的工作状态，进而控制各路消防应急灯具的工作状态。</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自带电源非集中控制型系统在发生火灾时，消防联动控制器联动控制应急照明配电箱的工作状态，进而控制各路消防应急灯具的工作状态。</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（3）应急照明和疏散指示系统的工作原理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618105"/>
            <a:ext cx="10789920" cy="25914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0620" y="2935605"/>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建筑物防火分区的划分是通过防火分隔设施来实现的，防火分隔设施可以在一定时间把火势控制在一定空间内，具有阻止火势蔓延和扩大的作用。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三</a:t>
            </a:r>
            <a:r>
              <a:rPr sz="3200" b="1" dirty="0">
                <a:latin typeface="微软雅黑" panose="020B0503020204020204" pitchFamily="34" charset="-122"/>
                <a:ea typeface="微软雅黑" panose="020B0503020204020204" pitchFamily="34" charset="-122"/>
                <a:sym typeface="微软雅黑" panose="020B0503020204020204" pitchFamily="34" charset="-122"/>
              </a:rPr>
              <a:t>、防火分隔设施</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936625" y="180467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1.防火分隔设施的作用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183130"/>
            <a:ext cx="10789920" cy="29070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96010" y="2689860"/>
            <a:ext cx="1011491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防火分隔设施可分为固定式和可开启关闭式两种。固定式防火分隔设施包括普通砖墙、楼板、防火墙等，可开启关闭式防火分隔设施包括防火门、防火卷帘、防火窗、防火阀、排烟防火阀、排烟阀等</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2.防火分隔设施的种类</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542540"/>
            <a:ext cx="10789920" cy="266382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0620" y="2819400"/>
            <a:ext cx="1022159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防火门是指由门框、门扇及五金配件等组成，具有一定耐火性能的门组件</a:t>
            </a:r>
            <a:r>
              <a:rPr sz="2600" dirty="0">
                <a:latin typeface="微软雅黑" panose="020B0503020204020204" pitchFamily="34" charset="-122"/>
                <a:ea typeface="微软雅黑" panose="020B0503020204020204" pitchFamily="34" charset="-122"/>
                <a:sym typeface="微软雅黑" panose="020B0503020204020204" pitchFamily="34" charset="-122"/>
              </a:rPr>
              <a:t>。门组件中还可以包括门框上面的亮窗、门扇中的视窗以及各种防火密封件等辅助材料。</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（1）防火门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818515" y="1727835"/>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1）防火门的定义及作用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400300"/>
            <a:ext cx="10789920" cy="29914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1255" y="2623820"/>
            <a:ext cx="1034034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防火门是一种设置在防火分区间、疏散楼梯间、垂直竖井等部位，具有一定耐火性的活动式防火分隔物。建筑物发生火灾时，防火门能有效地把火势控制在一定范围内，同时为人员安全疏散、火灾扑救提供有利条件。</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（1）防火门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936625" y="166243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1）防火门的定义及作用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44195" y="1926590"/>
            <a:ext cx="11066145" cy="38334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296795"/>
            <a:ext cx="1037272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防烟系统是指通过采用自然通风方式，防止火灾烟气在楼梯间、前室、避难层（间）等空间内积聚，或通过采用机械加压送风方式阻止火灾烟气侵入楼梯间、前室、避难层（间）等空间的系统</a:t>
            </a:r>
            <a:r>
              <a:rPr sz="2600" dirty="0">
                <a:latin typeface="微软雅黑" panose="020B0503020204020204" pitchFamily="34" charset="-122"/>
                <a:ea typeface="微软雅黑" panose="020B0503020204020204" pitchFamily="34" charset="-122"/>
                <a:sym typeface="微软雅黑" panose="020B0503020204020204" pitchFamily="34" charset="-122"/>
              </a:rPr>
              <a:t>。该系统可以阻止烟气侵入，控制烟气蔓延，为安全疏散创造有利条件，保证人员安全疏散。</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（1）防烟系统的定义及作用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183130"/>
            <a:ext cx="10789920" cy="37414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73810" y="2439035"/>
            <a:ext cx="1011491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按耐火极限不同，分为甲级防火门、乙级防火门和丙级防火门三类，耐火极限分别不低于1.5h、1.0h和0.5h</a:t>
            </a:r>
            <a:r>
              <a:rPr sz="2600" dirty="0">
                <a:latin typeface="微软雅黑" panose="020B0503020204020204" pitchFamily="34" charset="-122"/>
                <a:ea typeface="微软雅黑" panose="020B0503020204020204" pitchFamily="34" charset="-122"/>
                <a:sym typeface="微软雅黑" panose="020B0503020204020204" pitchFamily="34" charset="-122"/>
              </a:rPr>
              <a:t>；按制造材料不同，分为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木质防火门、钢质防火门、钢木质防火门和其他材质防火门</a:t>
            </a:r>
            <a:r>
              <a:rPr sz="2600" dirty="0">
                <a:latin typeface="微软雅黑" panose="020B0503020204020204" pitchFamily="34" charset="-122"/>
                <a:ea typeface="微软雅黑" panose="020B0503020204020204" pitchFamily="34" charset="-122"/>
                <a:sym typeface="微软雅黑" panose="020B0503020204020204" pitchFamily="34" charset="-122"/>
              </a:rPr>
              <a:t>；按开闭形式不同，分为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常闭式防火门</a:t>
            </a:r>
            <a:r>
              <a:rPr sz="2600" dirty="0">
                <a:latin typeface="微软雅黑" panose="020B0503020204020204" pitchFamily="34" charset="-122"/>
                <a:ea typeface="微软雅黑" panose="020B0503020204020204" pitchFamily="34" charset="-122"/>
                <a:sym typeface="微软雅黑" panose="020B0503020204020204" pitchFamily="34" charset="-122"/>
              </a:rPr>
              <a:t>（见图6-3-15）和</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常开式防火门</a:t>
            </a:r>
            <a:r>
              <a:rPr sz="2600" dirty="0">
                <a:latin typeface="微软雅黑" panose="020B0503020204020204" pitchFamily="34" charset="-122"/>
                <a:ea typeface="微软雅黑" panose="020B0503020204020204" pitchFamily="34" charset="-122"/>
                <a:sym typeface="微软雅黑" panose="020B0503020204020204" pitchFamily="34" charset="-122"/>
              </a:rPr>
              <a:t>（见图6-3-16）。</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2）防火门的类型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（1）防火门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9" name="图片 20"/>
          <p:cNvPicPr>
            <a:picLocks noChangeAspect="1"/>
          </p:cNvPicPr>
          <p:nvPr/>
        </p:nvPicPr>
        <p:blipFill>
          <a:blip r:embed="rId1"/>
          <a:stretch>
            <a:fillRect/>
          </a:stretch>
        </p:blipFill>
        <p:spPr>
          <a:xfrm>
            <a:off x="1793875" y="1314450"/>
            <a:ext cx="8604885" cy="4555490"/>
          </a:xfrm>
          <a:prstGeom prst="rect">
            <a:avLst/>
          </a:prstGeom>
          <a:noFill/>
          <a:ln>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498090"/>
            <a:ext cx="10789920" cy="27419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95705" y="2922905"/>
            <a:ext cx="1011491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防火卷帘是指由卷轴、导轨、座板、门楣、箱体、可折叠或卷绕的帘面及卷门机、控制器等部件组成，具有一定耐火性能的卷帘门组件</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b="1" dirty="0">
                <a:latin typeface="微软雅黑" panose="020B0503020204020204" pitchFamily="34" charset="-122"/>
                <a:ea typeface="微软雅黑" panose="020B0503020204020204" pitchFamily="34" charset="-122"/>
                <a:sym typeface="微软雅黑" panose="020B0503020204020204" pitchFamily="34" charset="-122"/>
              </a:rPr>
              <a:t>2</a:t>
            </a:r>
            <a:r>
              <a:rPr sz="3200" b="1" dirty="0">
                <a:latin typeface="微软雅黑" panose="020B0503020204020204" pitchFamily="34" charset="-122"/>
                <a:ea typeface="微软雅黑" panose="020B0503020204020204" pitchFamily="34" charset="-122"/>
                <a:sym typeface="微软雅黑" panose="020B0503020204020204" pitchFamily="34" charset="-122"/>
              </a:rPr>
              <a:t>）防火卷帘</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936625" y="1456055"/>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1）防火卷帘的定义及作用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3390" y="2324100"/>
            <a:ext cx="11273155" cy="32315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656205"/>
            <a:ext cx="1102931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防火卷帘主要应用于工业和民用建筑防火分区中起防火分隔作用，相当于防火墙。防火卷帘平时卷放在自动扶梯周围、中庭周围或疏散通道等部位的上部转轴箱内，所在防火分区发生火灾时，可联动控制下降，也可手动控制下降，从而有效地阻止火势蔓延和扩大，达到防火分隔的目的。</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2）防火门的类型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183130"/>
            <a:ext cx="10789920" cy="32873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73810" y="2571115"/>
            <a:ext cx="1011491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防火卷帘按材质不同，分为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钢制防火卷帘</a:t>
            </a:r>
            <a:r>
              <a:rPr sz="2600" dirty="0">
                <a:latin typeface="微软雅黑" panose="020B0503020204020204" pitchFamily="34" charset="-122"/>
                <a:ea typeface="微软雅黑" panose="020B0503020204020204" pitchFamily="34" charset="-122"/>
                <a:sym typeface="微软雅黑" panose="020B0503020204020204" pitchFamily="34" charset="-122"/>
              </a:rPr>
              <a:t>（见图6-3-17a）、</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无机纤维复合防火卷帘</a:t>
            </a:r>
            <a:r>
              <a:rPr sz="2600" dirty="0">
                <a:latin typeface="微软雅黑" panose="020B0503020204020204" pitchFamily="34" charset="-122"/>
                <a:ea typeface="微软雅黑" panose="020B0503020204020204" pitchFamily="34" charset="-122"/>
                <a:sym typeface="微软雅黑" panose="020B0503020204020204" pitchFamily="34" charset="-122"/>
              </a:rPr>
              <a:t>（见图6-3-17）和特级防火卷帘。钢制防火卷帘和无机纤维复合防火卷帘只需满足耐火完整性要求，而特级防火卷帘应满足耐火完整性、隔热性和防烟性能的要求。</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2）防火卷帘的类型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2）防火卷帘的类型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0" name="图片 21"/>
          <p:cNvPicPr>
            <a:picLocks noChangeAspect="1"/>
          </p:cNvPicPr>
          <p:nvPr/>
        </p:nvPicPr>
        <p:blipFill>
          <a:blip r:embed="rId1"/>
          <a:stretch>
            <a:fillRect/>
          </a:stretch>
        </p:blipFill>
        <p:spPr>
          <a:xfrm>
            <a:off x="1095375" y="1638300"/>
            <a:ext cx="9854565" cy="419100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889885"/>
            <a:ext cx="10789920" cy="22199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38225" y="3217545"/>
            <a:ext cx="10114915" cy="129159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防火窗是指由窗框、窗扇及五金配件等部件组成，具有</a:t>
            </a:r>
            <a:r>
              <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定耐火性能的窗组件</a:t>
            </a:r>
            <a:r>
              <a:rPr sz="2600" dirty="0">
                <a:latin typeface="微软雅黑" panose="020B0503020204020204" pitchFamily="34" charset="-122"/>
                <a:ea typeface="微软雅黑" panose="020B0503020204020204" pitchFamily="34" charset="-122"/>
                <a:sym typeface="微软雅黑" panose="020B0503020204020204" pitchFamily="34" charset="-122"/>
              </a:rPr>
              <a:t>，其作用是隔离和阻止火势蔓延。</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b="1" dirty="0">
                <a:latin typeface="微软雅黑" panose="020B0503020204020204" pitchFamily="34" charset="-122"/>
                <a:ea typeface="微软雅黑" panose="020B0503020204020204" pitchFamily="34" charset="-122"/>
                <a:sym typeface="微软雅黑" panose="020B0503020204020204" pitchFamily="34" charset="-122"/>
              </a:rPr>
              <a:t>3</a:t>
            </a:r>
            <a:r>
              <a:rPr sz="3200" b="1" dirty="0">
                <a:latin typeface="微软雅黑" panose="020B0503020204020204" pitchFamily="34" charset="-122"/>
                <a:ea typeface="微软雅黑" panose="020B0503020204020204" pitchFamily="34" charset="-122"/>
                <a:sym typeface="微软雅黑" panose="020B0503020204020204" pitchFamily="34" charset="-122"/>
              </a:rPr>
              <a:t>）防火</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窗</a:t>
            </a:r>
            <a:endParaRPr 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1038225" y="221742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1）防火窗的定义及作用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2755" y="2018030"/>
            <a:ext cx="6055360" cy="37414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90550" y="2341880"/>
            <a:ext cx="569912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防火窗按安装形式不同，分为可开启式（见图6-3-18a）和固定式（见图6-3-18b）两种；按耐火极限不同，分为甲、乙、丙三级，耐火极限分别不低于1.5h、1.0h和0.5h</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窗</a:t>
            </a:r>
            <a:r>
              <a:rPr sz="3200" b="1" dirty="0">
                <a:latin typeface="微软雅黑" panose="020B0503020204020204" pitchFamily="34" charset="-122"/>
                <a:ea typeface="微软雅黑" panose="020B0503020204020204" pitchFamily="34" charset="-122"/>
                <a:sym typeface="微软雅黑" panose="020B0503020204020204" pitchFamily="34" charset="-122"/>
              </a:rPr>
              <a:t>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1" name="图片 22"/>
          <p:cNvPicPr>
            <a:picLocks noChangeAspect="1"/>
          </p:cNvPicPr>
          <p:nvPr/>
        </p:nvPicPr>
        <p:blipFill>
          <a:blip r:embed="rId1"/>
          <a:stretch>
            <a:fillRect/>
          </a:stretch>
        </p:blipFill>
        <p:spPr>
          <a:xfrm>
            <a:off x="6512560" y="2420620"/>
            <a:ext cx="5519420" cy="3076575"/>
          </a:xfrm>
          <a:prstGeom prst="rect">
            <a:avLst/>
          </a:prstGeom>
          <a:noFill/>
          <a:ln>
            <a:no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183130"/>
            <a:ext cx="10789920" cy="32708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95375" y="2872105"/>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防火窗一般设置在防火间距不足部位的建筑外墙上的开口处或屋顶天窗部位，建筑内的防火墙或防火隔墙上需要进行观察和监控活动等的开口部位，需要防止火灾竖向蔓延的外墙开口部位。</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3）防火窗的设置部位</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238375"/>
            <a:ext cx="11038840" cy="301942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451735"/>
            <a:ext cx="1064069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防火阀是指由阀体、叶片、执行机构和温感器等部件组成，安装在通风、空气调节系统的送、回风管道上，平时呈开启状态，火灾时当管道内烟气温度达到70℃时关闭，并在一定时间内能满足漏烟量和耐火完整性要求，起隔烟阻火作用的阀门</a:t>
            </a:r>
            <a:r>
              <a:rPr sz="2600" dirty="0">
                <a:latin typeface="微软雅黑" panose="020B0503020204020204" pitchFamily="34" charset="-122"/>
                <a:ea typeface="微软雅黑" panose="020B0503020204020204" pitchFamily="34" charset="-122"/>
                <a:sym typeface="微软雅黑" panose="020B0503020204020204" pitchFamily="34" charset="-122"/>
              </a:rPr>
              <a:t>，如图6-3-19所示。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b="1" dirty="0">
                <a:latin typeface="微软雅黑" panose="020B0503020204020204" pitchFamily="34" charset="-122"/>
                <a:ea typeface="微软雅黑" panose="020B0503020204020204" pitchFamily="34" charset="-122"/>
                <a:sym typeface="微软雅黑" panose="020B0503020204020204" pitchFamily="34" charset="-122"/>
              </a:rPr>
              <a:t>4</a:t>
            </a:r>
            <a:r>
              <a:rPr sz="3200" b="1" dirty="0">
                <a:latin typeface="微软雅黑" panose="020B0503020204020204" pitchFamily="34" charset="-122"/>
                <a:ea typeface="微软雅黑" panose="020B0503020204020204" pitchFamily="34" charset="-122"/>
                <a:sym typeface="微软雅黑" panose="020B0503020204020204" pitchFamily="34" charset="-122"/>
              </a:rPr>
              <a:t>）防火</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阀</a:t>
            </a:r>
            <a:endParaRPr 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622935" y="146685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1）防火阀的定义及作用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1494175680429"/>
          <p:cNvPicPr>
            <a:picLocks noChangeAspect="1"/>
          </p:cNvPicPr>
          <p:nvPr/>
        </p:nvPicPr>
        <p:blipFill>
          <a:blip r:embed="rId1"/>
          <a:stretch>
            <a:fillRect/>
          </a:stretch>
        </p:blipFill>
        <p:spPr>
          <a:xfrm>
            <a:off x="1066800" y="137795"/>
            <a:ext cx="10058400" cy="658177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02" name="图片 23"/>
          <p:cNvPicPr>
            <a:picLocks noChangeAspect="1"/>
          </p:cNvPicPr>
          <p:nvPr/>
        </p:nvPicPr>
        <p:blipFill>
          <a:blip r:embed="rId1"/>
          <a:stretch>
            <a:fillRect/>
          </a:stretch>
        </p:blipFill>
        <p:spPr>
          <a:xfrm>
            <a:off x="586740" y="577215"/>
            <a:ext cx="4799965" cy="5704205"/>
          </a:xfrm>
          <a:prstGeom prst="rect">
            <a:avLst/>
          </a:prstGeom>
          <a:noFill/>
          <a:ln>
            <a:noFill/>
          </a:ln>
        </p:spPr>
      </p:pic>
      <p:pic>
        <p:nvPicPr>
          <p:cNvPr id="4" name="图片 3" descr="1488165357976"/>
          <p:cNvPicPr>
            <a:picLocks noChangeAspect="1"/>
          </p:cNvPicPr>
          <p:nvPr/>
        </p:nvPicPr>
        <p:blipFill>
          <a:blip r:embed="rId2"/>
          <a:stretch>
            <a:fillRect/>
          </a:stretch>
        </p:blipFill>
        <p:spPr>
          <a:xfrm>
            <a:off x="6229985" y="577215"/>
            <a:ext cx="3811905" cy="563372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09930" y="2432685"/>
            <a:ext cx="10789920" cy="22720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47750" y="2935605"/>
            <a:ext cx="10114915" cy="129159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按阀门控制方式不同，分为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温感器控制</a:t>
            </a:r>
            <a:r>
              <a:rPr sz="2600" dirty="0">
                <a:latin typeface="微软雅黑" panose="020B0503020204020204" pitchFamily="34" charset="-122"/>
                <a:ea typeface="微软雅黑" panose="020B0503020204020204" pitchFamily="34" charset="-122"/>
                <a:sym typeface="微软雅黑" panose="020B0503020204020204" pitchFamily="34" charset="-122"/>
              </a:rPr>
              <a:t>自动关闭型防火阀、</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手动控制关闭或开启型</a:t>
            </a:r>
            <a:r>
              <a:rPr sz="2600" dirty="0">
                <a:latin typeface="微软雅黑" panose="020B0503020204020204" pitchFamily="34" charset="-122"/>
                <a:ea typeface="微软雅黑" panose="020B0503020204020204" pitchFamily="34" charset="-122"/>
                <a:sym typeface="微软雅黑" panose="020B0503020204020204" pitchFamily="34" charset="-122"/>
              </a:rPr>
              <a:t>防火阀和</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电动控制关闭或开启型</a:t>
            </a:r>
            <a:r>
              <a:rPr sz="2600" dirty="0">
                <a:latin typeface="微软雅黑" panose="020B0503020204020204" pitchFamily="34" charset="-122"/>
                <a:ea typeface="微软雅黑" panose="020B0503020204020204" pitchFamily="34" charset="-122"/>
                <a:sym typeface="微软雅黑" panose="020B0503020204020204" pitchFamily="34" charset="-122"/>
              </a:rPr>
              <a:t>防火阀三种类型。</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2）防火</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阀</a:t>
            </a:r>
            <a:r>
              <a:rPr sz="3200" b="1" dirty="0">
                <a:latin typeface="微软雅黑" panose="020B0503020204020204" pitchFamily="34" charset="-122"/>
                <a:ea typeface="微软雅黑" panose="020B0503020204020204" pitchFamily="34" charset="-122"/>
                <a:sym typeface="微软雅黑" panose="020B0503020204020204" pitchFamily="34" charset="-122"/>
              </a:rPr>
              <a:t>的类型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195830"/>
            <a:ext cx="10789920" cy="32365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88695" y="2557780"/>
            <a:ext cx="1050290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下列部位应设置防火阀</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①通风、空气调节系统的风管在下列部位应设置公称动作温度为70℃的防火阀：穿越防火分区处；穿越通风、空气调节机房的房间隔墙和楼板处；穿越重要或火灾危险性大的场所的房间隔墙和楼板处；穿越防火分隔处的变形缝两侧</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3）防火阀的设置部位</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042795"/>
            <a:ext cx="5619750" cy="36182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56665" y="2256790"/>
            <a:ext cx="507047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竖向风管与每层水平风管交接处的水平管段上。当建筑内每个防火分区的通风、空气调节系统均独立设置时，水平风管与竖向总管的交接处可不设置防火阀</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3）防火阀的设置部位</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0312_41"/>
          <p:cNvPicPr>
            <a:picLocks noChangeAspect="1"/>
          </p:cNvPicPr>
          <p:nvPr/>
        </p:nvPicPr>
        <p:blipFill>
          <a:blip r:embed="rId1"/>
          <a:stretch>
            <a:fillRect/>
          </a:stretch>
        </p:blipFill>
        <p:spPr>
          <a:xfrm>
            <a:off x="6978650" y="1578610"/>
            <a:ext cx="4801870" cy="41910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885950"/>
            <a:ext cx="10789920" cy="33712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80135" y="2299335"/>
            <a:ext cx="1050290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②公共建筑的浴室、卫生间和厨房的竖向排风管，应采取防止回流措施并宜在支管上设置公称动作温度为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70℃</a:t>
            </a:r>
            <a:r>
              <a:rPr sz="2600" dirty="0">
                <a:latin typeface="微软雅黑" panose="020B0503020204020204" pitchFamily="34" charset="-122"/>
                <a:ea typeface="微软雅黑" panose="020B0503020204020204" pitchFamily="34" charset="-122"/>
                <a:sym typeface="微软雅黑" panose="020B0503020204020204" pitchFamily="34" charset="-122"/>
              </a:rPr>
              <a:t>的防火阀。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③公共建筑内厨房的排油烟管道宜按防火分区设置，且在与竖向排风管连接的支管处应设置公称动作温度为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a:t>
            </a:r>
            <a:r>
              <a:rPr sz="2600" dirty="0">
                <a:latin typeface="微软雅黑" panose="020B0503020204020204" pitchFamily="34" charset="-122"/>
                <a:ea typeface="微软雅黑" panose="020B0503020204020204" pitchFamily="34" charset="-122"/>
                <a:sym typeface="微软雅黑" panose="020B0503020204020204" pitchFamily="34" charset="-122"/>
              </a:rPr>
              <a:t>的防火阀。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3）防火阀的设置部位</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244725"/>
            <a:ext cx="10554970" cy="31115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36625" y="2467610"/>
            <a:ext cx="1033462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排烟防火阀是指由阀体、叶片、执行机构和温感器等部件组成，安装在机械排烟系统的管道上，平时呈开启状态，火灾时当排烟管道内烟气温度达到280℃时关闭，并在一定时间内能满足漏烟量和耐火完整性要求，起隔烟阻火作用的阀门</a:t>
            </a:r>
            <a:r>
              <a:rPr sz="2600" dirty="0">
                <a:latin typeface="微软雅黑" panose="020B0503020204020204" pitchFamily="34" charset="-122"/>
                <a:ea typeface="微软雅黑" panose="020B0503020204020204" pitchFamily="34" charset="-122"/>
                <a:sym typeface="微软雅黑" panose="020B0503020204020204" pitchFamily="34" charset="-122"/>
              </a:rPr>
              <a:t>，如图6-3-20所示。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）排烟</a:t>
            </a:r>
            <a:r>
              <a:rPr sz="3200" b="1" dirty="0">
                <a:latin typeface="微软雅黑" panose="020B0503020204020204" pitchFamily="34" charset="-122"/>
                <a:ea typeface="微软雅黑" panose="020B0503020204020204" pitchFamily="34" charset="-122"/>
                <a:sym typeface="微软雅黑" panose="020B0503020204020204" pitchFamily="34" charset="-122"/>
              </a:rPr>
              <a:t>防火阀</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244725"/>
            <a:ext cx="10435590" cy="28708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95375" y="2691765"/>
            <a:ext cx="1021397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排烟阀是指由阀体、叶片、执行机构等部件组成，安装在机械排烟系统各支管端部（烟气吸入口处），平时呈关闭状态并满足漏风量要求，火灾或需要排烟时可手动和电动启闭，起排烟作用的阀门</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）排烟</a:t>
            </a:r>
            <a:r>
              <a:rPr sz="3200" b="1" dirty="0">
                <a:latin typeface="微软雅黑" panose="020B0503020204020204" pitchFamily="34" charset="-122"/>
                <a:ea typeface="微软雅黑" panose="020B0503020204020204" pitchFamily="34" charset="-122"/>
                <a:sym typeface="微软雅黑" panose="020B0503020204020204" pitchFamily="34" charset="-122"/>
              </a:rPr>
              <a:t>阀</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escaleras incendio"/>
          <p:cNvPicPr>
            <a:picLocks noChangeAspect="1"/>
          </p:cNvPicPr>
          <p:nvPr/>
        </p:nvPicPr>
        <p:blipFill>
          <a:blip r:embed="rId1"/>
          <a:stretch>
            <a:fillRect/>
          </a:stretch>
        </p:blipFill>
        <p:spPr>
          <a:xfrm>
            <a:off x="301625" y="1769110"/>
            <a:ext cx="11007725" cy="314515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66595"/>
            <a:ext cx="10799445" cy="39827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0885" y="2114550"/>
            <a:ext cx="10511155" cy="369252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消防电梯是指设置在建筑的耐火封闭结构内，具有前室、备用电源以及其他防火保护、控制和信号等功能，在正常情况下可为普通乘客使用，在建筑发生火灾时能专供消防员使用的电梯</a:t>
            </a:r>
            <a:r>
              <a:rPr sz="2600" dirty="0">
                <a:latin typeface="微软雅黑" panose="020B0503020204020204" pitchFamily="34" charset="-122"/>
                <a:ea typeface="微软雅黑" panose="020B0503020204020204" pitchFamily="34" charset="-122"/>
                <a:sym typeface="微软雅黑" panose="020B0503020204020204" pitchFamily="34" charset="-122"/>
              </a:rPr>
              <a:t>。它是高层建筑和地下建筑发生火灾后，供消防人员实施火灾扑救、疏散重要物资和抢救被困人员的专用消防设备。对于高层建筑，消防电梯能节省消防员的体力，使消防员能快速接近着火区域，提高战斗力和灭火效果。</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四</a:t>
            </a:r>
            <a:r>
              <a:rPr sz="3200" b="1" dirty="0">
                <a:latin typeface="微软雅黑" panose="020B0503020204020204" pitchFamily="34" charset="-122"/>
                <a:ea typeface="微软雅黑" panose="020B0503020204020204" pitchFamily="34" charset="-122"/>
                <a:sym typeface="微软雅黑" panose="020B0503020204020204" pitchFamily="34" charset="-122"/>
              </a:rPr>
              <a:t>、消防电梯</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90550" y="131445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1.消防电梯的定义及作用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66595"/>
            <a:ext cx="10799445" cy="34867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0885" y="2114550"/>
            <a:ext cx="105111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根据在正常情况下对消防员的测试结果，消防员从楼梯攀登的有利登高高度一般不大于23m，否则，人体的体力消耗很大，影响后续的救援或灭火战斗。对于地下建筑，由于排烟、通风条件差，消防员通过楼梯进入地下的困难较大，设置消防电梯，有利于满足灭火作战和火场救援的需要。</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1.消防电梯的定义及作用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（2）排烟系统的定义及作用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41020" y="2522855"/>
            <a:ext cx="11069955" cy="26295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3" name="矩形 2"/>
          <p:cNvSpPr/>
          <p:nvPr/>
        </p:nvSpPr>
        <p:spPr>
          <a:xfrm>
            <a:off x="541020" y="2794635"/>
            <a:ext cx="10668635" cy="1891665"/>
          </a:xfrm>
          <a:prstGeom prst="rect">
            <a:avLst/>
          </a:prstGeom>
        </p:spPr>
        <p:txBody>
          <a:bodyPr wrap="square">
            <a:spAutoFit/>
          </a:bodyPr>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排烟系统是指采用自然排烟或机械排烟的方式，将房间、走道等空间的火灾烟气排至建筑物外的系统</a:t>
            </a:r>
            <a:r>
              <a:rPr sz="2600" dirty="0">
                <a:latin typeface="微软雅黑" panose="020B0503020204020204" pitchFamily="34" charset="-122"/>
                <a:ea typeface="微软雅黑" panose="020B0503020204020204" pitchFamily="34" charset="-122"/>
                <a:sym typeface="微软雅黑" panose="020B0503020204020204" pitchFamily="34" charset="-122"/>
              </a:rPr>
              <a:t>。该系统可在建筑中某部位起火时排除大量烟气和热量，起到控制烟气和火势蔓延的作用。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771650"/>
            <a:ext cx="10799445" cy="425323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0885" y="2028190"/>
            <a:ext cx="1051115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现行国家标准《建筑设计防火规范》（GB50016）规定，建筑高度大于33m的住宅建筑，一类高层公共建筑和建筑高度大于32m的二类高层公共建筑，5层及以上且总建筑面积大于3000</a:t>
            </a:r>
            <a:r>
              <a:rPr lang="en-US" sz="2600" dirty="0">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（包括设置在其他建筑內5层及以上楼层）的老年人照料设施，设置消防电梯的建筑的地下或半地下室，埋深大于10m且总建筑面积大于3000㎡的其他地下或半地下建筑应设置消防电梯。</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2.消防电梯的设置场所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66595"/>
            <a:ext cx="10799445" cy="38404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0885" y="2330450"/>
            <a:ext cx="105111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电梯都设有备用电源，当切断生活和生产用电时仍可以正常运行。电梯轿厢内部采用不燃材料装修，并设置专用消防对讲电话。电梯的动力与控制电缆、导线、控制面板均釆取相关防水措施。电梯前室内均设有机械防烟或自然排烟设施，火灾时可阻止烟气进入或将产生的大量烟雾在前室附近排掉，以保证消防员顺利扑救火灾和抢救人员。</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3.消防电梯的工作原理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66595"/>
            <a:ext cx="10799445" cy="30454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611120"/>
            <a:ext cx="1051115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电梯能每层停靠，其载重量不小于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800kg</a:t>
            </a:r>
            <a:r>
              <a:rPr sz="2600" dirty="0">
                <a:latin typeface="微软雅黑" panose="020B0503020204020204" pitchFamily="34" charset="-122"/>
                <a:ea typeface="微软雅黑" panose="020B0503020204020204" pitchFamily="34" charset="-122"/>
                <a:sym typeface="微软雅黑" panose="020B0503020204020204" pitchFamily="34" charset="-122"/>
              </a:rPr>
              <a:t>，从首层至顶层的运行时间通常不大于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60s</a:t>
            </a:r>
            <a:r>
              <a:rPr sz="2600" dirty="0">
                <a:latin typeface="微软雅黑" panose="020B0503020204020204" pitchFamily="34" charset="-122"/>
                <a:ea typeface="微软雅黑" panose="020B0503020204020204" pitchFamily="34" charset="-122"/>
                <a:sym typeface="微软雅黑" panose="020B0503020204020204" pitchFamily="34" charset="-122"/>
              </a:rPr>
              <a:t>。在首层的消防电梯入口处均设置供消防员使用的操作按钮，便于在建筑发生火灾时控制消防电梯的运行。</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3.消防电梯的工作原理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270125"/>
            <a:ext cx="10799445" cy="31883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94385" y="2645410"/>
            <a:ext cx="1051115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电梯在设置时常与客（或货）用电梯合用，当发生火灾时，受消防控制中心联动指令或首层消防员专用操作按钮控制进入消防状态。消防员到达首层的消防电梯前室（或合用前室）后，首先用随身携带的手斧或其他硬物将保护消防电梯开关的玻璃片击碎，</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3.消防电梯的工作原理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29460"/>
            <a:ext cx="10799445" cy="31248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308225"/>
            <a:ext cx="1051115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然后将消防电梯开关置于接通位置。电梯进入消防状态后，如果电梯在运行中，就会自动降到首层，并自动将门打开，如果电梯原来已经停在首层，则自动打开，消防员进入消防电梯轿厢内后，选择相应楼层到达。</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3.消防电梯的工作原理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401570"/>
            <a:ext cx="10799445" cy="30689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0885" y="2708275"/>
            <a:ext cx="1051115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建筑火灾逃生避难器材是在发生建筑火灾的情况下，遇险人员逃离火场时所使用的辅助逃生器材</a:t>
            </a:r>
            <a:r>
              <a:rPr sz="2600" dirty="0">
                <a:latin typeface="微软雅黑" panose="020B0503020204020204" pitchFamily="34" charset="-122"/>
                <a:ea typeface="微软雅黑" panose="020B0503020204020204" pitchFamily="34" charset="-122"/>
                <a:sym typeface="微软雅黑" panose="020B0503020204020204" pitchFamily="34" charset="-122"/>
              </a:rPr>
              <a:t>，它是对建筑物内应急疏散通道的必要补充。常见的建筑火灾逃生避难器材有</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逃生缓降器、逃生梯、应急逃生器、逃生绳、过滤式消防自救呼吸器</a:t>
            </a:r>
            <a:r>
              <a:rPr sz="2600" dirty="0">
                <a:latin typeface="微软雅黑" panose="020B0503020204020204" pitchFamily="34" charset="-122"/>
                <a:ea typeface="微软雅黑" panose="020B0503020204020204" pitchFamily="34" charset="-122"/>
                <a:sym typeface="微软雅黑" panose="020B0503020204020204" pitchFamily="34" charset="-122"/>
              </a:rPr>
              <a:t>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五</a:t>
            </a:r>
            <a:r>
              <a:rPr sz="3200" b="1" dirty="0">
                <a:latin typeface="微软雅黑" panose="020B0503020204020204" pitchFamily="34" charset="-122"/>
                <a:ea typeface="微软雅黑" panose="020B0503020204020204" pitchFamily="34" charset="-122"/>
                <a:sym typeface="微软雅黑" panose="020B0503020204020204" pitchFamily="34" charset="-122"/>
              </a:rPr>
              <a:t>、建筑火灾逃生避难器材</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90550" y="159766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1.建筑火灾逃生避难器材的定义及作用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303780"/>
            <a:ext cx="5639435" cy="33528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65810" y="2695575"/>
            <a:ext cx="515493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当发生火灾，相关疏散设施因火势、烟雾蔓延而无法使用时，可借助建筑火灾逃生避难器材进行逃生，从而避免或减少人员伤亡。</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六</a:t>
            </a:r>
            <a:r>
              <a:rPr sz="3200" b="1" dirty="0">
                <a:latin typeface="微软雅黑" panose="020B0503020204020204" pitchFamily="34" charset="-122"/>
                <a:ea typeface="微软雅黑" panose="020B0503020204020204" pitchFamily="34" charset="-122"/>
                <a:sym typeface="微软雅黑" panose="020B0503020204020204" pitchFamily="34" charset="-122"/>
              </a:rPr>
              <a:t>、建筑火灾逃生避难器材</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411ee61c-8219-4f34-bdb8-a03322ad7dd9"/>
          <p:cNvPicPr>
            <a:picLocks noChangeAspect="1"/>
          </p:cNvPicPr>
          <p:nvPr/>
        </p:nvPicPr>
        <p:blipFill>
          <a:blip r:embed="rId1"/>
          <a:stretch>
            <a:fillRect/>
          </a:stretch>
        </p:blipFill>
        <p:spPr>
          <a:xfrm>
            <a:off x="6514465" y="1981200"/>
            <a:ext cx="5266055" cy="3785235"/>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26590"/>
            <a:ext cx="10799445" cy="34544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2785" y="2600960"/>
            <a:ext cx="1051115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建筑火灾逃生避难器材按器材结构可分为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绳索类、滑道类、梯类和呼吸器类</a:t>
            </a:r>
            <a:r>
              <a:rPr sz="2600" dirty="0">
                <a:latin typeface="微软雅黑" panose="020B0503020204020204" pitchFamily="34" charset="-122"/>
                <a:ea typeface="微软雅黑" panose="020B0503020204020204" pitchFamily="34" charset="-122"/>
                <a:sym typeface="微软雅黑" panose="020B0503020204020204" pitchFamily="34" charset="-122"/>
              </a:rPr>
              <a:t>，按器材工作方式可分为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单人逃生类和多人逃生类</a:t>
            </a:r>
            <a:r>
              <a:rPr sz="2600" dirty="0">
                <a:latin typeface="微软雅黑" panose="020B0503020204020204" pitchFamily="34" charset="-122"/>
                <a:ea typeface="微软雅黑" panose="020B0503020204020204" pitchFamily="34" charset="-122"/>
                <a:sym typeface="微软雅黑" panose="020B0503020204020204" pitchFamily="34" charset="-122"/>
              </a:rPr>
              <a:t>。建筑火灾逃生避难器材的分类见表6-3-13。</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2.建筑火灾逃生避难器材的分类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0" y="746125"/>
            <a:ext cx="11316970" cy="582295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214245"/>
            <a:ext cx="10799445" cy="34048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825750"/>
            <a:ext cx="1051115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绳索类、滑道类或梯类等逃生避难器材适用于人员密集的公共建筑的2层及2层以上楼层。呼吸器类逃生避难器材适用于人员密集的公共建筑的2层及2层以上楼层和地下公共建筑</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3.逃生避难器材适用场所和适用楼层</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90550" y="131445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（1）逃生避难器材适用场所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1498032578087"/>
          <p:cNvPicPr>
            <a:picLocks noChangeAspect="1"/>
          </p:cNvPicPr>
          <p:nvPr/>
        </p:nvPicPr>
        <p:blipFill>
          <a:blip r:embed="rId1"/>
          <a:srcRect b="12105"/>
          <a:stretch>
            <a:fillRect/>
          </a:stretch>
        </p:blipFill>
        <p:spPr>
          <a:xfrm>
            <a:off x="527050" y="900430"/>
            <a:ext cx="10873740" cy="555625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664460"/>
            <a:ext cx="10799445" cy="27076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3029585"/>
            <a:ext cx="1051115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逃生滑道、固定式逃生梯应配备在不高于60m的楼层内，逃生缓降器应配备在不高于30m的楼层内，悬挂式逃生梯、应急逃生器应配备在不高于15m的楼层内，逃生绳应配备在不高于6m的楼层内</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（2）逃生避难器材适用楼层（高度）</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66290"/>
            <a:ext cx="5988685" cy="38176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429510"/>
            <a:ext cx="5406390"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地上建筑可配备过滤式消防自救呼吸器或化学氧消防自救呼吸器，高于30m的楼层内应配备防护时间不少于20min的自救呼吸器。地下建筑应配备化学氧消防自救呼吸器</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（2）逃生避难器材适用楼层（高度）</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1492829753887"/>
          <p:cNvPicPr>
            <a:picLocks noChangeAspect="1"/>
          </p:cNvPicPr>
          <p:nvPr/>
        </p:nvPicPr>
        <p:blipFill>
          <a:blip r:embed="rId1"/>
          <a:stretch>
            <a:fillRect/>
          </a:stretch>
        </p:blipFill>
        <p:spPr>
          <a:xfrm>
            <a:off x="6969760" y="1116965"/>
            <a:ext cx="4304665" cy="4896485"/>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66290"/>
            <a:ext cx="10799445" cy="38176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85800" y="2282190"/>
            <a:ext cx="105111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依据国家标准《建筑火灾逃生避难器材》（GB21976）规定，逃生避难器材的设置应符合下列要求。</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（1）逃生缓降器、逃生梯、逃生滑道、应急逃生器、逃生绳应安装在建筑物袋形走道尽头或室内的窗边、阳台凹廊以及公共走道、屋顶平台等处，室外安装应有防雨、防晒措施。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4.逃生避难器材设置场所及部位</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66290"/>
            <a:ext cx="10799445" cy="33826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85800" y="2555240"/>
            <a:ext cx="1051115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（2）逃生缓降器、逃生梯、应急逃生器、逃生绳供人员逃生的开口高度应在1.5m以上，宽度应在</a:t>
            </a:r>
            <a:r>
              <a:rPr lang="en-US" sz="2600" dirty="0">
                <a:latin typeface="微软雅黑" panose="020B0503020204020204" pitchFamily="34" charset="-122"/>
                <a:ea typeface="微软雅黑" panose="020B0503020204020204" pitchFamily="34" charset="-122"/>
                <a:sym typeface="微软雅黑" panose="020B0503020204020204" pitchFamily="34" charset="-122"/>
              </a:rPr>
              <a:t>0.</a:t>
            </a:r>
            <a:r>
              <a:rPr sz="2600" dirty="0">
                <a:latin typeface="微软雅黑" panose="020B0503020204020204" pitchFamily="34" charset="-122"/>
                <a:ea typeface="微软雅黑" panose="020B0503020204020204" pitchFamily="34" charset="-122"/>
                <a:sym typeface="微软雅黑" panose="020B0503020204020204" pitchFamily="34" charset="-122"/>
              </a:rPr>
              <a:t>5m以上，开口下沿距所在楼层地面高度应在1m以上。</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（3）自救呼吸器应放置在室内显眼且便于取用的位置。</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（2）逃生避难器材适用楼层（高度）</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214245"/>
            <a:ext cx="10799445" cy="34048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611120"/>
            <a:ext cx="1051115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逃生缓降器是由挂钩（或吊环）、吊带、绳索及速度控制器等组成，靠使用者自重从一定的高度，以一定的速度安全降至地面，并能往复使用的安全救生装置</a:t>
            </a:r>
            <a:r>
              <a:rPr sz="2600" dirty="0">
                <a:latin typeface="微软雅黑" panose="020B0503020204020204" pitchFamily="34" charset="-122"/>
                <a:ea typeface="微软雅黑" panose="020B0503020204020204" pitchFamily="34" charset="-122"/>
                <a:sym typeface="微软雅黑" panose="020B0503020204020204" pitchFamily="34" charset="-122"/>
              </a:rPr>
              <a:t>，如图6-3-21所示。逃生缓降器可以用安装器具固定在建筑物的窗口、阳台、屋顶外沿等处使用。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5.逃生避难器材的组成及工作原理</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90550" y="1314450"/>
            <a:ext cx="851471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（1）逃生缓降器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200025" y="764540"/>
            <a:ext cx="11640185" cy="519811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30200" y="1807210"/>
            <a:ext cx="11450320" cy="37445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54025" y="2138045"/>
            <a:ext cx="1101725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逃生绳是一种可供火场人员紧急滑降逃生的绳索工具，如图6-3-22所示。依据我国现行标准《建筑火灾逃生避难器材第6部分：逃生绳》（GB21976.6）的要求，</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逃生绳应为绳芯外紧裹绳皮的包芯绳结构，绳索的一端应为绳环结构并连有安全钩，安全钩应由金属材料制成并设有防止误开启的保险装置，另一端可选配安全带</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（2）逃生绳</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06" name="图片 27"/>
          <p:cNvPicPr>
            <a:picLocks noChangeAspect="1"/>
          </p:cNvPicPr>
          <p:nvPr/>
        </p:nvPicPr>
        <p:blipFill>
          <a:blip r:embed="rId1">
            <a:lum contrast="6000"/>
          </a:blip>
          <a:stretch>
            <a:fillRect/>
          </a:stretch>
        </p:blipFill>
        <p:spPr>
          <a:xfrm>
            <a:off x="490855" y="1833880"/>
            <a:ext cx="5589270" cy="3190240"/>
          </a:xfrm>
          <a:prstGeom prst="rect">
            <a:avLst/>
          </a:prstGeom>
          <a:noFill/>
          <a:ln>
            <a:noFill/>
          </a:ln>
        </p:spPr>
      </p:pic>
      <p:pic>
        <p:nvPicPr>
          <p:cNvPr id="4" name="图片 3" descr="1492827133276"/>
          <p:cNvPicPr>
            <a:picLocks noChangeAspect="1"/>
          </p:cNvPicPr>
          <p:nvPr/>
        </p:nvPicPr>
        <p:blipFill>
          <a:blip r:embed="rId2"/>
          <a:srcRect l="3095"/>
          <a:stretch>
            <a:fillRect/>
          </a:stretch>
        </p:blipFill>
        <p:spPr>
          <a:xfrm>
            <a:off x="6782435" y="994410"/>
            <a:ext cx="4771390" cy="486981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214245"/>
            <a:ext cx="10799445" cy="34048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611120"/>
            <a:ext cx="1051115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逃生绳直径不得小于8mm，最小破断强度应不小于10kN</a:t>
            </a:r>
            <a:r>
              <a:rPr sz="2600" dirty="0">
                <a:latin typeface="微软雅黑" panose="020B0503020204020204" pitchFamily="34" charset="-122"/>
                <a:ea typeface="微软雅黑" panose="020B0503020204020204" pitchFamily="34" charset="-122"/>
                <a:sym typeface="微软雅黑" panose="020B0503020204020204" pitchFamily="34" charset="-122"/>
              </a:rPr>
              <a:t>。如果受到火势直接威胁必须立即脱离时，可以利用绳子拴在室内的牢固连接点且可以承重的地方，将人吊下或慢慢自行滑下，下落时可戴手套，如无手套应该用衣服、毛巾等代替，以防绳索将手勒伤。</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（2）逃生绳</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30200" y="1643380"/>
            <a:ext cx="6416040" cy="44303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48945" y="1791970"/>
            <a:ext cx="6171565" cy="429260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逃生滑道是一种使用者依靠自重以一定的速度下滑逃生的柔性滑道，如图6-3-23所示。逃生滑道由入口金属框架、金属连接件、滑道主体等构成。滑道主体应由外层防护层、中间阻尼层和内层导滑层三层材料组合制成，也可由外层防护层、内层阻尼导滑复合层两层材料组合制成。</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（3）逃生滑道</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7" name="图片 28"/>
          <p:cNvPicPr>
            <a:picLocks noChangeAspect="1"/>
          </p:cNvPicPr>
          <p:nvPr/>
        </p:nvPicPr>
        <p:blipFill>
          <a:blip r:embed="rId1"/>
          <a:stretch>
            <a:fillRect/>
          </a:stretch>
        </p:blipFill>
        <p:spPr>
          <a:xfrm>
            <a:off x="6777990" y="1724660"/>
            <a:ext cx="5266055" cy="4266565"/>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9135" y="1747520"/>
            <a:ext cx="10793730" cy="41173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1971040"/>
            <a:ext cx="10293350" cy="3692525"/>
          </a:xfrm>
          <a:prstGeom prst="rect">
            <a:avLst/>
          </a:prstGeom>
        </p:spPr>
        <p:txBody>
          <a:bodyPr wrap="square">
            <a:spAutoFit/>
          </a:bodyPr>
          <a:lstStyle/>
          <a:p>
            <a:pPr indent="660400" algn="just" fontAlgn="auto">
              <a:lnSpc>
                <a:spcPct val="150000"/>
              </a:lnSpc>
              <a:extLst>
                <a:ext uri="{35155182-B16C-46BC-9424-99874614C6A1}">
                  <wpsdc:indentchars xmlns:wpsdc="http://www.wps.cn/officeDocument/2017/drawingmlCustomData" val="200" checksum="326428930"/>
                </a:ext>
              </a:extLst>
            </a:pPr>
            <a:r>
              <a:rPr sz="2600" dirty="0">
                <a:latin typeface="Times New Roman" panose="02020603050405020304" charset="0"/>
                <a:ea typeface="微软雅黑" panose="020B0503020204020204" pitchFamily="34" charset="-122"/>
                <a:cs typeface="Times New Roman" panose="02020603050405020304" charset="0"/>
                <a:sym typeface="微软雅黑" panose="020B0503020204020204" pitchFamily="34" charset="-122"/>
              </a:rPr>
              <a:t>现行国家标准《建筑设计防火规范》（GB50016）、《人民防空工程设计防火规范》（GB50098）、《汽车库、修车库、停车场设计防火规范》（GB50067）、《地铁设计防火标准》（GB51298）、等对防烟与排烟系统的设置场所及部位分别做了具体规定，设置时应符合国家相关标准的规定。例如《建筑设计防火规范》（GB50016）规定，下列建筑或场所应设置防烟与排烟系统。</a:t>
            </a:r>
            <a:endParaRPr sz="2600" dirty="0">
              <a:latin typeface="Times New Roman" panose="02020603050405020304" charset="0"/>
              <a:ea typeface="微软雅黑" panose="020B0503020204020204" pitchFamily="34" charset="-122"/>
              <a:cs typeface="Times New Roman" panose="02020603050405020304" charset="0"/>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2.防烟与排烟系统的设置场所及部位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98675"/>
            <a:ext cx="10799445" cy="38290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470150"/>
            <a:ext cx="105111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滑道出口端通常设置保护垫或其他缓冲装置。逃生滑道采用滑道内壁的特殊材料对人体进行摩擦限速从而实现缓降目的，常见的限速方式有橡胶圈全程限速、橡胶环分段限速和高分子弹性纤维包裹全程限速。救生滑道使用简单，逃生者可通过调整自身躯体姿势来控制下滑速度，以达到安全下落，脱离险境。</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（3）逃生滑道</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30200" y="1816100"/>
            <a:ext cx="6416040" cy="39522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49885" y="1874520"/>
            <a:ext cx="617156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悬挂式逃生梯主要由钢制梯钩、边索、踏板和撑脚等组成，是一种可悬挂在建筑物外墙上供使用者自行攀爬逃生的软梯，如图6-3-24所示。梯钩是使悬挂梯紧固在建筑物上的金属构件。边索由钢丝绳、钢质链条或阻燃型纤维编织带等制成。</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（4）悬挂式逃生梯</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8" name="图片 29"/>
          <p:cNvPicPr>
            <a:picLocks noChangeAspect="1"/>
          </p:cNvPicPr>
          <p:nvPr/>
        </p:nvPicPr>
        <p:blipFill>
          <a:blip r:embed="rId1"/>
          <a:stretch>
            <a:fillRect/>
          </a:stretch>
        </p:blipFill>
        <p:spPr>
          <a:xfrm>
            <a:off x="7354570" y="1581150"/>
            <a:ext cx="4017010" cy="4641850"/>
          </a:xfrm>
          <a:prstGeom prst="rect">
            <a:avLst/>
          </a:prstGeom>
          <a:noFill/>
          <a:ln>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2098675"/>
            <a:ext cx="10799445" cy="34048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428875"/>
            <a:ext cx="1051115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踏板是具有防滑功能条纹的圆管或方管。撑脚的作用是使悬挂式逃生梯能与墙体保持一定距离。悬挂式逃生梯平时可卷藏在包装袋内，当发生火灾需要逃生时，可手动将其展开悬挂在建筑墙壁、窗口等部位供逃生者使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（4）悬挂式逃生梯</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36b4af25-88a2-42e5-9633-5a18d60e197e"/>
          <p:cNvPicPr>
            <a:picLocks noChangeAspect="1"/>
          </p:cNvPicPr>
          <p:nvPr/>
        </p:nvPicPr>
        <p:blipFill>
          <a:blip r:embed="rId1"/>
          <a:srcRect l="34921"/>
          <a:stretch>
            <a:fillRect/>
          </a:stretch>
        </p:blipFill>
        <p:spPr>
          <a:xfrm>
            <a:off x="835660" y="755015"/>
            <a:ext cx="3488690" cy="5360670"/>
          </a:xfrm>
          <a:prstGeom prst="rect">
            <a:avLst/>
          </a:prstGeom>
        </p:spPr>
      </p:pic>
      <p:pic>
        <p:nvPicPr>
          <p:cNvPr id="5" name="图片 4" descr="74648345-faab-452c-af1d-bbbf5f2cd754"/>
          <p:cNvPicPr>
            <a:picLocks noChangeAspect="1"/>
          </p:cNvPicPr>
          <p:nvPr/>
        </p:nvPicPr>
        <p:blipFill>
          <a:blip r:embed="rId2"/>
          <a:stretch>
            <a:fillRect/>
          </a:stretch>
        </p:blipFill>
        <p:spPr>
          <a:xfrm>
            <a:off x="3686175" y="755015"/>
            <a:ext cx="2674620" cy="5367020"/>
          </a:xfrm>
          <a:prstGeom prst="rect">
            <a:avLst/>
          </a:prstGeom>
        </p:spPr>
      </p:pic>
      <p:pic>
        <p:nvPicPr>
          <p:cNvPr id="6" name="图片 5" descr="1492827302412"/>
          <p:cNvPicPr>
            <a:picLocks noChangeAspect="1"/>
          </p:cNvPicPr>
          <p:nvPr/>
        </p:nvPicPr>
        <p:blipFill>
          <a:blip r:embed="rId3"/>
          <a:stretch>
            <a:fillRect/>
          </a:stretch>
        </p:blipFill>
        <p:spPr>
          <a:xfrm>
            <a:off x="6544945" y="755015"/>
            <a:ext cx="5404485" cy="536067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2135" y="1904365"/>
            <a:ext cx="10799445" cy="38277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16280" y="2222500"/>
            <a:ext cx="1051115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呼吸器类逃生器材可分为过滤式消防自救呼吸器和化学氧消防自救呼吸器两类</a:t>
            </a:r>
            <a:r>
              <a:rPr sz="2600" dirty="0">
                <a:latin typeface="微软雅黑" panose="020B0503020204020204" pitchFamily="34" charset="-122"/>
                <a:ea typeface="微软雅黑" panose="020B0503020204020204" pitchFamily="34" charset="-122"/>
                <a:sym typeface="微软雅黑" panose="020B0503020204020204" pitchFamily="34" charset="-122"/>
              </a:rPr>
              <a:t>。过滤式消防自救呼吸器是一种依赖于环境大气，通过过滤、吸收等手段净化吸入人体的火场环境气体以保护佩戴者，供火灾时逃生用的呼吸器；化学氧消防自救呼吸器是</a:t>
            </a:r>
            <a:r>
              <a:rPr lang="zh-CN" sz="2600" dirty="0">
                <a:latin typeface="微软雅黑" panose="020B0503020204020204" pitchFamily="34" charset="-122"/>
                <a:ea typeface="微软雅黑" panose="020B0503020204020204" pitchFamily="34" charset="-122"/>
                <a:sym typeface="微软雅黑" panose="020B0503020204020204" pitchFamily="34" charset="-122"/>
              </a:rPr>
              <a:t>一</a:t>
            </a:r>
            <a:r>
              <a:rPr sz="2600" dirty="0">
                <a:latin typeface="微软雅黑" panose="020B0503020204020204" pitchFamily="34" charset="-122"/>
                <a:ea typeface="微软雅黑" panose="020B0503020204020204" pitchFamily="34" charset="-122"/>
                <a:sym typeface="微软雅黑" panose="020B0503020204020204" pitchFamily="34" charset="-122"/>
              </a:rPr>
              <a:t>种使人的呼吸器官同大气环境隔绝，利用化学生氧剂产生的氧，供火灾缺氧情况下逃生用的呼吸器。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（5）呼吸器类</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89585" y="1664970"/>
            <a:ext cx="6828790" cy="41636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33730" y="1850390"/>
            <a:ext cx="661606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发生火灾时，立即沿包装盒开启标志方向打开盒盖，撕开包装袋，取出呼吸装置，沿系在包装盒中的提醒带绳拔掉前后两个红色的密封塞，将呼吸器套入头部，拉紧头带绳，迅速逃离火场。过滤式消防过滤式自救呼吸器如图6-3-25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（5）呼吸器类</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9" name="图片 30"/>
          <p:cNvPicPr>
            <a:picLocks noChangeAspect="1"/>
          </p:cNvPicPr>
          <p:nvPr/>
        </p:nvPicPr>
        <p:blipFill>
          <a:blip r:embed="rId1"/>
          <a:stretch>
            <a:fillRect/>
          </a:stretch>
        </p:blipFill>
        <p:spPr>
          <a:xfrm>
            <a:off x="7466330" y="1839595"/>
            <a:ext cx="4314190" cy="3630295"/>
          </a:xfrm>
          <a:prstGeom prst="rect">
            <a:avLst/>
          </a:prstGeom>
          <a:noFill/>
          <a:ln>
            <a:noFill/>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建筑火灾逃生避难器材- (6)"/>
          <p:cNvPicPr>
            <a:picLocks noChangeAspect="1"/>
          </p:cNvPicPr>
          <p:nvPr/>
        </p:nvPicPr>
        <p:blipFill>
          <a:blip r:embed="rId1"/>
          <a:stretch>
            <a:fillRect/>
          </a:stretch>
        </p:blipFill>
        <p:spPr>
          <a:xfrm>
            <a:off x="532130" y="684530"/>
            <a:ext cx="11127740" cy="581279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42155" y="2755593"/>
            <a:ext cx="4732555" cy="1323439"/>
          </a:xfrm>
          <a:prstGeom prst="rect">
            <a:avLst/>
          </a:prstGeom>
          <a:noFill/>
        </p:spPr>
        <p:txBody>
          <a:bodyPr wrap="squar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9135" y="1836420"/>
            <a:ext cx="5166360" cy="37388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183130"/>
            <a:ext cx="4676775" cy="3091815"/>
          </a:xfrm>
          <a:prstGeom prst="rect">
            <a:avLst/>
          </a:prstGeom>
        </p:spPr>
        <p:txBody>
          <a:bodyPr wrap="square">
            <a:spAutoFit/>
          </a:bodyPr>
          <a:lstStyle/>
          <a:p>
            <a:pPr indent="660400" algn="just" fontAlgn="auto">
              <a:lnSpc>
                <a:spcPct val="150000"/>
              </a:lnSpc>
              <a:extLst>
                <a:ext uri="{35155182-B16C-46BC-9424-99874614C6A1}">
                  <wpsdc:indentchars xmlns:wpsdc="http://www.wps.cn/officeDocument/2017/drawingmlCustomData" val="200" checksum="326428930"/>
                </a:ext>
              </a:extLst>
            </a:pPr>
            <a:r>
              <a:rPr sz="2600" dirty="0">
                <a:latin typeface="微软雅黑" panose="020B0503020204020204" pitchFamily="34" charset="-122"/>
                <a:ea typeface="微软雅黑" panose="020B0503020204020204" pitchFamily="34" charset="-122"/>
                <a:sym typeface="微软雅黑" panose="020B0503020204020204" pitchFamily="34" charset="-122"/>
              </a:rPr>
              <a:t>建筑的下列场所或部位应设置防烟设施：</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1）防烟楼梯间及其前室。2）消防电梯间前室或合用前室。3）避难走道的前室、避难层（间）</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（1）防烟系统设置场所和部位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1510765580268"/>
          <p:cNvPicPr>
            <a:picLocks noChangeAspect="1"/>
          </p:cNvPicPr>
          <p:nvPr/>
        </p:nvPicPr>
        <p:blipFill>
          <a:blip r:embed="rId1"/>
          <a:stretch>
            <a:fillRect/>
          </a:stretch>
        </p:blipFill>
        <p:spPr>
          <a:xfrm>
            <a:off x="6843395" y="923290"/>
            <a:ext cx="5011420" cy="579374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a30cbcbc-f335-4fbe-8551-e2cb4082d558"/>
  <p:tag name="COMMONDATA" val="eyJoZGlkIjoiZGRjZDJiYWFjNzJkZmZlMWNjZmI3ZjE1NDVlYWU0Z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8290</Words>
  <Application>WPS 演示</Application>
  <PresentationFormat>自定义</PresentationFormat>
  <Paragraphs>322</Paragraphs>
  <Slides>87</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87</vt:i4>
      </vt:variant>
    </vt:vector>
  </HeadingPairs>
  <TitlesOfParts>
    <vt:vector size="96" baseType="lpstr">
      <vt:lpstr>Arial</vt:lpstr>
      <vt:lpstr>宋体</vt:lpstr>
      <vt:lpstr>Wingdings</vt:lpstr>
      <vt:lpstr>微软雅黑</vt:lpstr>
      <vt:lpstr>Calibri</vt:lpstr>
      <vt:lpstr>Times New Roman</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intel</cp:lastModifiedBy>
  <cp:revision>629</cp:revision>
  <dcterms:created xsi:type="dcterms:W3CDTF">2017-04-11T07:10:00Z</dcterms:created>
  <dcterms:modified xsi:type="dcterms:W3CDTF">2023-04-23T04:51:23Z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F990A1AFB6494ABBB24320533A188096</vt:lpwstr>
  </property>
</Properties>
</file>