
<file path=[Content_Types].xml><?xml version="1.0" encoding="utf-8"?>
<Types xmlns="http://schemas.openxmlformats.org/package/2006/content-types">
  <Default Extension="jpeg" ContentType="image/jpeg"/>
  <Default Extension="JPG" ContentType="image/.jpg"/>
  <Default Extension="vml" ContentType="application/vnd.openxmlformats-officedocument.vmlDrawing"/>
  <Default Extension="bin" ContentType="application/vnd.openxmlformats-officedocument.oleObject"/>
  <Default Extension="png" ContentType="image/png"/>
  <Default Extension="wmf" ContentType="image/x-w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71"/>
  </p:handoutMasterIdLst>
  <p:sldIdLst>
    <p:sldId id="739" r:id="rId3"/>
    <p:sldId id="2158" r:id="rId5"/>
    <p:sldId id="2159" r:id="rId6"/>
    <p:sldId id="2160" r:id="rId7"/>
    <p:sldId id="2161" r:id="rId8"/>
    <p:sldId id="2162" r:id="rId9"/>
    <p:sldId id="2163" r:id="rId10"/>
    <p:sldId id="2164" r:id="rId11"/>
    <p:sldId id="2165" r:id="rId12"/>
    <p:sldId id="2166" r:id="rId13"/>
    <p:sldId id="2167" r:id="rId14"/>
    <p:sldId id="2168" r:id="rId15"/>
    <p:sldId id="2169" r:id="rId16"/>
    <p:sldId id="2170" r:id="rId17"/>
    <p:sldId id="2171" r:id="rId18"/>
    <p:sldId id="2172" r:id="rId19"/>
    <p:sldId id="2173" r:id="rId20"/>
    <p:sldId id="2174" r:id="rId21"/>
    <p:sldId id="2175" r:id="rId22"/>
    <p:sldId id="2176" r:id="rId23"/>
    <p:sldId id="1608" r:id="rId24"/>
    <p:sldId id="1610" r:id="rId25"/>
    <p:sldId id="1609" r:id="rId26"/>
    <p:sldId id="1611" r:id="rId27"/>
    <p:sldId id="1941" r:id="rId28"/>
    <p:sldId id="1942" r:id="rId29"/>
    <p:sldId id="1613" r:id="rId30"/>
    <p:sldId id="1614" r:id="rId31"/>
    <p:sldId id="1943" r:id="rId32"/>
    <p:sldId id="1944" r:id="rId33"/>
    <p:sldId id="1615" r:id="rId34"/>
    <p:sldId id="1663" r:id="rId35"/>
    <p:sldId id="2078" r:id="rId36"/>
    <p:sldId id="2077" r:id="rId37"/>
    <p:sldId id="1616" r:id="rId38"/>
    <p:sldId id="1664" r:id="rId39"/>
    <p:sldId id="2076" r:id="rId40"/>
    <p:sldId id="1945" r:id="rId41"/>
    <p:sldId id="1619" r:id="rId42"/>
    <p:sldId id="1946" r:id="rId43"/>
    <p:sldId id="1666" r:id="rId44"/>
    <p:sldId id="1620" r:id="rId45"/>
    <p:sldId id="1622" r:id="rId46"/>
    <p:sldId id="1623" r:id="rId47"/>
    <p:sldId id="1624" r:id="rId48"/>
    <p:sldId id="1626" r:id="rId49"/>
    <p:sldId id="1628" r:id="rId50"/>
    <p:sldId id="1629" r:id="rId51"/>
    <p:sldId id="1727" r:id="rId52"/>
    <p:sldId id="1728" r:id="rId53"/>
    <p:sldId id="1947" r:id="rId54"/>
    <p:sldId id="1948" r:id="rId55"/>
    <p:sldId id="1949" r:id="rId56"/>
    <p:sldId id="1950" r:id="rId57"/>
    <p:sldId id="1951" r:id="rId58"/>
    <p:sldId id="1952" r:id="rId59"/>
    <p:sldId id="1953" r:id="rId60"/>
    <p:sldId id="1732" r:id="rId61"/>
    <p:sldId id="1630" r:id="rId62"/>
    <p:sldId id="1954" r:id="rId63"/>
    <p:sldId id="2178" r:id="rId64"/>
    <p:sldId id="2177" r:id="rId65"/>
    <p:sldId id="2186" r:id="rId66"/>
    <p:sldId id="2187" r:id="rId67"/>
    <p:sldId id="2188" r:id="rId68"/>
    <p:sldId id="2180" r:id="rId69"/>
    <p:sldId id="1279" r:id="rId70"/>
  </p:sldIdLst>
  <p:sldSz cx="12192000" cy="6858000"/>
  <p:notesSz cx="6858000" cy="9144000"/>
  <p:custDataLst>
    <p:tags r:id="rId7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83" userDrawn="1">
          <p15:clr>
            <a:srgbClr val="A4A3A4"/>
          </p15:clr>
        </p15:guide>
        <p15:guide id="2" pos="386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65DA3"/>
    <a:srgbClr val="D7000F"/>
    <a:srgbClr val="375FA6"/>
    <a:srgbClr val="BFBFBF"/>
    <a:srgbClr val="D80010"/>
    <a:srgbClr val="375EA5"/>
    <a:srgbClr val="595959"/>
    <a:srgbClr val="7F7F7F"/>
    <a:srgbClr val="517FD5"/>
    <a:srgbClr val="F3766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8045" autoAdjust="0"/>
    <p:restoredTop sz="93203" autoAdjust="0"/>
  </p:normalViewPr>
  <p:slideViewPr>
    <p:cSldViewPr snapToGrid="0">
      <p:cViewPr>
        <p:scale>
          <a:sx n="70" d="100"/>
          <a:sy n="70" d="100"/>
        </p:scale>
        <p:origin x="-1027" y="-312"/>
      </p:cViewPr>
      <p:guideLst>
        <p:guide orient="horz" pos="2283"/>
        <p:guide pos="386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5" Type="http://schemas.openxmlformats.org/officeDocument/2006/relationships/tags" Target="tags/tag5.xml"/><Relationship Id="rId74" Type="http://schemas.openxmlformats.org/officeDocument/2006/relationships/tableStyles" Target="tableStyles.xml"/><Relationship Id="rId73" Type="http://schemas.openxmlformats.org/officeDocument/2006/relationships/viewProps" Target="viewProps.xml"/><Relationship Id="rId72" Type="http://schemas.openxmlformats.org/officeDocument/2006/relationships/presProps" Target="presProps.xml"/><Relationship Id="rId71" Type="http://schemas.openxmlformats.org/officeDocument/2006/relationships/handoutMaster" Target="handoutMasters/handoutMaster1.xml"/><Relationship Id="rId70" Type="http://schemas.openxmlformats.org/officeDocument/2006/relationships/slide" Target="slides/slide67.xml"/><Relationship Id="rId7" Type="http://schemas.openxmlformats.org/officeDocument/2006/relationships/slide" Target="slides/slide4.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8.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169FFBF-7966-47ED-9A15-FBD3DCEC9608}"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04FC517-FED1-49A6-B0FD-4EE1B4B8CEEC}"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7.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4FC517-FED1-49A6-B0FD-4EE1B4B8CEEC}"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1659BBBE-D383-4A6F-BB22-A0828365C3E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F505CF8-7D8F-4638-84ED-39D2306509DC}"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1659BBBE-D383-4A6F-BB22-A0828365C3E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F505CF8-7D8F-4638-84ED-39D2306509DC}"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1659BBBE-D383-4A6F-BB22-A0828365C3E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F505CF8-7D8F-4638-84ED-39D2306509DC}"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1659BBBE-D383-4A6F-BB22-A0828365C3E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F505CF8-7D8F-4638-84ED-39D2306509DC}" type="slidenum">
              <a:rPr lang="zh-CN" altLang="en-US" smtClean="0"/>
            </a:fld>
            <a:endParaRPr lang="zh-CN" altLang="en-US"/>
          </a:p>
        </p:txBody>
      </p:sp>
      <p:pic>
        <p:nvPicPr>
          <p:cNvPr id="7" name="图片 6" descr="清大LOGO (2)"/>
          <p:cNvPicPr>
            <a:picLocks noChangeAspect="1"/>
          </p:cNvPicPr>
          <p:nvPr userDrawn="1"/>
        </p:nvPicPr>
        <p:blipFill>
          <a:blip r:embed="rId2"/>
          <a:stretch>
            <a:fillRect/>
          </a:stretch>
        </p:blipFill>
        <p:spPr>
          <a:xfrm>
            <a:off x="9876155" y="188990"/>
            <a:ext cx="1991072" cy="396003"/>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1659BBBE-D383-4A6F-BB22-A0828365C3E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F505CF8-7D8F-4638-84ED-39D2306509DC}" type="slidenum">
              <a:rPr lang="zh-CN" altLang="en-US" smtClean="0"/>
            </a:fld>
            <a:endParaRPr lang="zh-CN" altLang="en-US"/>
          </a:p>
        </p:txBody>
      </p:sp>
      <p:pic>
        <p:nvPicPr>
          <p:cNvPr id="7" name="图片 6" descr="清大LOGO (2)"/>
          <p:cNvPicPr>
            <a:picLocks noChangeAspect="1"/>
          </p:cNvPicPr>
          <p:nvPr userDrawn="1"/>
        </p:nvPicPr>
        <p:blipFill>
          <a:blip r:embed="rId2"/>
          <a:stretch>
            <a:fillRect/>
          </a:stretch>
        </p:blipFill>
        <p:spPr>
          <a:xfrm>
            <a:off x="9876155" y="188990"/>
            <a:ext cx="1991072" cy="396003"/>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1659BBBE-D383-4A6F-BB22-A0828365C3E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F505CF8-7D8F-4638-84ED-39D2306509DC}" type="slidenum">
              <a:rPr lang="zh-CN" altLang="en-US" smtClean="0"/>
            </a:fld>
            <a:endParaRPr lang="zh-CN" altLang="en-US"/>
          </a:p>
        </p:txBody>
      </p:sp>
      <p:pic>
        <p:nvPicPr>
          <p:cNvPr id="8" name="图片 7" descr="清大LOGO (2)"/>
          <p:cNvPicPr>
            <a:picLocks noChangeAspect="1"/>
          </p:cNvPicPr>
          <p:nvPr userDrawn="1"/>
        </p:nvPicPr>
        <p:blipFill>
          <a:blip r:embed="rId2"/>
          <a:stretch>
            <a:fillRect/>
          </a:stretch>
        </p:blipFill>
        <p:spPr>
          <a:xfrm>
            <a:off x="9876155" y="188990"/>
            <a:ext cx="1991072" cy="396003"/>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1659BBBE-D383-4A6F-BB22-A0828365C3E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F505CF8-7D8F-4638-84ED-39D2306509DC}" type="slidenum">
              <a:rPr lang="zh-CN" altLang="en-US" smtClean="0"/>
            </a:fld>
            <a:endParaRPr lang="zh-CN" altLang="en-US"/>
          </a:p>
        </p:txBody>
      </p:sp>
      <p:pic>
        <p:nvPicPr>
          <p:cNvPr id="10" name="图片 9" descr="清大LOGO (2)"/>
          <p:cNvPicPr>
            <a:picLocks noChangeAspect="1"/>
          </p:cNvPicPr>
          <p:nvPr userDrawn="1"/>
        </p:nvPicPr>
        <p:blipFill>
          <a:blip r:embed="rId2"/>
          <a:stretch>
            <a:fillRect/>
          </a:stretch>
        </p:blipFill>
        <p:spPr>
          <a:xfrm>
            <a:off x="9876155" y="188990"/>
            <a:ext cx="1991072" cy="396003"/>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1659BBBE-D383-4A6F-BB22-A0828365C3E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F505CF8-7D8F-4638-84ED-39D2306509DC}" type="slidenum">
              <a:rPr lang="zh-CN" altLang="en-US" smtClean="0"/>
            </a:fld>
            <a:endParaRPr lang="zh-CN" altLang="en-US"/>
          </a:p>
        </p:txBody>
      </p:sp>
      <p:pic>
        <p:nvPicPr>
          <p:cNvPr id="7" name="图片 6" descr="清大LOGO (2)"/>
          <p:cNvPicPr>
            <a:picLocks noChangeAspect="1"/>
          </p:cNvPicPr>
          <p:nvPr userDrawn="1"/>
        </p:nvPicPr>
        <p:blipFill>
          <a:blip r:embed="rId2"/>
          <a:stretch>
            <a:fillRect/>
          </a:stretch>
        </p:blipFill>
        <p:spPr>
          <a:xfrm>
            <a:off x="9876155" y="188990"/>
            <a:ext cx="1991072" cy="396003"/>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659BBBE-D383-4A6F-BB22-A0828365C3E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F505CF8-7D8F-4638-84ED-39D2306509DC}" type="slidenum">
              <a:rPr lang="zh-CN" altLang="en-US" smtClean="0"/>
            </a:fld>
            <a:endParaRPr lang="zh-CN" altLang="en-US"/>
          </a:p>
        </p:txBody>
      </p:sp>
      <p:pic>
        <p:nvPicPr>
          <p:cNvPr id="7" name="图片 6" descr="清大LOGO (2)"/>
          <p:cNvPicPr>
            <a:picLocks noChangeAspect="1"/>
          </p:cNvPicPr>
          <p:nvPr userDrawn="1"/>
        </p:nvPicPr>
        <p:blipFill>
          <a:blip r:embed="rId2"/>
          <a:stretch>
            <a:fillRect/>
          </a:stretch>
        </p:blipFill>
        <p:spPr>
          <a:xfrm>
            <a:off x="9876155" y="188990"/>
            <a:ext cx="1991072" cy="396003"/>
          </a:xfrm>
          <a:prstGeom prst="rect">
            <a:avLst/>
          </a:prstGeom>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1659BBBE-D383-4A6F-BB22-A0828365C3E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F505CF8-7D8F-4638-84ED-39D2306509DC}"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1659BBBE-D383-4A6F-BB22-A0828365C3E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F505CF8-7D8F-4638-84ED-39D2306509DC}"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image" Target="../media/image1.png"/><Relationship Id="rId12" Type="http://schemas.openxmlformats.org/officeDocument/2006/relationships/image" Target="../media/image2.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2">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59BBBE-D383-4A6F-BB22-A0828365C3E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F505CF8-7D8F-4638-84ED-39D2306509DC}" type="slidenum">
              <a:rPr lang="zh-CN" altLang="en-US" smtClean="0"/>
            </a:fld>
            <a:endParaRPr lang="zh-CN" altLang="en-US"/>
          </a:p>
        </p:txBody>
      </p:sp>
      <p:pic>
        <p:nvPicPr>
          <p:cNvPr id="7" name="图片 6" descr="清大LOGO (2)"/>
          <p:cNvPicPr>
            <a:picLocks noChangeAspect="1"/>
          </p:cNvPicPr>
          <p:nvPr userDrawn="1"/>
        </p:nvPicPr>
        <p:blipFill>
          <a:blip r:embed="rId13"/>
          <a:stretch>
            <a:fillRect/>
          </a:stretch>
        </p:blipFill>
        <p:spPr>
          <a:xfrm>
            <a:off x="9876155" y="188990"/>
            <a:ext cx="1991072" cy="396003"/>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7.xml"/><Relationship Id="rId1" Type="http://schemas.openxmlformats.org/officeDocument/2006/relationships/image" Target="../media/image3.jpe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0.jpe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1.jpe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2.jpe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3.jpe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4.jpe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5.jpe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6.jpe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7.jpe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8.png"/></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9.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0.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1.png"/></Relationships>
</file>

<file path=ppt/slides/_rels/slide3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tags" Target="../tags/tag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tags" Target="../tags/tag4.xml"/></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6.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7.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4" Type="http://schemas.openxmlformats.org/officeDocument/2006/relationships/vmlDrawing" Target="../drawings/vmlDrawing1.vml"/><Relationship Id="rId3" Type="http://schemas.openxmlformats.org/officeDocument/2006/relationships/slideLayout" Target="../slideLayouts/slideLayout1.xml"/><Relationship Id="rId2" Type="http://schemas.openxmlformats.org/officeDocument/2006/relationships/image" Target="../media/image28.wmf"/><Relationship Id="rId1" Type="http://schemas.openxmlformats.org/officeDocument/2006/relationships/oleObject" Target="../embeddings/oleObject1.bin"/></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5.jpe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9.png"/></Relationships>
</file>

<file path=ppt/slides/_rels/slide5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0.png"/></Relationships>
</file>

<file path=ppt/slides/_rels/slide5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1.png"/></Relationships>
</file>

<file path=ppt/slides/_rels/slide5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2.png"/></Relationships>
</file>

<file path=ppt/slides/_rels/slide5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3.png"/></Relationships>
</file>

<file path=ppt/slides/_rels/slide5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4.png"/></Relationships>
</file>

<file path=ppt/slides/_rels/slide5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5.png"/></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7.jpeg"/><Relationship Id="rId1" Type="http://schemas.openxmlformats.org/officeDocument/2006/relationships/image" Target="../media/image6.png"/></Relationships>
</file>

<file path=ppt/slides/_rels/slide6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6.png"/></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xml"/><Relationship Id="rId1" Type="http://schemas.openxmlformats.org/officeDocument/2006/relationships/image" Target="../media/image37.jpe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8.jpe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9.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5"/>
          <p:cNvSpPr>
            <a:spLocks noChangeArrowheads="1"/>
          </p:cNvSpPr>
          <p:nvPr/>
        </p:nvSpPr>
        <p:spPr bwMode="auto">
          <a:xfrm>
            <a:off x="335" y="-8278"/>
            <a:ext cx="12191331" cy="6863974"/>
          </a:xfrm>
          <a:prstGeom prst="rect">
            <a:avLst/>
          </a:prstGeom>
          <a:blipFill dpi="0" rotWithShape="1">
            <a:blip r:embed="rId1"/>
            <a:srcRect/>
            <a:stretch>
              <a:fillRect/>
            </a:stretch>
          </a:blipFill>
          <a:ln>
            <a:noFill/>
          </a:ln>
        </p:spPr>
        <p:txBody>
          <a:bodyPr vert="horz" wrap="square" lIns="121913" tIns="60956" rIns="121913" bIns="60956" numCol="1" anchor="t" anchorCtr="0" compatLnSpc="1"/>
          <a:lstStyle/>
          <a:p>
            <a:endParaRPr lang="zh-CN" altLang="en-US" sz="1705"/>
          </a:p>
        </p:txBody>
      </p:sp>
      <p:sp>
        <p:nvSpPr>
          <p:cNvPr id="15" name="菱形 14"/>
          <p:cNvSpPr/>
          <p:nvPr/>
        </p:nvSpPr>
        <p:spPr>
          <a:xfrm>
            <a:off x="-4022554" y="-2797832"/>
            <a:ext cx="12169610" cy="12169610"/>
          </a:xfrm>
          <a:prstGeom prst="diamond">
            <a:avLst/>
          </a:prstGeom>
          <a:solidFill>
            <a:srgbClr val="D8001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p>
        </p:txBody>
      </p:sp>
      <p:sp>
        <p:nvSpPr>
          <p:cNvPr id="4" name="矩形 259"/>
          <p:cNvSpPr>
            <a:spLocks noChangeArrowheads="1"/>
          </p:cNvSpPr>
          <p:nvPr/>
        </p:nvSpPr>
        <p:spPr bwMode="auto">
          <a:xfrm>
            <a:off x="905095" y="2731021"/>
            <a:ext cx="6484338" cy="6997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4550" cap="all" dirty="0">
                <a:solidFill>
                  <a:schemeClr val="bg1"/>
                </a:solidFill>
                <a:latin typeface="Arial" panose="020B0604020202020204" pitchFamily="34" charset="0"/>
                <a:cs typeface="Arial" panose="020B0604020202020204" pitchFamily="34" charset="0"/>
              </a:rPr>
              <a:t>消防设施操作员基础知识</a:t>
            </a:r>
            <a:endParaRPr lang="zh-CN" altLang="en-US" sz="4550" cap="all" dirty="0">
              <a:solidFill>
                <a:schemeClr val="bg1"/>
              </a:solidFill>
              <a:latin typeface="Arial" panose="020B0604020202020204" pitchFamily="34" charset="0"/>
              <a:cs typeface="Arial" panose="020B0604020202020204" pitchFamily="34" charset="0"/>
            </a:endParaRPr>
          </a:p>
        </p:txBody>
      </p:sp>
      <p:sp>
        <p:nvSpPr>
          <p:cNvPr id="7" name="矩形 259"/>
          <p:cNvSpPr>
            <a:spLocks noChangeArrowheads="1"/>
          </p:cNvSpPr>
          <p:nvPr/>
        </p:nvSpPr>
        <p:spPr bwMode="auto">
          <a:xfrm>
            <a:off x="927194" y="3461147"/>
            <a:ext cx="6462239" cy="4669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3035" cap="all" dirty="0">
                <a:solidFill>
                  <a:schemeClr val="bg1"/>
                </a:solidFill>
                <a:latin typeface="Arial" panose="020B0604020202020204" pitchFamily="34" charset="0"/>
                <a:cs typeface="Arial" panose="020B0604020202020204" pitchFamily="34" charset="0"/>
              </a:rPr>
              <a:t>清大东方消防学校</a:t>
            </a:r>
            <a:endParaRPr lang="zh-CN" altLang="en-US" sz="3035" cap="all" dirty="0">
              <a:solidFill>
                <a:schemeClr val="bg1"/>
              </a:solidFill>
              <a:latin typeface="Arial" panose="020B0604020202020204" pitchFamily="34" charset="0"/>
              <a:cs typeface="Arial" panose="020B0604020202020204" pitchFamily="34" charset="0"/>
            </a:endParaRPr>
          </a:p>
        </p:txBody>
      </p:sp>
      <p:sp>
        <p:nvSpPr>
          <p:cNvPr id="9" name="矩形 259"/>
          <p:cNvSpPr>
            <a:spLocks noChangeArrowheads="1"/>
          </p:cNvSpPr>
          <p:nvPr/>
        </p:nvSpPr>
        <p:spPr bwMode="auto">
          <a:xfrm>
            <a:off x="828822" y="4279063"/>
            <a:ext cx="2116385" cy="302390"/>
          </a:xfrm>
          <a:prstGeom prst="rect">
            <a:avLst/>
          </a:prstGeom>
          <a:noFill/>
          <a:ln w="9525">
            <a:noFill/>
            <a:miter lim="800000"/>
          </a:ln>
        </p:spPr>
        <p:txBody>
          <a:bodyPr wrap="square" lIns="34131" tIns="34131" rIns="34131" bIns="34131" anchor="ctr" anchorCtr="1">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en-US" altLang="zh-CN" sz="1515" b="1" dirty="0">
                <a:solidFill>
                  <a:schemeClr val="bg1"/>
                </a:solidFill>
                <a:cs typeface="Arial" panose="020B0604020202020204" pitchFamily="34" charset="0"/>
              </a:rPr>
              <a:t>TRAINING COURSE</a:t>
            </a:r>
            <a:endParaRPr lang="en-US" altLang="zh-CN" sz="1515" b="1" dirty="0">
              <a:solidFill>
                <a:schemeClr val="bg1"/>
              </a:solidFill>
              <a:cs typeface="Arial" panose="020B0604020202020204" pitchFamily="34" charset="0"/>
            </a:endParaRPr>
          </a:p>
        </p:txBody>
      </p:sp>
      <p:sp>
        <p:nvSpPr>
          <p:cNvPr id="16" name="菱形 15"/>
          <p:cNvSpPr/>
          <p:nvPr/>
        </p:nvSpPr>
        <p:spPr>
          <a:xfrm>
            <a:off x="2871146" y="-7710264"/>
            <a:ext cx="9839586" cy="9839586"/>
          </a:xfrm>
          <a:prstGeom prst="diamond">
            <a:avLst/>
          </a:prstGeom>
          <a:solidFill>
            <a:schemeClr val="tx1">
              <a:lumMod val="75000"/>
              <a:lumOff val="25000"/>
              <a:alpha val="8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p>
        </p:txBody>
      </p:sp>
      <p:sp>
        <p:nvSpPr>
          <p:cNvPr id="17" name="菱形 16"/>
          <p:cNvSpPr/>
          <p:nvPr/>
        </p:nvSpPr>
        <p:spPr>
          <a:xfrm>
            <a:off x="8602566" y="2616201"/>
            <a:ext cx="9839586" cy="9839586"/>
          </a:xfrm>
          <a:prstGeom prst="diamond">
            <a:avLst/>
          </a:prstGeom>
          <a:solidFill>
            <a:srgbClr val="D80010">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p>
        </p:txBody>
      </p:sp>
      <p:sp>
        <p:nvSpPr>
          <p:cNvPr id="19" name="菱形 18"/>
          <p:cNvSpPr/>
          <p:nvPr/>
        </p:nvSpPr>
        <p:spPr>
          <a:xfrm>
            <a:off x="-1692530" y="5023603"/>
            <a:ext cx="9839586" cy="9839586"/>
          </a:xfrm>
          <a:prstGeom prst="diamond">
            <a:avLst/>
          </a:prstGeom>
          <a:solidFill>
            <a:schemeClr val="tx1">
              <a:lumMod val="75000"/>
              <a:lumOff val="25000"/>
              <a:alpha val="8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p>
        </p:txBody>
      </p:sp>
      <p:sp>
        <p:nvSpPr>
          <p:cNvPr id="13" name="矩形 259"/>
          <p:cNvSpPr>
            <a:spLocks noChangeArrowheads="1"/>
          </p:cNvSpPr>
          <p:nvPr/>
        </p:nvSpPr>
        <p:spPr bwMode="auto">
          <a:xfrm>
            <a:off x="927194" y="3926745"/>
            <a:ext cx="6462239" cy="175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en-US" altLang="zh-CN" sz="1140" cap="all" dirty="0">
                <a:solidFill>
                  <a:schemeClr val="bg1"/>
                </a:solidFill>
                <a:latin typeface="Arial" panose="020B0604020202020204" pitchFamily="34" charset="0"/>
                <a:cs typeface="Arial" panose="020B0604020202020204" pitchFamily="34" charset="0"/>
              </a:rPr>
              <a:t>Qing Da Oriental Fire Training School</a:t>
            </a:r>
            <a:endParaRPr lang="en-US" altLang="zh-CN" sz="1140" cap="all" dirty="0">
              <a:solidFill>
                <a:schemeClr val="bg1"/>
              </a:solidFill>
              <a:latin typeface="Arial" panose="020B0604020202020204" pitchFamily="34" charset="0"/>
              <a:cs typeface="Arial" panose="020B0604020202020204" pitchFamily="34" charset="0"/>
            </a:endParaRPr>
          </a:p>
        </p:txBody>
      </p:sp>
      <p:sp>
        <p:nvSpPr>
          <p:cNvPr id="12" name="矩形 259"/>
          <p:cNvSpPr>
            <a:spLocks noChangeArrowheads="1"/>
          </p:cNvSpPr>
          <p:nvPr/>
        </p:nvSpPr>
        <p:spPr bwMode="auto">
          <a:xfrm>
            <a:off x="3508966" y="4280081"/>
            <a:ext cx="2116385" cy="300355"/>
          </a:xfrm>
          <a:prstGeom prst="rect">
            <a:avLst/>
          </a:prstGeom>
          <a:noFill/>
          <a:ln w="9525">
            <a:noFill/>
            <a:miter lim="800000"/>
          </a:ln>
        </p:spPr>
        <p:txBody>
          <a:bodyPr wrap="square" lIns="34131" tIns="34131" rIns="34131" bIns="34131" anchor="ctr" anchorCtr="1">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endParaRPr lang="zh-CN" altLang="en-US" sz="1515" b="1" dirty="0">
              <a:solidFill>
                <a:schemeClr val="bg1"/>
              </a:solidFill>
              <a:cs typeface="Arial" panose="020B0604020202020204" pitchFamily="34" charset="0"/>
            </a:endParaRPr>
          </a:p>
        </p:txBody>
      </p:sp>
      <p:sp>
        <p:nvSpPr>
          <p:cNvPr id="2" name="矩形 1"/>
          <p:cNvSpPr/>
          <p:nvPr/>
        </p:nvSpPr>
        <p:spPr>
          <a:xfrm>
            <a:off x="335" y="-8278"/>
            <a:ext cx="12191331" cy="6866278"/>
          </a:xfrm>
          <a:prstGeom prst="rect">
            <a:avLst/>
          </a:prstGeom>
          <a:noFill/>
          <a:ln w="1016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additive="base">
                                        <p:cTn id="12" dur="500" fill="hold"/>
                                        <p:tgtEl>
                                          <p:spTgt spid="15"/>
                                        </p:tgtEl>
                                        <p:attrNameLst>
                                          <p:attrName>ppt_x</p:attrName>
                                        </p:attrNameLst>
                                      </p:cBhvr>
                                      <p:tavLst>
                                        <p:tav tm="0">
                                          <p:val>
                                            <p:strVal val="0-#ppt_w/2"/>
                                          </p:val>
                                        </p:tav>
                                        <p:tav tm="100000">
                                          <p:val>
                                            <p:strVal val="#ppt_x"/>
                                          </p:val>
                                        </p:tav>
                                      </p:tavLst>
                                    </p:anim>
                                    <p:anim calcmode="lin" valueType="num">
                                      <p:cBhvr additive="base">
                                        <p:cTn id="13" dur="500" fill="hold"/>
                                        <p:tgtEl>
                                          <p:spTgt spid="15"/>
                                        </p:tgtEl>
                                        <p:attrNameLst>
                                          <p:attrName>ppt_y</p:attrName>
                                        </p:attrNameLst>
                                      </p:cBhvr>
                                      <p:tavLst>
                                        <p:tav tm="0">
                                          <p:val>
                                            <p:strVal val="#ppt_y"/>
                                          </p:val>
                                        </p:tav>
                                        <p:tav tm="100000">
                                          <p:val>
                                            <p:strVal val="#ppt_y"/>
                                          </p:val>
                                        </p:tav>
                                      </p:tavLst>
                                    </p:anim>
                                  </p:childTnLst>
                                </p:cTn>
                              </p:par>
                              <p:par>
                                <p:cTn id="14" presetID="2" presetClass="entr" presetSubtype="1" fill="hold" grpId="0" nodeType="withEffect">
                                  <p:stCondLst>
                                    <p:cond delay="0"/>
                                  </p:stCondLst>
                                  <p:childTnLst>
                                    <p:set>
                                      <p:cBhvr>
                                        <p:cTn id="15" dur="1" fill="hold">
                                          <p:stCondLst>
                                            <p:cond delay="0"/>
                                          </p:stCondLst>
                                        </p:cTn>
                                        <p:tgtEl>
                                          <p:spTgt spid="16"/>
                                        </p:tgtEl>
                                        <p:attrNameLst>
                                          <p:attrName>style.visibility</p:attrName>
                                        </p:attrNameLst>
                                      </p:cBhvr>
                                      <p:to>
                                        <p:strVal val="visible"/>
                                      </p:to>
                                    </p:set>
                                    <p:anim calcmode="lin" valueType="num">
                                      <p:cBhvr additive="base">
                                        <p:cTn id="16" dur="500" fill="hold"/>
                                        <p:tgtEl>
                                          <p:spTgt spid="16"/>
                                        </p:tgtEl>
                                        <p:attrNameLst>
                                          <p:attrName>ppt_x</p:attrName>
                                        </p:attrNameLst>
                                      </p:cBhvr>
                                      <p:tavLst>
                                        <p:tav tm="0">
                                          <p:val>
                                            <p:strVal val="#ppt_x"/>
                                          </p:val>
                                        </p:tav>
                                        <p:tav tm="100000">
                                          <p:val>
                                            <p:strVal val="#ppt_x"/>
                                          </p:val>
                                        </p:tav>
                                      </p:tavLst>
                                    </p:anim>
                                    <p:anim calcmode="lin" valueType="num">
                                      <p:cBhvr additive="base">
                                        <p:cTn id="17" dur="500" fill="hold"/>
                                        <p:tgtEl>
                                          <p:spTgt spid="16"/>
                                        </p:tgtEl>
                                        <p:attrNameLst>
                                          <p:attrName>ppt_y</p:attrName>
                                        </p:attrNameLst>
                                      </p:cBhvr>
                                      <p:tavLst>
                                        <p:tav tm="0">
                                          <p:val>
                                            <p:strVal val="0-#ppt_h/2"/>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7"/>
                                        </p:tgtEl>
                                        <p:attrNameLst>
                                          <p:attrName>style.visibility</p:attrName>
                                        </p:attrNameLst>
                                      </p:cBhvr>
                                      <p:to>
                                        <p:strVal val="visible"/>
                                      </p:to>
                                    </p:set>
                                    <p:anim calcmode="lin" valueType="num">
                                      <p:cBhvr additive="base">
                                        <p:cTn id="20" dur="500" fill="hold"/>
                                        <p:tgtEl>
                                          <p:spTgt spid="17"/>
                                        </p:tgtEl>
                                        <p:attrNameLst>
                                          <p:attrName>ppt_x</p:attrName>
                                        </p:attrNameLst>
                                      </p:cBhvr>
                                      <p:tavLst>
                                        <p:tav tm="0">
                                          <p:val>
                                            <p:strVal val="#ppt_x"/>
                                          </p:val>
                                        </p:tav>
                                        <p:tav tm="100000">
                                          <p:val>
                                            <p:strVal val="#ppt_x"/>
                                          </p:val>
                                        </p:tav>
                                      </p:tavLst>
                                    </p:anim>
                                    <p:anim calcmode="lin" valueType="num">
                                      <p:cBhvr additive="base">
                                        <p:cTn id="21" dur="500" fill="hold"/>
                                        <p:tgtEl>
                                          <p:spTgt spid="17"/>
                                        </p:tgtEl>
                                        <p:attrNameLst>
                                          <p:attrName>ppt_y</p:attrName>
                                        </p:attrNameLst>
                                      </p:cBhvr>
                                      <p:tavLst>
                                        <p:tav tm="0">
                                          <p:val>
                                            <p:strVal val="1+#ppt_h/2"/>
                                          </p:val>
                                        </p:tav>
                                        <p:tav tm="100000">
                                          <p:val>
                                            <p:strVal val="#ppt_y"/>
                                          </p:val>
                                        </p:tav>
                                      </p:tavLst>
                                    </p:anim>
                                  </p:childTnLst>
                                </p:cTn>
                              </p:par>
                              <p:par>
                                <p:cTn id="22" presetID="2" presetClass="entr" presetSubtype="4" fill="hold" grpId="0" nodeType="withEffect">
                                  <p:stCondLst>
                                    <p:cond delay="0"/>
                                  </p:stCondLst>
                                  <p:childTnLst>
                                    <p:set>
                                      <p:cBhvr>
                                        <p:cTn id="23" dur="1" fill="hold">
                                          <p:stCondLst>
                                            <p:cond delay="0"/>
                                          </p:stCondLst>
                                        </p:cTn>
                                        <p:tgtEl>
                                          <p:spTgt spid="19"/>
                                        </p:tgtEl>
                                        <p:attrNameLst>
                                          <p:attrName>style.visibility</p:attrName>
                                        </p:attrNameLst>
                                      </p:cBhvr>
                                      <p:to>
                                        <p:strVal val="visible"/>
                                      </p:to>
                                    </p:set>
                                    <p:anim calcmode="lin" valueType="num">
                                      <p:cBhvr additive="base">
                                        <p:cTn id="24" dur="500" fill="hold"/>
                                        <p:tgtEl>
                                          <p:spTgt spid="19"/>
                                        </p:tgtEl>
                                        <p:attrNameLst>
                                          <p:attrName>ppt_x</p:attrName>
                                        </p:attrNameLst>
                                      </p:cBhvr>
                                      <p:tavLst>
                                        <p:tav tm="0">
                                          <p:val>
                                            <p:strVal val="#ppt_x"/>
                                          </p:val>
                                        </p:tav>
                                        <p:tav tm="100000">
                                          <p:val>
                                            <p:strVal val="#ppt_x"/>
                                          </p:val>
                                        </p:tav>
                                      </p:tavLst>
                                    </p:anim>
                                    <p:anim calcmode="lin" valueType="num">
                                      <p:cBhvr additive="base">
                                        <p:cTn id="25" dur="500" fill="hold"/>
                                        <p:tgtEl>
                                          <p:spTgt spid="19"/>
                                        </p:tgtEl>
                                        <p:attrNameLst>
                                          <p:attrName>ppt_y</p:attrName>
                                        </p:attrNameLst>
                                      </p:cBhvr>
                                      <p:tavLst>
                                        <p:tav tm="0">
                                          <p:val>
                                            <p:strVal val="1+#ppt_h/2"/>
                                          </p:val>
                                        </p:tav>
                                        <p:tav tm="100000">
                                          <p:val>
                                            <p:strVal val="#ppt_y"/>
                                          </p:val>
                                        </p:tav>
                                      </p:tavLst>
                                    </p:anim>
                                  </p:childTnLst>
                                </p:cTn>
                              </p:par>
                            </p:childTnLst>
                          </p:cTn>
                        </p:par>
                        <p:par>
                          <p:cTn id="26" fill="hold">
                            <p:stCondLst>
                              <p:cond delay="500"/>
                            </p:stCondLst>
                            <p:childTnLst>
                              <p:par>
                                <p:cTn id="27" presetID="41" presetClass="entr" presetSubtype="0" fill="hold" grpId="0" nodeType="afterEffect">
                                  <p:stCondLst>
                                    <p:cond delay="0"/>
                                  </p:stCondLst>
                                  <p:iterate type="lt">
                                    <p:tmPct val="10000"/>
                                  </p:iterate>
                                  <p:childTnLst>
                                    <p:set>
                                      <p:cBhvr>
                                        <p:cTn id="28" dur="1" fill="hold">
                                          <p:stCondLst>
                                            <p:cond delay="0"/>
                                          </p:stCondLst>
                                        </p:cTn>
                                        <p:tgtEl>
                                          <p:spTgt spid="4"/>
                                        </p:tgtEl>
                                        <p:attrNameLst>
                                          <p:attrName>style.visibility</p:attrName>
                                        </p:attrNameLst>
                                      </p:cBhvr>
                                      <p:to>
                                        <p:strVal val="visible"/>
                                      </p:to>
                                    </p:set>
                                    <p:anim calcmode="lin" valueType="num">
                                      <p:cBhvr>
                                        <p:cTn id="29"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30" dur="500" fill="hold"/>
                                        <p:tgtEl>
                                          <p:spTgt spid="4"/>
                                        </p:tgtEl>
                                        <p:attrNameLst>
                                          <p:attrName>ppt_y</p:attrName>
                                        </p:attrNameLst>
                                      </p:cBhvr>
                                      <p:tavLst>
                                        <p:tav tm="0">
                                          <p:val>
                                            <p:strVal val="#ppt_y"/>
                                          </p:val>
                                        </p:tav>
                                        <p:tav tm="100000">
                                          <p:val>
                                            <p:strVal val="#ppt_y"/>
                                          </p:val>
                                        </p:tav>
                                      </p:tavLst>
                                    </p:anim>
                                    <p:anim calcmode="lin" valueType="num">
                                      <p:cBhvr>
                                        <p:cTn id="31"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32"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33" dur="500" tmFilter="0,0; .5, 1; 1, 1"/>
                                        <p:tgtEl>
                                          <p:spTgt spid="4"/>
                                        </p:tgtEl>
                                      </p:cBhvr>
                                    </p:animEffect>
                                  </p:childTnLst>
                                </p:cTn>
                              </p:par>
                            </p:childTnLst>
                          </p:cTn>
                        </p:par>
                        <p:par>
                          <p:cTn id="34" fill="hold">
                            <p:stCondLst>
                              <p:cond delay="1500"/>
                            </p:stCondLst>
                            <p:childTnLst>
                              <p:par>
                                <p:cTn id="35" presetID="26" presetClass="emph" presetSubtype="0" fill="hold" grpId="1" nodeType="afterEffect">
                                  <p:stCondLst>
                                    <p:cond delay="0"/>
                                  </p:stCondLst>
                                  <p:iterate type="lt">
                                    <p:tmPct val="0"/>
                                  </p:iterate>
                                  <p:childTnLst>
                                    <p:animEffect transition="out" filter="fade">
                                      <p:cBhvr>
                                        <p:cTn id="36" dur="500" tmFilter="0, 0; .2, .5; .8, .5; 1, 0"/>
                                        <p:tgtEl>
                                          <p:spTgt spid="4"/>
                                        </p:tgtEl>
                                      </p:cBhvr>
                                    </p:animEffect>
                                    <p:animScale>
                                      <p:cBhvr>
                                        <p:cTn id="37" dur="250" autoRev="1" fill="hold"/>
                                        <p:tgtEl>
                                          <p:spTgt spid="4"/>
                                        </p:tgtEl>
                                      </p:cBhvr>
                                      <p:by x="105000" y="105000"/>
                                    </p:animScale>
                                  </p:childTnLst>
                                </p:cTn>
                              </p:par>
                            </p:childTnLst>
                          </p:cTn>
                        </p:par>
                        <p:par>
                          <p:cTn id="38" fill="hold">
                            <p:stCondLst>
                              <p:cond delay="2000"/>
                            </p:stCondLst>
                            <p:childTnLst>
                              <p:par>
                                <p:cTn id="39" presetID="41" presetClass="entr" presetSubtype="0" fill="hold" grpId="0" nodeType="afterEffect">
                                  <p:stCondLst>
                                    <p:cond delay="0"/>
                                  </p:stCondLst>
                                  <p:iterate type="lt">
                                    <p:tmPct val="10000"/>
                                  </p:iterate>
                                  <p:childTnLst>
                                    <p:set>
                                      <p:cBhvr>
                                        <p:cTn id="40" dur="1" fill="hold">
                                          <p:stCondLst>
                                            <p:cond delay="0"/>
                                          </p:stCondLst>
                                        </p:cTn>
                                        <p:tgtEl>
                                          <p:spTgt spid="7"/>
                                        </p:tgtEl>
                                        <p:attrNameLst>
                                          <p:attrName>style.visibility</p:attrName>
                                        </p:attrNameLst>
                                      </p:cBhvr>
                                      <p:to>
                                        <p:strVal val="visible"/>
                                      </p:to>
                                    </p:set>
                                    <p:anim calcmode="lin" valueType="num">
                                      <p:cBhvr>
                                        <p:cTn id="41"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42" dur="500" fill="hold"/>
                                        <p:tgtEl>
                                          <p:spTgt spid="7"/>
                                        </p:tgtEl>
                                        <p:attrNameLst>
                                          <p:attrName>ppt_y</p:attrName>
                                        </p:attrNameLst>
                                      </p:cBhvr>
                                      <p:tavLst>
                                        <p:tav tm="0">
                                          <p:val>
                                            <p:strVal val="#ppt_y"/>
                                          </p:val>
                                        </p:tav>
                                        <p:tav tm="100000">
                                          <p:val>
                                            <p:strVal val="#ppt_y"/>
                                          </p:val>
                                        </p:tav>
                                      </p:tavLst>
                                    </p:anim>
                                    <p:anim calcmode="lin" valueType="num">
                                      <p:cBhvr>
                                        <p:cTn id="43"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44"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45" dur="500" tmFilter="0,0; .5, 1; 1, 1"/>
                                        <p:tgtEl>
                                          <p:spTgt spid="7"/>
                                        </p:tgtEl>
                                      </p:cBhvr>
                                    </p:animEffect>
                                  </p:childTnLst>
                                </p:cTn>
                              </p:par>
                            </p:childTnLst>
                          </p:cTn>
                        </p:par>
                        <p:par>
                          <p:cTn id="46" fill="hold">
                            <p:stCondLst>
                              <p:cond delay="2849"/>
                            </p:stCondLst>
                            <p:childTnLst>
                              <p:par>
                                <p:cTn id="47" presetID="26" presetClass="emph" presetSubtype="0" fill="hold" grpId="1" nodeType="afterEffect">
                                  <p:stCondLst>
                                    <p:cond delay="0"/>
                                  </p:stCondLst>
                                  <p:iterate type="lt">
                                    <p:tmPct val="0"/>
                                  </p:iterate>
                                  <p:childTnLst>
                                    <p:animEffect transition="out" filter="fade">
                                      <p:cBhvr>
                                        <p:cTn id="48" dur="500" tmFilter="0, 0; .2, .5; .8, .5; 1, 0"/>
                                        <p:tgtEl>
                                          <p:spTgt spid="7"/>
                                        </p:tgtEl>
                                      </p:cBhvr>
                                    </p:animEffect>
                                    <p:animScale>
                                      <p:cBhvr>
                                        <p:cTn id="49" dur="250" autoRev="1" fill="hold"/>
                                        <p:tgtEl>
                                          <p:spTgt spid="7"/>
                                        </p:tgtEl>
                                      </p:cBhvr>
                                      <p:by x="105000" y="105000"/>
                                    </p:animScale>
                                  </p:childTnLst>
                                </p:cTn>
                              </p:par>
                            </p:childTnLst>
                          </p:cTn>
                        </p:par>
                        <p:par>
                          <p:cTn id="50" fill="hold">
                            <p:stCondLst>
                              <p:cond delay="3349"/>
                            </p:stCondLst>
                            <p:childTnLst>
                              <p:par>
                                <p:cTn id="51" presetID="41" presetClass="entr" presetSubtype="0" fill="hold" grpId="0" nodeType="afterEffect">
                                  <p:stCondLst>
                                    <p:cond delay="0"/>
                                  </p:stCondLst>
                                  <p:iterate type="lt">
                                    <p:tmPct val="10000"/>
                                  </p:iterate>
                                  <p:childTnLst>
                                    <p:set>
                                      <p:cBhvr>
                                        <p:cTn id="52" dur="1" fill="hold">
                                          <p:stCondLst>
                                            <p:cond delay="0"/>
                                          </p:stCondLst>
                                        </p:cTn>
                                        <p:tgtEl>
                                          <p:spTgt spid="13"/>
                                        </p:tgtEl>
                                        <p:attrNameLst>
                                          <p:attrName>style.visibility</p:attrName>
                                        </p:attrNameLst>
                                      </p:cBhvr>
                                      <p:to>
                                        <p:strVal val="visible"/>
                                      </p:to>
                                    </p:set>
                                    <p:anim calcmode="lin" valueType="num">
                                      <p:cBhvr>
                                        <p:cTn id="53"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54" dur="500" fill="hold"/>
                                        <p:tgtEl>
                                          <p:spTgt spid="13"/>
                                        </p:tgtEl>
                                        <p:attrNameLst>
                                          <p:attrName>ppt_y</p:attrName>
                                        </p:attrNameLst>
                                      </p:cBhvr>
                                      <p:tavLst>
                                        <p:tav tm="0">
                                          <p:val>
                                            <p:strVal val="#ppt_y"/>
                                          </p:val>
                                        </p:tav>
                                        <p:tav tm="100000">
                                          <p:val>
                                            <p:strVal val="#ppt_y"/>
                                          </p:val>
                                        </p:tav>
                                      </p:tavLst>
                                    </p:anim>
                                    <p:anim calcmode="lin" valueType="num">
                                      <p:cBhvr>
                                        <p:cTn id="55"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56"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57" dur="500" tmFilter="0,0; .5, 1; 1, 1"/>
                                        <p:tgtEl>
                                          <p:spTgt spid="13"/>
                                        </p:tgtEl>
                                      </p:cBhvr>
                                    </p:animEffect>
                                  </p:childTnLst>
                                </p:cTn>
                              </p:par>
                            </p:childTnLst>
                          </p:cTn>
                        </p:par>
                        <p:par>
                          <p:cTn id="58" fill="hold">
                            <p:stCondLst>
                              <p:cond delay="5650"/>
                            </p:stCondLst>
                            <p:childTnLst>
                              <p:par>
                                <p:cTn id="59" presetID="26" presetClass="emph" presetSubtype="0" fill="hold" grpId="1" nodeType="afterEffect">
                                  <p:stCondLst>
                                    <p:cond delay="0"/>
                                  </p:stCondLst>
                                  <p:iterate type="lt">
                                    <p:tmPct val="0"/>
                                  </p:iterate>
                                  <p:childTnLst>
                                    <p:animEffect transition="out" filter="fade">
                                      <p:cBhvr>
                                        <p:cTn id="60" dur="500" tmFilter="0, 0; .2, .5; .8, .5; 1, 0"/>
                                        <p:tgtEl>
                                          <p:spTgt spid="13"/>
                                        </p:tgtEl>
                                      </p:cBhvr>
                                    </p:animEffect>
                                    <p:animScale>
                                      <p:cBhvr>
                                        <p:cTn id="61" dur="250" autoRev="1" fill="hold"/>
                                        <p:tgtEl>
                                          <p:spTgt spid="13"/>
                                        </p:tgtEl>
                                      </p:cBhvr>
                                      <p:by x="105000" y="105000"/>
                                    </p:animScale>
                                  </p:childTnLst>
                                </p:cTn>
                              </p:par>
                            </p:childTnLst>
                          </p:cTn>
                        </p:par>
                      </p:childTnLst>
                    </p:cTn>
                  </p:par>
                  <p:par>
                    <p:cTn id="62" fill="hold">
                      <p:stCondLst>
                        <p:cond delay="indefinite"/>
                      </p:stCondLst>
                      <p:childTnLst>
                        <p:par>
                          <p:cTn id="63" fill="hold">
                            <p:stCondLst>
                              <p:cond delay="0"/>
                            </p:stCondLst>
                            <p:childTnLst>
                              <p:par>
                                <p:cTn id="64" presetID="10" presetClass="entr" presetSubtype="0" fill="hold" grpId="0" nodeType="clickEffect">
                                  <p:stCondLst>
                                    <p:cond delay="0"/>
                                  </p:stCondLst>
                                  <p:childTnLst>
                                    <p:set>
                                      <p:cBhvr>
                                        <p:cTn id="65" dur="1" fill="hold">
                                          <p:stCondLst>
                                            <p:cond delay="0"/>
                                          </p:stCondLst>
                                        </p:cTn>
                                        <p:tgtEl>
                                          <p:spTgt spid="9"/>
                                        </p:tgtEl>
                                        <p:attrNameLst>
                                          <p:attrName>style.visibility</p:attrName>
                                        </p:attrNameLst>
                                      </p:cBhvr>
                                      <p:to>
                                        <p:strVal val="visible"/>
                                      </p:to>
                                    </p:set>
                                    <p:animEffect transition="in" filter="fade">
                                      <p:cBhvr>
                                        <p:cTn id="66" dur="500"/>
                                        <p:tgtEl>
                                          <p:spTgt spid="9"/>
                                        </p:tgtEl>
                                      </p:cBhvr>
                                    </p:animEffect>
                                  </p:childTnLst>
                                </p:cTn>
                              </p:par>
                            </p:childTnLst>
                          </p:cTn>
                        </p:par>
                      </p:childTnLst>
                    </p:cTn>
                  </p:par>
                  <p:par>
                    <p:cTn id="67" fill="hold">
                      <p:stCondLst>
                        <p:cond delay="indefinite"/>
                      </p:stCondLst>
                      <p:childTnLst>
                        <p:par>
                          <p:cTn id="68" fill="hold">
                            <p:stCondLst>
                              <p:cond delay="0"/>
                            </p:stCondLst>
                            <p:childTnLst>
                              <p:par>
                                <p:cTn id="69" presetID="10" presetClass="entr" presetSubtype="0" fill="hold" grpId="0" nodeType="clickEffect">
                                  <p:stCondLst>
                                    <p:cond delay="0"/>
                                  </p:stCondLst>
                                  <p:childTnLst>
                                    <p:set>
                                      <p:cBhvr>
                                        <p:cTn id="70" dur="1" fill="hold">
                                          <p:stCondLst>
                                            <p:cond delay="0"/>
                                          </p:stCondLst>
                                        </p:cTn>
                                        <p:tgtEl>
                                          <p:spTgt spid="12"/>
                                        </p:tgtEl>
                                        <p:attrNameLst>
                                          <p:attrName>style.visibility</p:attrName>
                                        </p:attrNameLst>
                                      </p:cBhvr>
                                      <p:to>
                                        <p:strVal val="visible"/>
                                      </p:to>
                                    </p:set>
                                    <p:animEffect transition="in" filter="fade">
                                      <p:cBhvr>
                                        <p:cTn id="7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15" grpId="0" bldLvl="0" animBg="1"/>
      <p:bldP spid="4" grpId="0"/>
      <p:bldP spid="4" grpId="1"/>
      <p:bldP spid="7" grpId="0"/>
      <p:bldP spid="7" grpId="1"/>
      <p:bldP spid="9" grpId="0"/>
      <p:bldP spid="16" grpId="0" bldLvl="0" animBg="1"/>
      <p:bldP spid="17" grpId="0" bldLvl="0" animBg="1"/>
      <p:bldP spid="19" grpId="0" bldLvl="0" animBg="1"/>
      <p:bldP spid="13" grpId="0"/>
      <p:bldP spid="13" grpId="1"/>
      <p:bldP spid="1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descr="&amp;pky340_sjzg_VCG211312730586_sjzg_VCG211312730586&amp;"/>
          <p:cNvPicPr>
            <a:picLocks noChangeAspect="1"/>
          </p:cNvPicPr>
          <p:nvPr/>
        </p:nvPicPr>
        <p:blipFill>
          <a:blip r:embed="rId1"/>
          <a:stretch>
            <a:fillRect/>
          </a:stretch>
        </p:blipFill>
        <p:spPr>
          <a:xfrm>
            <a:off x="0" y="1109980"/>
            <a:ext cx="12192000" cy="5421630"/>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8" name="矩形 7"/>
          <p:cNvSpPr/>
          <p:nvPr/>
        </p:nvSpPr>
        <p:spPr>
          <a:xfrm>
            <a:off x="1386840" y="94615"/>
            <a:ext cx="10657205" cy="583565"/>
          </a:xfrm>
          <a:prstGeom prst="rect">
            <a:avLst/>
          </a:prstGeom>
        </p:spPr>
        <p:txBody>
          <a:bodyPr wrap="square">
            <a:spAutoFit/>
          </a:bodyPr>
          <a:lstStyle/>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一、火灾的分类</a:t>
            </a:r>
            <a:endParaRPr lang="en-US" altLang="zh-CN"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矩形 5"/>
          <p:cNvSpPr/>
          <p:nvPr/>
        </p:nvSpPr>
        <p:spPr>
          <a:xfrm>
            <a:off x="735965" y="1667193"/>
            <a:ext cx="10909935" cy="4892675"/>
          </a:xfrm>
          <a:prstGeom prst="rect">
            <a:avLst/>
          </a:prstGeom>
        </p:spPr>
        <p:txBody>
          <a:bodyPr wrap="square" anchor="ctr" anchorCtr="1">
            <a:spAutoFit/>
          </a:bodyPr>
          <a:p>
            <a:pPr indent="720090" algn="just" fontAlgn="auto">
              <a:lnSpc>
                <a:spcPct val="150000"/>
              </a:lnSpc>
            </a:pP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B类火灾是指液体或可熔化的固体物质火灾。在可燃液体中，非水溶性液体是指由碳、氢两种元素构成的烃类液体及其液体混合物，如汽油、煤油、原油、苯等；甲醇、乙醇则属水溶性液体。沥青、石蜡虽然是固体，但是是可熔化的可燃固体，所以发生的火灾也属于B类火灾。沥青由原油加工得到或天然存在，是非常黏稠的固体或半固体有机物质，可溶解于苯或二硫化碳。天然沥青通常混有细小或极微小的矿物质。石蜡是由石油馏分得到的、主要成分为饱和烃的混合物产品，常温下为固态。液体石蜡是从煤油和柴油馏分中得到的正构烷烃混合物，常温下为无色无嗅的液体。</a:t>
            </a:r>
            <a:endParaRPr lang="zh-CN" altLang="en-US"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文本框 2"/>
          <p:cNvSpPr txBox="1"/>
          <p:nvPr/>
        </p:nvSpPr>
        <p:spPr>
          <a:xfrm>
            <a:off x="1065530" y="1007110"/>
            <a:ext cx="6685280" cy="583565"/>
          </a:xfrm>
          <a:prstGeom prst="rect">
            <a:avLst/>
          </a:prstGeom>
          <a:noFill/>
        </p:spPr>
        <p:txBody>
          <a:bodyPr wrap="none" rtlCol="0" anchor="t">
            <a:spAutoFit/>
          </a:bodyPr>
          <a:p>
            <a:pPr algn="l"/>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（二）液体或可熔化的固体物质火灾</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 name="图片 4" descr="&amp;pky320_sjzg_VCG41N544673180_sjzg_VCG41N544673180&amp;"/>
          <p:cNvPicPr>
            <a:picLocks noChangeAspect="1"/>
          </p:cNvPicPr>
          <p:nvPr/>
        </p:nvPicPr>
        <p:blipFill>
          <a:blip r:embed="rId1"/>
          <a:srcRect b="26667"/>
          <a:stretch>
            <a:fillRect/>
          </a:stretch>
        </p:blipFill>
        <p:spPr>
          <a:xfrm>
            <a:off x="0" y="899160"/>
            <a:ext cx="12192000" cy="5958840"/>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descr="&amp;pky380_sjzg_VCG41N514157148_sjzg_VCG41N514157148&amp;"/>
          <p:cNvPicPr>
            <a:picLocks noChangeAspect="1"/>
          </p:cNvPicPr>
          <p:nvPr/>
        </p:nvPicPr>
        <p:blipFill>
          <a:blip r:embed="rId1"/>
          <a:srcRect t="23019" b="3761"/>
          <a:stretch>
            <a:fillRect/>
          </a:stretch>
        </p:blipFill>
        <p:spPr>
          <a:xfrm>
            <a:off x="0" y="860425"/>
            <a:ext cx="12192635" cy="5998210"/>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8" name="矩形 7"/>
          <p:cNvSpPr/>
          <p:nvPr/>
        </p:nvSpPr>
        <p:spPr>
          <a:xfrm>
            <a:off x="1386840" y="94615"/>
            <a:ext cx="10657205" cy="583565"/>
          </a:xfrm>
          <a:prstGeom prst="rect">
            <a:avLst/>
          </a:prstGeom>
        </p:spPr>
        <p:txBody>
          <a:bodyPr wrap="square">
            <a:spAutoFit/>
          </a:bodyPr>
          <a:lstStyle/>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一、火灾的分类</a:t>
            </a:r>
            <a:endParaRPr lang="en-US" altLang="zh-CN"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矩形 5"/>
          <p:cNvSpPr/>
          <p:nvPr/>
        </p:nvSpPr>
        <p:spPr>
          <a:xfrm>
            <a:off x="678815" y="2490470"/>
            <a:ext cx="6089015" cy="3091815"/>
          </a:xfrm>
          <a:prstGeom prst="rect">
            <a:avLst/>
          </a:prstGeom>
        </p:spPr>
        <p:txBody>
          <a:bodyPr wrap="square" anchor="ctr" anchorCtr="1">
            <a:spAutoFit/>
          </a:bodyPr>
          <a:p>
            <a:pPr indent="720090" algn="just" fontAlgn="auto">
              <a:lnSpc>
                <a:spcPct val="150000"/>
              </a:lnSpc>
            </a:pP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C类火灾是指气体火灾。可燃性气体种类繁多，例如乙炔、煤气、氢气、硫化氢、氰化氢、甲烷、乙烷、丙烷、天然气、丁烷、丙二烯、环丁烷、异丁烷、异丁烯等气体燃烧或爆炸发生的火灾。</a:t>
            </a:r>
            <a:endParaRPr lang="zh-CN" altLang="en-US"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文本框 2"/>
          <p:cNvSpPr txBox="1"/>
          <p:nvPr/>
        </p:nvSpPr>
        <p:spPr>
          <a:xfrm>
            <a:off x="807085" y="1736090"/>
            <a:ext cx="3027680" cy="583565"/>
          </a:xfrm>
          <a:prstGeom prst="rect">
            <a:avLst/>
          </a:prstGeom>
          <a:noFill/>
        </p:spPr>
        <p:txBody>
          <a:bodyPr wrap="none" rtlCol="0" anchor="t">
            <a:spAutoFit/>
          </a:bodyPr>
          <a:p>
            <a:pPr algn="l"/>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（三）气体火灾</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5" name="图片 4" descr="&amp;pky380_sjzg_VCG41N678753942_sjzg_VCG41N678753942&amp;"/>
          <p:cNvPicPr>
            <a:picLocks noChangeAspect="1"/>
          </p:cNvPicPr>
          <p:nvPr/>
        </p:nvPicPr>
        <p:blipFill>
          <a:blip r:embed="rId1"/>
          <a:srcRect l="9890" t="3898" r="29331"/>
          <a:stretch>
            <a:fillRect/>
          </a:stretch>
        </p:blipFill>
        <p:spPr>
          <a:xfrm>
            <a:off x="7405370" y="1388110"/>
            <a:ext cx="4375150" cy="4533900"/>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8" name="矩形 7"/>
          <p:cNvSpPr/>
          <p:nvPr/>
        </p:nvSpPr>
        <p:spPr>
          <a:xfrm>
            <a:off x="1386840" y="94615"/>
            <a:ext cx="10657205" cy="583565"/>
          </a:xfrm>
          <a:prstGeom prst="rect">
            <a:avLst/>
          </a:prstGeom>
        </p:spPr>
        <p:txBody>
          <a:bodyPr wrap="square">
            <a:spAutoFit/>
          </a:bodyPr>
          <a:lstStyle/>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一、火灾的分类</a:t>
            </a:r>
            <a:endParaRPr lang="en-US" altLang="zh-CN"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矩形 5"/>
          <p:cNvSpPr/>
          <p:nvPr/>
        </p:nvSpPr>
        <p:spPr>
          <a:xfrm>
            <a:off x="609600" y="2378393"/>
            <a:ext cx="10534650" cy="1291590"/>
          </a:xfrm>
          <a:prstGeom prst="rect">
            <a:avLst/>
          </a:prstGeom>
        </p:spPr>
        <p:txBody>
          <a:bodyPr wrap="square" anchor="ctr" anchorCtr="1">
            <a:spAutoFit/>
          </a:bodyPr>
          <a:p>
            <a:pPr indent="720090" algn="just" fontAlgn="auto">
              <a:lnSpc>
                <a:spcPct val="150000"/>
              </a:lnSpc>
            </a:pP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D类火灾是指金属火灾。例如，钾、锂、镁、钛、锆、钠、铝镁合金等燃烧发生的火灾。</a:t>
            </a:r>
            <a:endParaRPr lang="zh-CN" altLang="en-US"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文本框 2"/>
          <p:cNvSpPr txBox="1"/>
          <p:nvPr/>
        </p:nvSpPr>
        <p:spPr>
          <a:xfrm>
            <a:off x="1029970" y="1549400"/>
            <a:ext cx="3453130" cy="583565"/>
          </a:xfrm>
          <a:prstGeom prst="rect">
            <a:avLst/>
          </a:prstGeom>
          <a:noFill/>
        </p:spPr>
        <p:txBody>
          <a:bodyPr wrap="square" rtlCol="0" anchor="t">
            <a:spAutoFit/>
          </a:bodyPr>
          <a:p>
            <a:pPr algn="l"/>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（四）金属火灾</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文本框 1"/>
          <p:cNvSpPr txBox="1"/>
          <p:nvPr/>
        </p:nvSpPr>
        <p:spPr>
          <a:xfrm>
            <a:off x="1033145" y="4022725"/>
            <a:ext cx="3526155" cy="583565"/>
          </a:xfrm>
          <a:prstGeom prst="rect">
            <a:avLst/>
          </a:prstGeom>
          <a:noFill/>
        </p:spPr>
        <p:txBody>
          <a:bodyPr wrap="square" rtlCol="0" anchor="t">
            <a:spAutoFit/>
          </a:bodyPr>
          <a:p>
            <a:pPr algn="l"/>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（五）带电火灾</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矩形 3"/>
          <p:cNvSpPr/>
          <p:nvPr/>
        </p:nvSpPr>
        <p:spPr>
          <a:xfrm>
            <a:off x="320675" y="4721225"/>
            <a:ext cx="8598535" cy="691515"/>
          </a:xfrm>
          <a:prstGeom prst="rect">
            <a:avLst/>
          </a:prstGeom>
        </p:spPr>
        <p:txBody>
          <a:bodyPr wrap="square" anchor="ctr" anchorCtr="1">
            <a:spAutoFit/>
          </a:bodyPr>
          <a:p>
            <a:pPr indent="720090" algn="l" fontAlgn="auto">
              <a:lnSpc>
                <a:spcPct val="150000"/>
              </a:lnSpc>
            </a:pP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E类火灾是指带电火灾，即物体带电燃烧的火灾。</a:t>
            </a:r>
            <a:endParaRPr lang="zh-CN" altLang="en-US"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descr="&amp;pky320_sjzg_VCG41N649203018_sjzg_VCG41N649203018&amp;"/>
          <p:cNvPicPr>
            <a:picLocks noChangeAspect="1"/>
          </p:cNvPicPr>
          <p:nvPr/>
        </p:nvPicPr>
        <p:blipFill>
          <a:blip r:embed="rId1"/>
          <a:stretch>
            <a:fillRect/>
          </a:stretch>
        </p:blipFill>
        <p:spPr>
          <a:xfrm>
            <a:off x="0" y="635"/>
            <a:ext cx="12192000" cy="6856095"/>
          </a:xfrm>
          <a:prstGeom prst="rect">
            <a:avLst/>
          </a:prstGeom>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8" name="矩形 7"/>
          <p:cNvSpPr/>
          <p:nvPr/>
        </p:nvSpPr>
        <p:spPr>
          <a:xfrm>
            <a:off x="1386840" y="94615"/>
            <a:ext cx="10657205" cy="583565"/>
          </a:xfrm>
          <a:prstGeom prst="rect">
            <a:avLst/>
          </a:prstGeom>
        </p:spPr>
        <p:txBody>
          <a:bodyPr wrap="square">
            <a:spAutoFit/>
          </a:bodyPr>
          <a:lstStyle/>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一、火灾的分类</a:t>
            </a:r>
            <a:endParaRPr lang="en-US" altLang="zh-CN"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矩形 5"/>
          <p:cNvSpPr/>
          <p:nvPr/>
        </p:nvSpPr>
        <p:spPr>
          <a:xfrm>
            <a:off x="697865" y="3179128"/>
            <a:ext cx="5932170" cy="1891665"/>
          </a:xfrm>
          <a:prstGeom prst="rect">
            <a:avLst/>
          </a:prstGeom>
        </p:spPr>
        <p:txBody>
          <a:bodyPr wrap="square" anchor="ctr" anchorCtr="1">
            <a:spAutoFit/>
          </a:bodyPr>
          <a:p>
            <a:pPr indent="720090" algn="just" fontAlgn="auto">
              <a:lnSpc>
                <a:spcPct val="150000"/>
              </a:lnSpc>
            </a:pP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F类火灾是指烹饪器具内的烹饪物（如动植物油脂）火灾。动植物油脂多含有不饱和的油酸和亚油酸。</a:t>
            </a:r>
            <a:endParaRPr lang="zh-CN" altLang="en-US"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文本框 2"/>
          <p:cNvSpPr txBox="1"/>
          <p:nvPr/>
        </p:nvSpPr>
        <p:spPr>
          <a:xfrm>
            <a:off x="751840" y="1572895"/>
            <a:ext cx="9123680" cy="583565"/>
          </a:xfrm>
          <a:prstGeom prst="rect">
            <a:avLst/>
          </a:prstGeom>
          <a:noFill/>
        </p:spPr>
        <p:txBody>
          <a:bodyPr wrap="none" rtlCol="0" anchor="t">
            <a:spAutoFit/>
          </a:bodyPr>
          <a:p>
            <a:pPr algn="l"/>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（六）烹饪器具内的烹饪物（如动植物油脂）火灾</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4" name="图片 3" descr="&amp;pky380_sjzg_VCG41N484472020_sjzg_VCG41N484472020&amp;"/>
          <p:cNvPicPr>
            <a:picLocks noChangeAspect="1"/>
          </p:cNvPicPr>
          <p:nvPr/>
        </p:nvPicPr>
        <p:blipFill>
          <a:blip r:embed="rId1"/>
          <a:stretch>
            <a:fillRect/>
          </a:stretch>
        </p:blipFill>
        <p:spPr>
          <a:xfrm>
            <a:off x="6872605" y="2578735"/>
            <a:ext cx="5047615" cy="3364865"/>
          </a:xfrm>
          <a:prstGeom prst="rect">
            <a:avLst/>
          </a:prstGeo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descr="&amp;pky380_sjzg_VCG41N621141664_sjzg_VCG41N621141664&amp;"/>
          <p:cNvPicPr>
            <a:picLocks noChangeAspect="1"/>
          </p:cNvPicPr>
          <p:nvPr/>
        </p:nvPicPr>
        <p:blipFill>
          <a:blip r:embed="rId1"/>
          <a:srcRect t="28889"/>
          <a:stretch>
            <a:fillRect/>
          </a:stretch>
        </p:blipFill>
        <p:spPr>
          <a:xfrm>
            <a:off x="-15875" y="1066800"/>
            <a:ext cx="12207875" cy="5791200"/>
          </a:xfrm>
          <a:prstGeom prst="rect">
            <a:avLst/>
          </a:prstGeom>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8" name="矩形 7"/>
          <p:cNvSpPr/>
          <p:nvPr/>
        </p:nvSpPr>
        <p:spPr>
          <a:xfrm>
            <a:off x="1386840" y="94615"/>
            <a:ext cx="10657205" cy="583565"/>
          </a:xfrm>
          <a:prstGeom prst="rect">
            <a:avLst/>
          </a:prstGeom>
        </p:spPr>
        <p:txBody>
          <a:bodyPr wrap="square">
            <a:spAutoFit/>
          </a:bodyPr>
          <a:lstStyle/>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二、火灾等级标准</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矩形 5"/>
          <p:cNvSpPr/>
          <p:nvPr/>
        </p:nvSpPr>
        <p:spPr>
          <a:xfrm>
            <a:off x="336550" y="844550"/>
            <a:ext cx="5334635" cy="691515"/>
          </a:xfrm>
          <a:prstGeom prst="rect">
            <a:avLst/>
          </a:prstGeom>
        </p:spPr>
        <p:txBody>
          <a:bodyPr wrap="square" anchor="ctr" anchorCtr="1">
            <a:spAutoFit/>
          </a:bodyPr>
          <a:p>
            <a:pPr indent="720090" algn="l" fontAlgn="auto">
              <a:lnSpc>
                <a:spcPct val="150000"/>
              </a:lnSpc>
            </a:pP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火灾等级标准见表3.2-2。</a:t>
            </a:r>
            <a:endParaRPr lang="zh-CN" altLang="en-US"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文本框 1"/>
          <p:cNvSpPr txBox="1"/>
          <p:nvPr/>
        </p:nvSpPr>
        <p:spPr>
          <a:xfrm>
            <a:off x="807085" y="1826895"/>
            <a:ext cx="10572750" cy="398780"/>
          </a:xfrm>
          <a:prstGeom prst="rect">
            <a:avLst/>
          </a:prstGeom>
          <a:noFill/>
          <a:ln w="9525">
            <a:noFill/>
          </a:ln>
        </p:spPr>
        <p:txBody>
          <a:bodyPr wrap="square">
            <a:spAutoFit/>
          </a:bodyPr>
          <a:p>
            <a:pPr indent="0" algn="ctr"/>
            <a:r>
              <a:rPr lang="zh-CN" sz="2000" b="1">
                <a:ea typeface="宋体" panose="02010600030101010101" pitchFamily="2" charset="-122"/>
              </a:rPr>
              <a:t>表3.2-2  火灾等级标准</a:t>
            </a:r>
            <a:endParaRPr lang="zh-CN" altLang="en-US" sz="2000" b="1">
              <a:ea typeface="宋体" panose="02010600030101010101" pitchFamily="2" charset="-122"/>
            </a:endParaRPr>
          </a:p>
        </p:txBody>
      </p:sp>
      <p:graphicFrame>
        <p:nvGraphicFramePr>
          <p:cNvPr id="4" name="表格 3"/>
          <p:cNvGraphicFramePr/>
          <p:nvPr>
            <p:custDataLst>
              <p:tags r:id="rId1"/>
            </p:custDataLst>
          </p:nvPr>
        </p:nvGraphicFramePr>
        <p:xfrm>
          <a:off x="798830" y="2887345"/>
          <a:ext cx="10581640" cy="2830830"/>
        </p:xfrm>
        <a:graphic>
          <a:graphicData uri="http://schemas.openxmlformats.org/drawingml/2006/table">
            <a:tbl>
              <a:tblPr firstRow="1" bandRow="1">
                <a:tableStyleId>{5940675A-B579-460E-94D1-54222C63F5DA}</a:tableStyleId>
              </a:tblPr>
              <a:tblGrid>
                <a:gridCol w="1047750"/>
                <a:gridCol w="1774825"/>
                <a:gridCol w="2258060"/>
                <a:gridCol w="2437130"/>
                <a:gridCol w="3063875"/>
              </a:tblGrid>
              <a:tr h="431800">
                <a:tc rowSpan="2">
                  <a:txBody>
                    <a:bodyPr/>
                    <a:p>
                      <a:pPr indent="0" algn="ctr">
                        <a:buNone/>
                      </a:pPr>
                      <a:r>
                        <a:rPr lang="en-US" sz="1800" b="0">
                          <a:latin typeface="黑体" panose="02010609060101010101" charset="-122"/>
                          <a:ea typeface="黑体" panose="02010609060101010101" charset="-122"/>
                          <a:cs typeface="黑体" panose="02010609060101010101" charset="-122"/>
                        </a:rPr>
                        <a:t>序号</a:t>
                      </a:r>
                      <a:endParaRPr lang="en-US" altLang="en-US" sz="1800" b="0">
                        <a:latin typeface="黑体" panose="02010609060101010101" charset="-122"/>
                        <a:ea typeface="黑体" panose="02010609060101010101" charset="-122"/>
                        <a:cs typeface="黑体" panose="02010609060101010101" charset="-122"/>
                      </a:endParaRPr>
                    </a:p>
                  </a:txBody>
                  <a:tcPr marL="68580" marR="68580" marT="0" marB="0" vert="horz" anchor="ctr" anchorCtr="0">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rowSpan="2">
                  <a:txBody>
                    <a:bodyPr/>
                    <a:p>
                      <a:pPr indent="0" algn="ctr">
                        <a:buNone/>
                      </a:pPr>
                      <a:r>
                        <a:rPr lang="en-US" sz="1800" b="0">
                          <a:latin typeface="黑体" panose="02010609060101010101" charset="-122"/>
                          <a:ea typeface="黑体" panose="02010609060101010101" charset="-122"/>
                          <a:cs typeface="黑体" panose="02010609060101010101" charset="-122"/>
                        </a:rPr>
                        <a:t>类别</a:t>
                      </a:r>
                      <a:endParaRPr lang="en-US" altLang="en-US" sz="1800" b="0">
                        <a:latin typeface="黑体" panose="02010609060101010101" charset="-122"/>
                        <a:ea typeface="黑体" panose="02010609060101010101" charset="-122"/>
                        <a:cs typeface="黑体" panose="02010609060101010101"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gridSpan="3">
                  <a:txBody>
                    <a:bodyPr/>
                    <a:p>
                      <a:pPr indent="0" algn="ctr">
                        <a:buNone/>
                      </a:pPr>
                      <a:r>
                        <a:rPr lang="en-US" sz="1800" b="0">
                          <a:latin typeface="黑体" panose="02010609060101010101" charset="-122"/>
                          <a:ea typeface="黑体" panose="02010609060101010101" charset="-122"/>
                          <a:cs typeface="黑体" panose="02010609060101010101" charset="-122"/>
                        </a:rPr>
                        <a:t>等级标准</a:t>
                      </a:r>
                      <a:endParaRPr lang="en-US" altLang="en-US" sz="1800" b="0">
                        <a:latin typeface="黑体" panose="02010609060101010101" charset="-122"/>
                        <a:ea typeface="黑体" panose="02010609060101010101" charset="-122"/>
                        <a:cs typeface="黑体" panose="02010609060101010101" charset="-122"/>
                      </a:endParaRPr>
                    </a:p>
                  </a:txBody>
                  <a:tcPr marL="68580" marR="68580" marT="0" marB="0" vert="horz" anchor="ctr" anchorCtr="0">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r>
              <a:tr h="432000">
                <a:tc vMerge="1">
                  <a:tcPr>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a:txBody>
                    <a:bodyPr/>
                    <a:p>
                      <a:pPr indent="0" algn="ctr">
                        <a:buNone/>
                      </a:pPr>
                      <a:r>
                        <a:rPr lang="en-US" sz="1800" b="0">
                          <a:latin typeface="黑体" panose="02010609060101010101" charset="-122"/>
                          <a:ea typeface="黑体" panose="02010609060101010101" charset="-122"/>
                          <a:cs typeface="黑体" panose="02010609060101010101" charset="-122"/>
                        </a:rPr>
                        <a:t>死亡</a:t>
                      </a:r>
                      <a:endParaRPr lang="en-US" altLang="en-US" sz="1800" b="0">
                        <a:latin typeface="黑体" panose="02010609060101010101" charset="-122"/>
                        <a:ea typeface="黑体" panose="02010609060101010101" charset="-122"/>
                        <a:cs typeface="黑体" panose="02010609060101010101"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黑体" panose="02010609060101010101" charset="-122"/>
                          <a:ea typeface="黑体" panose="02010609060101010101" charset="-122"/>
                          <a:cs typeface="黑体" panose="02010609060101010101" charset="-122"/>
                        </a:rPr>
                        <a:t>重伤</a:t>
                      </a:r>
                      <a:endParaRPr lang="en-US" altLang="en-US" sz="1800" b="0">
                        <a:latin typeface="黑体" panose="02010609060101010101" charset="-122"/>
                        <a:ea typeface="黑体" panose="02010609060101010101" charset="-122"/>
                        <a:cs typeface="黑体" panose="02010609060101010101"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黑体" panose="02010609060101010101" charset="-122"/>
                          <a:ea typeface="黑体" panose="02010609060101010101" charset="-122"/>
                          <a:cs typeface="黑体" panose="02010609060101010101" charset="-122"/>
                        </a:rPr>
                        <a:t>直接财产损失</a:t>
                      </a:r>
                      <a:endParaRPr lang="en-US" altLang="en-US" sz="1800" b="0">
                        <a:latin typeface="黑体" panose="02010609060101010101" charset="-122"/>
                        <a:ea typeface="黑体" panose="02010609060101010101" charset="-122"/>
                        <a:cs typeface="黑体" panose="02010609060101010101" charset="-122"/>
                      </a:endParaRPr>
                    </a:p>
                  </a:txBody>
                  <a:tcPr marL="68580" marR="68580" marT="0" marB="0" vert="horz" anchor="ctr" anchorCtr="0">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32000">
                <a:tc>
                  <a:txBody>
                    <a:bodyPr/>
                    <a:p>
                      <a:pPr indent="0" algn="ctr">
                        <a:buNone/>
                      </a:pPr>
                      <a:r>
                        <a:rPr lang="en-US" sz="1800" b="0">
                          <a:latin typeface="方正书宋简体" panose="03000509000000000000" charset="-122"/>
                          <a:cs typeface="方正书宋简体" panose="03000509000000000000" charset="-122"/>
                        </a:rPr>
                        <a:t>1</a:t>
                      </a:r>
                      <a:endParaRPr lang="en-US" altLang="en-US" sz="1800" b="0">
                        <a:latin typeface="方正书宋简体" panose="03000509000000000000" charset="-122"/>
                        <a:ea typeface="方正书宋简体" panose="03000509000000000000" charset="-122"/>
                        <a:cs typeface="方正书宋简体" panose="03000509000000000000" charset="-122"/>
                      </a:endParaRPr>
                    </a:p>
                  </a:txBody>
                  <a:tcPr marL="68580" marR="68580" marT="0" marB="0" vert="horz" anchor="ctr" anchorCtr="0">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方正书宋简体" panose="03000509000000000000" charset="-122"/>
                          <a:cs typeface="方正书宋简体" panose="03000509000000000000" charset="-122"/>
                        </a:rPr>
                        <a:t>特别重大火灾</a:t>
                      </a:r>
                      <a:endParaRPr lang="en-US" altLang="en-US" sz="1800" b="0">
                        <a:latin typeface="方正书宋简体" panose="03000509000000000000" charset="-122"/>
                        <a:ea typeface="方正书宋简体" panose="03000509000000000000" charset="-122"/>
                        <a:cs typeface="方正书宋简体"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方正书宋简体" panose="03000509000000000000" charset="-122"/>
                          <a:cs typeface="方正书宋简体" panose="03000509000000000000" charset="-122"/>
                        </a:rPr>
                        <a:t>30人以上</a:t>
                      </a:r>
                      <a:endParaRPr lang="en-US" altLang="en-US" sz="1800" b="0">
                        <a:latin typeface="方正书宋简体" panose="03000509000000000000" charset="-122"/>
                        <a:ea typeface="方正书宋简体" panose="03000509000000000000" charset="-122"/>
                        <a:cs typeface="方正书宋简体"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方正书宋简体" panose="03000509000000000000" charset="-122"/>
                          <a:cs typeface="方正书宋简体" panose="03000509000000000000" charset="-122"/>
                        </a:rPr>
                        <a:t>100人以上</a:t>
                      </a:r>
                      <a:endParaRPr lang="en-US" altLang="en-US" sz="1800" b="0">
                        <a:latin typeface="方正书宋简体" panose="03000509000000000000" charset="-122"/>
                        <a:ea typeface="方正书宋简体" panose="03000509000000000000" charset="-122"/>
                        <a:cs typeface="方正书宋简体"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方正书宋简体" panose="03000509000000000000" charset="-122"/>
                          <a:cs typeface="方正书宋简体" panose="03000509000000000000" charset="-122"/>
                        </a:rPr>
                        <a:t>1亿元以上</a:t>
                      </a:r>
                      <a:endParaRPr lang="en-US" altLang="en-US" sz="1800" b="0">
                        <a:latin typeface="方正书宋简体" panose="03000509000000000000" charset="-122"/>
                        <a:ea typeface="方正书宋简体" panose="03000509000000000000" charset="-122"/>
                        <a:cs typeface="方正书宋简体"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32000">
                <a:tc>
                  <a:txBody>
                    <a:bodyPr/>
                    <a:p>
                      <a:pPr indent="0" algn="ctr">
                        <a:buNone/>
                      </a:pPr>
                      <a:r>
                        <a:rPr lang="en-US" sz="1800" b="0">
                          <a:latin typeface="方正书宋简体" panose="03000509000000000000" charset="-122"/>
                          <a:cs typeface="方正书宋简体" panose="03000509000000000000" charset="-122"/>
                        </a:rPr>
                        <a:t>2</a:t>
                      </a:r>
                      <a:endParaRPr lang="en-US" altLang="en-US" sz="1800" b="0">
                        <a:latin typeface="方正书宋简体" panose="03000509000000000000" charset="-122"/>
                        <a:ea typeface="方正书宋简体" panose="03000509000000000000" charset="-122"/>
                        <a:cs typeface="方正书宋简体" panose="03000509000000000000" charset="-122"/>
                      </a:endParaRPr>
                    </a:p>
                  </a:txBody>
                  <a:tcPr marL="68580" marR="68580" marT="0" marB="0" vert="horz" anchor="ctr" anchorCtr="0">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方正书宋简体" panose="03000509000000000000" charset="-122"/>
                          <a:cs typeface="方正书宋简体" panose="03000509000000000000" charset="-122"/>
                        </a:rPr>
                        <a:t>重大火灾</a:t>
                      </a:r>
                      <a:endParaRPr lang="en-US" altLang="en-US" sz="1800" b="0">
                        <a:latin typeface="方正书宋简体" panose="03000509000000000000" charset="-122"/>
                        <a:ea typeface="方正书宋简体" panose="03000509000000000000" charset="-122"/>
                        <a:cs typeface="方正书宋简体"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方正书宋简体" panose="03000509000000000000" charset="-122"/>
                          <a:cs typeface="方正书宋简体" panose="03000509000000000000" charset="-122"/>
                        </a:rPr>
                        <a:t>10人以上30人以下</a:t>
                      </a:r>
                      <a:endParaRPr lang="en-US" altLang="en-US" sz="1800" b="0">
                        <a:latin typeface="方正书宋简体" panose="03000509000000000000" charset="-122"/>
                        <a:ea typeface="方正书宋简体" panose="03000509000000000000" charset="-122"/>
                        <a:cs typeface="方正书宋简体"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方正书宋简体" panose="03000509000000000000" charset="-122"/>
                          <a:cs typeface="方正书宋简体" panose="03000509000000000000" charset="-122"/>
                        </a:rPr>
                        <a:t>50人以上100人以下</a:t>
                      </a:r>
                      <a:endParaRPr lang="en-US" altLang="en-US" sz="1800" b="0">
                        <a:latin typeface="方正书宋简体" panose="03000509000000000000" charset="-122"/>
                        <a:ea typeface="方正书宋简体" panose="03000509000000000000" charset="-122"/>
                        <a:cs typeface="方正书宋简体"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方正书宋简体" panose="03000509000000000000" charset="-122"/>
                          <a:cs typeface="方正书宋简体" panose="03000509000000000000" charset="-122"/>
                        </a:rPr>
                        <a:t>5000万元以上1亿元以下</a:t>
                      </a:r>
                      <a:endParaRPr lang="en-US" altLang="en-US" sz="1800" b="0">
                        <a:latin typeface="方正书宋简体" panose="03000509000000000000" charset="-122"/>
                        <a:ea typeface="方正书宋简体" panose="03000509000000000000" charset="-122"/>
                        <a:cs typeface="方正书宋简体"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32000">
                <a:tc>
                  <a:txBody>
                    <a:bodyPr/>
                    <a:p>
                      <a:pPr indent="0" algn="ctr">
                        <a:buNone/>
                      </a:pPr>
                      <a:r>
                        <a:rPr lang="en-US" sz="1800" b="0">
                          <a:latin typeface="方正书宋简体" panose="03000509000000000000" charset="-122"/>
                          <a:cs typeface="方正书宋简体" panose="03000509000000000000" charset="-122"/>
                        </a:rPr>
                        <a:t>3</a:t>
                      </a:r>
                      <a:endParaRPr lang="en-US" altLang="en-US" sz="1800" b="0">
                        <a:latin typeface="方正书宋简体" panose="03000509000000000000" charset="-122"/>
                        <a:ea typeface="方正书宋简体" panose="03000509000000000000" charset="-122"/>
                        <a:cs typeface="方正书宋简体" panose="03000509000000000000" charset="-122"/>
                      </a:endParaRPr>
                    </a:p>
                  </a:txBody>
                  <a:tcPr marL="68580" marR="68580" marT="0" marB="0" vert="horz" anchor="ctr" anchorCtr="0">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方正书宋简体" panose="03000509000000000000" charset="-122"/>
                          <a:cs typeface="方正书宋简体" panose="03000509000000000000" charset="-122"/>
                        </a:rPr>
                        <a:t>较大火灾</a:t>
                      </a:r>
                      <a:endParaRPr lang="en-US" altLang="en-US" sz="1800" b="0">
                        <a:latin typeface="方正书宋简体" panose="03000509000000000000" charset="-122"/>
                        <a:ea typeface="方正书宋简体" panose="03000509000000000000" charset="-122"/>
                        <a:cs typeface="方正书宋简体"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方正书宋简体" panose="03000509000000000000" charset="-122"/>
                          <a:cs typeface="方正书宋简体" panose="03000509000000000000" charset="-122"/>
                        </a:rPr>
                        <a:t>3人以上10人以下</a:t>
                      </a:r>
                      <a:endParaRPr lang="en-US" altLang="en-US" sz="1800" b="0">
                        <a:latin typeface="方正书宋简体" panose="03000509000000000000" charset="-122"/>
                        <a:ea typeface="方正书宋简体" panose="03000509000000000000" charset="-122"/>
                        <a:cs typeface="方正书宋简体"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方正书宋简体" panose="03000509000000000000" charset="-122"/>
                          <a:cs typeface="方正书宋简体" panose="03000509000000000000" charset="-122"/>
                        </a:rPr>
                        <a:t>10人以上50人以下</a:t>
                      </a:r>
                      <a:endParaRPr lang="en-US" altLang="en-US" sz="1800" b="0">
                        <a:latin typeface="方正书宋简体" panose="03000509000000000000" charset="-122"/>
                        <a:ea typeface="方正书宋简体" panose="03000509000000000000" charset="-122"/>
                        <a:cs typeface="方正书宋简体"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方正书宋简体" panose="03000509000000000000" charset="-122"/>
                          <a:cs typeface="方正书宋简体" panose="03000509000000000000" charset="-122"/>
                        </a:rPr>
                        <a:t>1000万元以上5000万元以下</a:t>
                      </a:r>
                      <a:endParaRPr lang="en-US" altLang="en-US" sz="1800" b="0">
                        <a:latin typeface="方正书宋简体" panose="03000509000000000000" charset="-122"/>
                        <a:ea typeface="方正书宋简体" panose="03000509000000000000" charset="-122"/>
                        <a:cs typeface="方正书宋简体"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32000">
                <a:tc>
                  <a:txBody>
                    <a:bodyPr/>
                    <a:p>
                      <a:pPr indent="0" algn="ctr">
                        <a:buNone/>
                      </a:pPr>
                      <a:r>
                        <a:rPr lang="en-US" sz="1800" b="0">
                          <a:latin typeface="方正书宋简体" panose="03000509000000000000" charset="-122"/>
                          <a:cs typeface="方正书宋简体" panose="03000509000000000000" charset="-122"/>
                        </a:rPr>
                        <a:t>4</a:t>
                      </a:r>
                      <a:endParaRPr lang="en-US" altLang="en-US" sz="1800" b="0">
                        <a:latin typeface="方正书宋简体" panose="03000509000000000000" charset="-122"/>
                        <a:ea typeface="方正书宋简体" panose="03000509000000000000" charset="-122"/>
                        <a:cs typeface="方正书宋简体" panose="03000509000000000000" charset="-122"/>
                      </a:endParaRPr>
                    </a:p>
                  </a:txBody>
                  <a:tcPr marL="68580" marR="68580" marT="0" marB="0" vert="horz" anchor="ctr" anchorCtr="0">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方正书宋简体" panose="03000509000000000000" charset="-122"/>
                          <a:cs typeface="方正书宋简体" panose="03000509000000000000" charset="-122"/>
                        </a:rPr>
                        <a:t>一般火灾</a:t>
                      </a:r>
                      <a:endParaRPr lang="en-US" altLang="en-US" sz="1800" b="0">
                        <a:latin typeface="方正书宋简体" panose="03000509000000000000" charset="-122"/>
                        <a:ea typeface="方正书宋简体" panose="03000509000000000000" charset="-122"/>
                        <a:cs typeface="方正书宋简体"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方正书宋简体" panose="03000509000000000000" charset="-122"/>
                          <a:cs typeface="方正书宋简体" panose="03000509000000000000" charset="-122"/>
                        </a:rPr>
                        <a:t>3人以下</a:t>
                      </a:r>
                      <a:endParaRPr lang="en-US" altLang="en-US" sz="1800" b="0">
                        <a:latin typeface="方正书宋简体" panose="03000509000000000000" charset="-122"/>
                        <a:ea typeface="方正书宋简体" panose="03000509000000000000" charset="-122"/>
                        <a:cs typeface="方正书宋简体"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方正书宋简体" panose="03000509000000000000" charset="-122"/>
                          <a:cs typeface="方正书宋简体" panose="03000509000000000000" charset="-122"/>
                        </a:rPr>
                        <a:t>10人以下</a:t>
                      </a:r>
                      <a:endParaRPr lang="en-US" altLang="en-US" sz="1800" b="0">
                        <a:latin typeface="方正书宋简体" panose="03000509000000000000" charset="-122"/>
                        <a:ea typeface="方正书宋简体" panose="03000509000000000000" charset="-122"/>
                        <a:cs typeface="方正书宋简体"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方正书宋简体" panose="03000509000000000000" charset="-122"/>
                          <a:cs typeface="方正书宋简体" panose="03000509000000000000" charset="-122"/>
                        </a:rPr>
                        <a:t>1000万元以下</a:t>
                      </a:r>
                      <a:endParaRPr lang="en-US" altLang="en-US" sz="1800" b="0">
                        <a:latin typeface="方正书宋简体" panose="03000509000000000000" charset="-122"/>
                        <a:ea typeface="方正书宋简体" panose="03000509000000000000" charset="-122"/>
                        <a:cs typeface="方正书宋简体"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5" name="文本框 4"/>
          <p:cNvSpPr txBox="1"/>
          <p:nvPr/>
        </p:nvSpPr>
        <p:spPr>
          <a:xfrm>
            <a:off x="807085" y="5644515"/>
            <a:ext cx="7268210" cy="337185"/>
          </a:xfrm>
          <a:prstGeom prst="rect">
            <a:avLst/>
          </a:prstGeom>
          <a:noFill/>
          <a:ln w="9525">
            <a:noFill/>
          </a:ln>
        </p:spPr>
        <p:txBody>
          <a:bodyPr wrap="square">
            <a:spAutoFit/>
          </a:bodyPr>
          <a:p>
            <a:pPr indent="0"/>
            <a:r>
              <a:rPr lang="zh-CN" sz="1600" b="0">
                <a:ea typeface="宋体" panose="02010600030101010101" pitchFamily="2" charset="-122"/>
              </a:rPr>
              <a:t>备注：表中的“以上”包括本数，“以下”不包括本数。</a:t>
            </a:r>
            <a:endParaRPr lang="zh-CN" altLang="en-US" sz="1600" b="0">
              <a:ea typeface="宋体" panose="02010600030101010101" pitchFamily="2"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 name="文本框 1"/>
          <p:cNvSpPr txBox="1"/>
          <p:nvPr/>
        </p:nvSpPr>
        <p:spPr>
          <a:xfrm>
            <a:off x="4770120" y="2439035"/>
            <a:ext cx="2328545" cy="521970"/>
          </a:xfrm>
          <a:prstGeom prst="rect">
            <a:avLst/>
          </a:prstGeom>
          <a:solidFill>
            <a:schemeClr val="tx1">
              <a:lumMod val="65000"/>
              <a:lumOff val="35000"/>
            </a:schemeClr>
          </a:solidFill>
          <a:ln>
            <a:noFill/>
          </a:ln>
          <a:effectLst/>
        </p:spPr>
        <p:txBody>
          <a:bodyPr wrap="square" rtlCol="0">
            <a:spAutoFit/>
          </a:bodyPr>
          <a:lstStyle/>
          <a:p>
            <a:pPr algn="ctr"/>
            <a:r>
              <a:rPr lang="zh-CN" altLang="en-US" sz="2800" b="1" dirty="0">
                <a:solidFill>
                  <a:schemeClr val="bg1"/>
                </a:solidFill>
                <a:latin typeface="微软雅黑" panose="020B0503020204020204" pitchFamily="34" charset="-122"/>
                <a:ea typeface="微软雅黑" panose="020B0503020204020204" pitchFamily="34" charset="-122"/>
              </a:rPr>
              <a:t>第一讲</a:t>
            </a:r>
            <a:endParaRPr lang="zh-CN" altLang="en-US" sz="2800" b="1" dirty="0">
              <a:solidFill>
                <a:schemeClr val="bg1"/>
              </a:solidFill>
              <a:effectLst/>
              <a:latin typeface="微软雅黑" panose="020B0503020204020204" pitchFamily="34" charset="-122"/>
              <a:ea typeface="微软雅黑" panose="020B0503020204020204" pitchFamily="34" charset="-122"/>
            </a:endParaRPr>
          </a:p>
        </p:txBody>
      </p:sp>
      <p:sp>
        <p:nvSpPr>
          <p:cNvPr id="42" name="文本框 1"/>
          <p:cNvSpPr txBox="1"/>
          <p:nvPr/>
        </p:nvSpPr>
        <p:spPr>
          <a:xfrm>
            <a:off x="4770120" y="2389505"/>
            <a:ext cx="2328545" cy="521970"/>
          </a:xfrm>
          <a:prstGeom prst="rect">
            <a:avLst/>
          </a:prstGeom>
          <a:solidFill>
            <a:srgbClr val="D7000F"/>
          </a:solidFill>
          <a:ln>
            <a:noFill/>
          </a:ln>
          <a:effectLst/>
        </p:spPr>
        <p:txBody>
          <a:bodyPr wrap="square" rtlCol="0">
            <a:spAutoFit/>
          </a:bodyPr>
          <a:lstStyle/>
          <a:p>
            <a:pPr algn="ctr"/>
            <a:r>
              <a:rPr lang="zh-CN" altLang="en-US" sz="2800" b="1" dirty="0">
                <a:solidFill>
                  <a:schemeClr val="bg1"/>
                </a:solidFill>
                <a:latin typeface="微软雅黑" panose="020B0503020204020204" pitchFamily="34" charset="-122"/>
                <a:ea typeface="微软雅黑" panose="020B0503020204020204" pitchFamily="34" charset="-122"/>
              </a:rPr>
              <a:t>第一节</a:t>
            </a:r>
            <a:endParaRPr lang="en-US" altLang="zh-CN" sz="2800" b="1" dirty="0">
              <a:solidFill>
                <a:schemeClr val="bg1"/>
              </a:solidFill>
              <a:latin typeface="微软雅黑" panose="020B0503020204020204" pitchFamily="34" charset="-122"/>
              <a:ea typeface="微软雅黑" panose="020B0503020204020204" pitchFamily="34" charset="-122"/>
            </a:endParaRPr>
          </a:p>
        </p:txBody>
      </p:sp>
      <p:cxnSp>
        <p:nvCxnSpPr>
          <p:cNvPr id="45" name="直接连接符 44"/>
          <p:cNvCxnSpPr/>
          <p:nvPr/>
        </p:nvCxnSpPr>
        <p:spPr>
          <a:xfrm>
            <a:off x="1256695" y="3956517"/>
            <a:ext cx="1456264" cy="1"/>
          </a:xfrm>
          <a:prstGeom prst="line">
            <a:avLst/>
          </a:prstGeom>
          <a:ln w="9525">
            <a:solidFill>
              <a:srgbClr val="D7000F"/>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a:off x="9176322" y="3956517"/>
            <a:ext cx="1379619" cy="1"/>
          </a:xfrm>
          <a:prstGeom prst="line">
            <a:avLst/>
          </a:prstGeom>
          <a:ln w="9525">
            <a:solidFill>
              <a:srgbClr val="D7000F"/>
            </a:solidFill>
          </a:ln>
        </p:spPr>
        <p:style>
          <a:lnRef idx="1">
            <a:schemeClr val="accent1"/>
          </a:lnRef>
          <a:fillRef idx="0">
            <a:schemeClr val="accent1"/>
          </a:fillRef>
          <a:effectRef idx="0">
            <a:schemeClr val="accent1"/>
          </a:effectRef>
          <a:fontRef idx="minor">
            <a:schemeClr val="tx1"/>
          </a:fontRef>
        </p:style>
      </p:cxnSp>
      <p:grpSp>
        <p:nvGrpSpPr>
          <p:cNvPr id="19" name="组合 18"/>
          <p:cNvGrpSpPr/>
          <p:nvPr/>
        </p:nvGrpSpPr>
        <p:grpSpPr>
          <a:xfrm>
            <a:off x="-11389" y="-6299"/>
            <a:ext cx="1268332" cy="1320749"/>
            <a:chOff x="5739120" y="650035"/>
            <a:chExt cx="2241811" cy="2334460"/>
          </a:xfrm>
        </p:grpSpPr>
        <p:sp>
          <p:nvSpPr>
            <p:cNvPr id="20"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2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2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2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2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2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2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2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2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2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44"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47"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48"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49"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0"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2"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3"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4"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5"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6"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7"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8"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9"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60"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61"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62"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63"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64"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65"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66"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67"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68"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69"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0"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2" name="矩形 69"/>
          <p:cNvSpPr>
            <a:spLocks noChangeArrowheads="1"/>
          </p:cNvSpPr>
          <p:nvPr/>
        </p:nvSpPr>
        <p:spPr bwMode="auto">
          <a:xfrm>
            <a:off x="2669540" y="3542030"/>
            <a:ext cx="6685915" cy="829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sz="4800" b="1" dirty="0">
                <a:solidFill>
                  <a:srgbClr val="D7000F"/>
                </a:solidFill>
                <a:latin typeface="微软雅黑" panose="020B0503020204020204" pitchFamily="34" charset="-122"/>
                <a:ea typeface="微软雅黑" panose="020B0503020204020204" pitchFamily="34" charset="-122"/>
                <a:sym typeface="+mn-ea"/>
              </a:rPr>
              <a:t>火灾的定义和分类</a:t>
            </a:r>
            <a:endParaRPr lang="en-US" altLang="zh-CN" sz="4800" b="1" dirty="0">
              <a:solidFill>
                <a:srgbClr val="D7000F"/>
              </a:solidFill>
              <a:latin typeface="微软雅黑" panose="020B0503020204020204" pitchFamily="34" charset="-122"/>
              <a:ea typeface="微软雅黑" panose="020B0503020204020204" pitchFamily="34" charset="-122"/>
              <a:sym typeface="+mn-ea"/>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 name="文本框 1"/>
          <p:cNvSpPr txBox="1"/>
          <p:nvPr/>
        </p:nvSpPr>
        <p:spPr>
          <a:xfrm>
            <a:off x="4770120" y="2439035"/>
            <a:ext cx="2328545" cy="521970"/>
          </a:xfrm>
          <a:prstGeom prst="rect">
            <a:avLst/>
          </a:prstGeom>
          <a:solidFill>
            <a:schemeClr val="tx1">
              <a:lumMod val="65000"/>
              <a:lumOff val="35000"/>
            </a:schemeClr>
          </a:solidFill>
          <a:ln>
            <a:noFill/>
          </a:ln>
          <a:effectLst/>
        </p:spPr>
        <p:txBody>
          <a:bodyPr wrap="square" rtlCol="0">
            <a:spAutoFit/>
          </a:bodyPr>
          <a:lstStyle/>
          <a:p>
            <a:pPr algn="ctr"/>
            <a:r>
              <a:rPr lang="zh-CN" altLang="en-US" sz="2800" b="1" dirty="0">
                <a:solidFill>
                  <a:schemeClr val="bg1"/>
                </a:solidFill>
                <a:latin typeface="微软雅黑" panose="020B0503020204020204" pitchFamily="34" charset="-122"/>
                <a:ea typeface="微软雅黑" panose="020B0503020204020204" pitchFamily="34" charset="-122"/>
              </a:rPr>
              <a:t>第一讲</a:t>
            </a:r>
            <a:endParaRPr lang="zh-CN" altLang="en-US" sz="2800" b="1" dirty="0">
              <a:solidFill>
                <a:schemeClr val="bg1"/>
              </a:solidFill>
              <a:effectLst/>
              <a:latin typeface="微软雅黑" panose="020B0503020204020204" pitchFamily="34" charset="-122"/>
              <a:ea typeface="微软雅黑" panose="020B0503020204020204" pitchFamily="34" charset="-122"/>
            </a:endParaRPr>
          </a:p>
        </p:txBody>
      </p:sp>
      <p:sp>
        <p:nvSpPr>
          <p:cNvPr id="42" name="文本框 1"/>
          <p:cNvSpPr txBox="1"/>
          <p:nvPr/>
        </p:nvSpPr>
        <p:spPr>
          <a:xfrm>
            <a:off x="4770120" y="2389505"/>
            <a:ext cx="2328545" cy="521970"/>
          </a:xfrm>
          <a:prstGeom prst="rect">
            <a:avLst/>
          </a:prstGeom>
          <a:solidFill>
            <a:srgbClr val="D7000F"/>
          </a:solidFill>
          <a:ln>
            <a:noFill/>
          </a:ln>
          <a:effectLst/>
        </p:spPr>
        <p:txBody>
          <a:bodyPr wrap="square" rtlCol="0">
            <a:spAutoFit/>
          </a:bodyPr>
          <a:lstStyle/>
          <a:p>
            <a:pPr algn="ctr"/>
            <a:r>
              <a:rPr lang="zh-CN" altLang="en-US" sz="2800" b="1" dirty="0">
                <a:solidFill>
                  <a:schemeClr val="bg1"/>
                </a:solidFill>
                <a:latin typeface="微软雅黑" panose="020B0503020204020204" pitchFamily="34" charset="-122"/>
                <a:ea typeface="微软雅黑" panose="020B0503020204020204" pitchFamily="34" charset="-122"/>
              </a:rPr>
              <a:t>第二节</a:t>
            </a:r>
            <a:endParaRPr lang="en-US" altLang="zh-CN" sz="2800" b="1" dirty="0">
              <a:solidFill>
                <a:schemeClr val="bg1"/>
              </a:solidFill>
              <a:latin typeface="微软雅黑" panose="020B0503020204020204" pitchFamily="34" charset="-122"/>
              <a:ea typeface="微软雅黑" panose="020B0503020204020204" pitchFamily="34" charset="-122"/>
            </a:endParaRPr>
          </a:p>
        </p:txBody>
      </p:sp>
      <p:cxnSp>
        <p:nvCxnSpPr>
          <p:cNvPr id="45" name="直接连接符 44"/>
          <p:cNvCxnSpPr/>
          <p:nvPr/>
        </p:nvCxnSpPr>
        <p:spPr>
          <a:xfrm>
            <a:off x="1256695" y="3956517"/>
            <a:ext cx="1456264" cy="1"/>
          </a:xfrm>
          <a:prstGeom prst="line">
            <a:avLst/>
          </a:prstGeom>
          <a:ln w="9525">
            <a:solidFill>
              <a:srgbClr val="D7000F"/>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a:off x="9176322" y="3956517"/>
            <a:ext cx="1379619" cy="1"/>
          </a:xfrm>
          <a:prstGeom prst="line">
            <a:avLst/>
          </a:prstGeom>
          <a:ln w="9525">
            <a:solidFill>
              <a:srgbClr val="D7000F"/>
            </a:solidFill>
          </a:ln>
        </p:spPr>
        <p:style>
          <a:lnRef idx="1">
            <a:schemeClr val="accent1"/>
          </a:lnRef>
          <a:fillRef idx="0">
            <a:schemeClr val="accent1"/>
          </a:fillRef>
          <a:effectRef idx="0">
            <a:schemeClr val="accent1"/>
          </a:effectRef>
          <a:fontRef idx="minor">
            <a:schemeClr val="tx1"/>
          </a:fontRef>
        </p:style>
      </p:cxnSp>
      <p:grpSp>
        <p:nvGrpSpPr>
          <p:cNvPr id="19" name="组合 18"/>
          <p:cNvGrpSpPr/>
          <p:nvPr/>
        </p:nvGrpSpPr>
        <p:grpSpPr>
          <a:xfrm>
            <a:off x="-11389" y="-6299"/>
            <a:ext cx="1268332" cy="1320749"/>
            <a:chOff x="5739120" y="650035"/>
            <a:chExt cx="2241811" cy="2334460"/>
          </a:xfrm>
        </p:grpSpPr>
        <p:sp>
          <p:nvSpPr>
            <p:cNvPr id="20"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2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2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2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2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2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2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2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2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2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44"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47"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48"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49"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0"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2"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3"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4"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5"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6"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7"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8"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9"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60"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61"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62"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63"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64"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65"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66"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67"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68"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69"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0"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2" name="矩形 69"/>
          <p:cNvSpPr>
            <a:spLocks noChangeArrowheads="1"/>
          </p:cNvSpPr>
          <p:nvPr/>
        </p:nvSpPr>
        <p:spPr bwMode="auto">
          <a:xfrm>
            <a:off x="2669540" y="3542030"/>
            <a:ext cx="6685915" cy="829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sz="4800" b="1" dirty="0">
                <a:solidFill>
                  <a:srgbClr val="D7000F"/>
                </a:solidFill>
                <a:latin typeface="微软雅黑" panose="020B0503020204020204" pitchFamily="34" charset="-122"/>
                <a:ea typeface="微软雅黑" panose="020B0503020204020204" pitchFamily="34" charset="-122"/>
                <a:sym typeface="+mn-ea"/>
              </a:rPr>
              <a:t>灭火器的设置和选择</a:t>
            </a:r>
            <a:endParaRPr lang="en-US" altLang="zh-CN" sz="4800" b="1" dirty="0">
              <a:solidFill>
                <a:srgbClr val="D7000F"/>
              </a:solidFill>
              <a:latin typeface="微软雅黑" panose="020B0503020204020204" pitchFamily="34" charset="-122"/>
              <a:ea typeface="微软雅黑" panose="020B0503020204020204" pitchFamily="34" charset="-122"/>
              <a:sym typeface="+mn-ea"/>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465455" y="2441575"/>
            <a:ext cx="11261090" cy="3012440"/>
            <a:chOff x="1920181" y="1504641"/>
            <a:chExt cx="8343342" cy="4641614"/>
          </a:xfrm>
        </p:grpSpPr>
        <p:sp>
          <p:nvSpPr>
            <p:cNvPr id="7" name="矩形 6"/>
            <p:cNvSpPr/>
            <p:nvPr/>
          </p:nvSpPr>
          <p:spPr>
            <a:xfrm>
              <a:off x="1920181" y="1504641"/>
              <a:ext cx="8343342" cy="464161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3" name="矩形 52"/>
            <p:cNvSpPr/>
            <p:nvPr/>
          </p:nvSpPr>
          <p:spPr>
            <a:xfrm>
              <a:off x="1920181" y="1571038"/>
              <a:ext cx="8343342" cy="450771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3" name="矩形 2"/>
          <p:cNvSpPr/>
          <p:nvPr/>
        </p:nvSpPr>
        <p:spPr>
          <a:xfrm>
            <a:off x="678815" y="2678430"/>
            <a:ext cx="10897870" cy="2491740"/>
          </a:xfrm>
          <a:prstGeom prst="rect">
            <a:avLst/>
          </a:prstGeom>
        </p:spPr>
        <p:txBody>
          <a:bodyPr wrap="square">
            <a:spAutoFit/>
          </a:bodyPr>
          <a:lstStyle/>
          <a:p>
            <a:pPr indent="720090" algn="just" fontAlgn="auto">
              <a:lnSpc>
                <a:spcPct val="150000"/>
              </a:lnSpc>
            </a:pPr>
            <a:r>
              <a:rPr sz="26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灭火器是一种能在其内部压力作用下将所装的灭火剂喷出以扑救火灾，并可手提或推拉移动的灭火器具</a:t>
            </a:r>
            <a:r>
              <a:rPr sz="2600" dirty="0">
                <a:latin typeface="微软雅黑" panose="020B0503020204020204" pitchFamily="34" charset="-122"/>
                <a:ea typeface="微软雅黑" panose="020B0503020204020204" pitchFamily="34" charset="-122"/>
                <a:sym typeface="微软雅黑" panose="020B0503020204020204" pitchFamily="34" charset="-122"/>
              </a:rPr>
              <a:t>。灭火器是扑救初起火灾的重要消防器材，轻便灵活，稍经训练即可掌握其操作使用方法，可手提或推拉至着火点附近及时灭火，确属消防实战灭火过程中较理想的第一线灭火装备。</a:t>
            </a:r>
            <a:endParaRPr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矩形 7"/>
          <p:cNvSpPr/>
          <p:nvPr/>
        </p:nvSpPr>
        <p:spPr>
          <a:xfrm>
            <a:off x="1386840" y="94615"/>
            <a:ext cx="10657205" cy="583565"/>
          </a:xfrm>
          <a:prstGeom prst="rect">
            <a:avLst/>
          </a:prstGeom>
        </p:spPr>
        <p:txBody>
          <a:bodyPr wrap="square">
            <a:spAutoFit/>
          </a:bodyPr>
          <a:lstStyle/>
          <a:p>
            <a:r>
              <a:rPr sz="3200" b="1" dirty="0">
                <a:latin typeface="微软雅黑" panose="020B0503020204020204" pitchFamily="34" charset="-122"/>
                <a:ea typeface="微软雅黑" panose="020B0503020204020204" pitchFamily="34" charset="-122"/>
                <a:sym typeface="微软雅黑" panose="020B0503020204020204" pitchFamily="34" charset="-122"/>
              </a:rPr>
              <a:t>灭火器</a:t>
            </a:r>
            <a:endParaRPr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矩形 3"/>
          <p:cNvSpPr/>
          <p:nvPr/>
        </p:nvSpPr>
        <p:spPr>
          <a:xfrm>
            <a:off x="495935" y="1694815"/>
            <a:ext cx="10657205" cy="583565"/>
          </a:xfrm>
          <a:prstGeom prst="rect">
            <a:avLst/>
          </a:prstGeom>
        </p:spPr>
        <p:txBody>
          <a:bodyPr wrap="square">
            <a:spAutoFit/>
          </a:bodyPr>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1.灭火器的定义及作用</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465455" y="2291715"/>
            <a:ext cx="11261090" cy="3412490"/>
            <a:chOff x="1920181" y="1504641"/>
            <a:chExt cx="8343342" cy="4641614"/>
          </a:xfrm>
        </p:grpSpPr>
        <p:sp>
          <p:nvSpPr>
            <p:cNvPr id="7" name="矩形 6"/>
            <p:cNvSpPr/>
            <p:nvPr/>
          </p:nvSpPr>
          <p:spPr>
            <a:xfrm>
              <a:off x="1920181" y="1504641"/>
              <a:ext cx="8343342" cy="464161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3" name="矩形 52"/>
            <p:cNvSpPr/>
            <p:nvPr/>
          </p:nvSpPr>
          <p:spPr>
            <a:xfrm>
              <a:off x="1920181" y="1571038"/>
              <a:ext cx="8343342" cy="450771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3" name="矩形 2"/>
          <p:cNvSpPr/>
          <p:nvPr/>
        </p:nvSpPr>
        <p:spPr>
          <a:xfrm>
            <a:off x="700405" y="2899410"/>
            <a:ext cx="10910570" cy="1891665"/>
          </a:xfrm>
          <a:prstGeom prst="rect">
            <a:avLst/>
          </a:prstGeom>
        </p:spPr>
        <p:txBody>
          <a:bodyPr wrap="square">
            <a:spAutoFit/>
          </a:bodyPr>
          <a:lstStyle/>
          <a:p>
            <a:pPr indent="720090" algn="just" fontAlgn="auto">
              <a:lnSpc>
                <a:spcPct val="150000"/>
              </a:lnSpc>
            </a:pPr>
            <a:r>
              <a:rPr sz="2600" dirty="0">
                <a:latin typeface="微软雅黑" panose="020B0503020204020204" pitchFamily="34" charset="-122"/>
                <a:ea typeface="微软雅黑" panose="020B0503020204020204" pitchFamily="34" charset="-122"/>
                <a:sym typeface="微软雅黑" panose="020B0503020204020204" pitchFamily="34" charset="-122"/>
              </a:rPr>
              <a:t>《建筑设计防火规范》（GB50016）规定，高层住宅建筑的公共部位和公共建筑内应设置灭火器，其他住宅建筑的公共部位宜设置灭火器；厂房、仓库、储罐（区）和堆场应设置灭火器</a:t>
            </a:r>
            <a:r>
              <a:rPr lang="zh-CN" sz="2600" dirty="0">
                <a:latin typeface="微软雅黑" panose="020B0503020204020204" pitchFamily="34" charset="-122"/>
                <a:ea typeface="微软雅黑" panose="020B0503020204020204" pitchFamily="34" charset="-122"/>
                <a:sym typeface="微软雅黑" panose="020B0503020204020204" pitchFamily="34" charset="-122"/>
              </a:rPr>
              <a:t>。</a:t>
            </a:r>
            <a:endParaRPr lang="zh-CN"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矩形 7"/>
          <p:cNvSpPr/>
          <p:nvPr/>
        </p:nvSpPr>
        <p:spPr>
          <a:xfrm>
            <a:off x="1386840" y="94615"/>
            <a:ext cx="10657205" cy="583565"/>
          </a:xfrm>
          <a:prstGeom prst="rect">
            <a:avLst/>
          </a:prstGeom>
        </p:spPr>
        <p:txBody>
          <a:bodyPr wrap="square">
            <a:spAutoFit/>
          </a:bodyPr>
          <a:lstStyle/>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2.灭火器的设置场所及部位</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506730" y="2414905"/>
            <a:ext cx="4958715" cy="3124200"/>
            <a:chOff x="1920181" y="1504641"/>
            <a:chExt cx="8343342" cy="4641614"/>
          </a:xfrm>
        </p:grpSpPr>
        <p:sp>
          <p:nvSpPr>
            <p:cNvPr id="7" name="矩形 6"/>
            <p:cNvSpPr/>
            <p:nvPr/>
          </p:nvSpPr>
          <p:spPr>
            <a:xfrm>
              <a:off x="1920181" y="1504641"/>
              <a:ext cx="8343342" cy="464161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3" name="矩形 52"/>
            <p:cNvSpPr/>
            <p:nvPr/>
          </p:nvSpPr>
          <p:spPr>
            <a:xfrm>
              <a:off x="1920181" y="1571038"/>
              <a:ext cx="8343342" cy="450771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3" name="矩形 2"/>
          <p:cNvSpPr/>
          <p:nvPr/>
        </p:nvSpPr>
        <p:spPr>
          <a:xfrm>
            <a:off x="678815" y="2955290"/>
            <a:ext cx="4627880" cy="1891665"/>
          </a:xfrm>
          <a:prstGeom prst="rect">
            <a:avLst/>
          </a:prstGeom>
        </p:spPr>
        <p:txBody>
          <a:bodyPr wrap="square">
            <a:spAutoFit/>
          </a:bodyPr>
          <a:lstStyle/>
          <a:p>
            <a:pPr indent="720090" algn="just" fontAlgn="auto">
              <a:lnSpc>
                <a:spcPct val="150000"/>
              </a:lnSpc>
            </a:pPr>
            <a:r>
              <a:rPr sz="2600" dirty="0">
                <a:latin typeface="微软雅黑" panose="020B0503020204020204" pitchFamily="34" charset="-122"/>
                <a:ea typeface="微软雅黑" panose="020B0503020204020204" pitchFamily="34" charset="-122"/>
                <a:sym typeface="微软雅黑" panose="020B0503020204020204" pitchFamily="34" charset="-122"/>
              </a:rPr>
              <a:t>灭火器按结构形式不同，分为</a:t>
            </a:r>
            <a:r>
              <a:rPr sz="26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手提式和推车式</a:t>
            </a:r>
            <a:r>
              <a:rPr sz="2600" dirty="0">
                <a:latin typeface="微软雅黑" panose="020B0503020204020204" pitchFamily="34" charset="-122"/>
                <a:ea typeface="微软雅黑" panose="020B0503020204020204" pitchFamily="34" charset="-122"/>
                <a:sym typeface="微软雅黑" panose="020B0503020204020204" pitchFamily="34" charset="-122"/>
              </a:rPr>
              <a:t>等，如图6-3-13、图6-3-14所示；</a:t>
            </a:r>
            <a:endParaRPr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矩形 7"/>
          <p:cNvSpPr/>
          <p:nvPr/>
        </p:nvSpPr>
        <p:spPr>
          <a:xfrm>
            <a:off x="1386840" y="94615"/>
            <a:ext cx="10657205" cy="583565"/>
          </a:xfrm>
          <a:prstGeom prst="rect">
            <a:avLst/>
          </a:prstGeom>
        </p:spPr>
        <p:txBody>
          <a:bodyPr wrap="square">
            <a:spAutoFit/>
          </a:bodyPr>
          <a:lstStyle/>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3.灭火器的类型及选型</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矩形 3"/>
          <p:cNvSpPr/>
          <p:nvPr/>
        </p:nvSpPr>
        <p:spPr>
          <a:xfrm>
            <a:off x="590550" y="1314450"/>
            <a:ext cx="10657205" cy="583565"/>
          </a:xfrm>
          <a:prstGeom prst="rect">
            <a:avLst/>
          </a:prstGeom>
        </p:spPr>
        <p:txBody>
          <a:bodyPr wrap="square">
            <a:spAutoFit/>
          </a:bodyPr>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（1）灭火器的类型</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5" name="图片 4" descr="00-42-49-DETECTION-INCENDIE_002"/>
          <p:cNvPicPr>
            <a:picLocks noChangeAspect="1"/>
          </p:cNvPicPr>
          <p:nvPr/>
        </p:nvPicPr>
        <p:blipFill>
          <a:blip r:embed="rId1"/>
          <a:stretch>
            <a:fillRect/>
          </a:stretch>
        </p:blipFill>
        <p:spPr>
          <a:xfrm>
            <a:off x="6276340" y="1139190"/>
            <a:ext cx="4971415" cy="4971415"/>
          </a:xfrm>
          <a:prstGeom prst="rect">
            <a:avLst/>
          </a:prstGeom>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936625" y="1993900"/>
            <a:ext cx="10789920" cy="3585845"/>
            <a:chOff x="1920181" y="1504641"/>
            <a:chExt cx="8343342" cy="4641614"/>
          </a:xfrm>
        </p:grpSpPr>
        <p:sp>
          <p:nvSpPr>
            <p:cNvPr id="7" name="矩形 6"/>
            <p:cNvSpPr/>
            <p:nvPr/>
          </p:nvSpPr>
          <p:spPr>
            <a:xfrm>
              <a:off x="1920181" y="1504641"/>
              <a:ext cx="8343342" cy="464161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3" name="矩形 52"/>
            <p:cNvSpPr/>
            <p:nvPr/>
          </p:nvSpPr>
          <p:spPr>
            <a:xfrm>
              <a:off x="1920181" y="1571038"/>
              <a:ext cx="8343342" cy="450771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3" name="矩形 2"/>
          <p:cNvSpPr/>
          <p:nvPr/>
        </p:nvSpPr>
        <p:spPr>
          <a:xfrm>
            <a:off x="1273810" y="2717165"/>
            <a:ext cx="10114915" cy="1891665"/>
          </a:xfrm>
          <a:prstGeom prst="rect">
            <a:avLst/>
          </a:prstGeom>
        </p:spPr>
        <p:txBody>
          <a:bodyPr wrap="square">
            <a:spAutoFit/>
          </a:bodyPr>
          <a:lstStyle/>
          <a:p>
            <a:pPr indent="720090" algn="just" fontAlgn="auto">
              <a:lnSpc>
                <a:spcPct val="150000"/>
              </a:lnSpc>
            </a:pPr>
            <a:r>
              <a:rPr sz="2600" dirty="0">
                <a:latin typeface="微软雅黑" panose="020B0503020204020204" pitchFamily="34" charset="-122"/>
                <a:ea typeface="微软雅黑" panose="020B0503020204020204" pitchFamily="34" charset="-122"/>
                <a:sym typeface="微软雅黑" panose="020B0503020204020204" pitchFamily="34" charset="-122"/>
              </a:rPr>
              <a:t>按所充装灭火剂的不同，可分为</a:t>
            </a:r>
            <a:r>
              <a:rPr sz="26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水基型、干粉型、二氧化碳型和洁净气体型灭火器</a:t>
            </a:r>
            <a:r>
              <a:rPr sz="2600" dirty="0">
                <a:latin typeface="微软雅黑" panose="020B0503020204020204" pitchFamily="34" charset="-122"/>
                <a:ea typeface="微软雅黑" panose="020B0503020204020204" pitchFamily="34" charset="-122"/>
                <a:sym typeface="微软雅黑" panose="020B0503020204020204" pitchFamily="34" charset="-122"/>
              </a:rPr>
              <a:t>等；按驱动灭火剂的形式，可分为</a:t>
            </a:r>
            <a:r>
              <a:rPr sz="26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贮气瓶式和贮压式灭火器</a:t>
            </a:r>
            <a:r>
              <a:rPr sz="2600" dirty="0">
                <a:latin typeface="微软雅黑" panose="020B0503020204020204" pitchFamily="34" charset="-122"/>
                <a:ea typeface="微软雅黑" panose="020B0503020204020204" pitchFamily="34" charset="-122"/>
                <a:sym typeface="微软雅黑" panose="020B0503020204020204" pitchFamily="34" charset="-122"/>
              </a:rPr>
              <a:t>等。灭火器的分类及特点见表6-3-5。</a:t>
            </a:r>
            <a:endParaRPr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矩形 7"/>
          <p:cNvSpPr/>
          <p:nvPr/>
        </p:nvSpPr>
        <p:spPr>
          <a:xfrm>
            <a:off x="1386840" y="94615"/>
            <a:ext cx="10657205" cy="583565"/>
          </a:xfrm>
          <a:prstGeom prst="rect">
            <a:avLst/>
          </a:prstGeom>
        </p:spPr>
        <p:txBody>
          <a:bodyPr wrap="square">
            <a:spAutoFit/>
          </a:bodyPr>
          <a:lstStyle/>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（1）灭火器的类型</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p:pic>
        <p:nvPicPr>
          <p:cNvPr id="4" name="图片 3"/>
          <p:cNvPicPr>
            <a:picLocks noChangeAspect="1"/>
          </p:cNvPicPr>
          <p:nvPr/>
        </p:nvPicPr>
        <p:blipFill>
          <a:blip r:embed="rId1"/>
          <a:stretch>
            <a:fillRect/>
          </a:stretch>
        </p:blipFill>
        <p:spPr>
          <a:xfrm>
            <a:off x="66040" y="1252855"/>
            <a:ext cx="12059285" cy="4078605"/>
          </a:xfrm>
          <a:prstGeom prst="rect">
            <a:avLst/>
          </a:prstGeom>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p:pic>
        <p:nvPicPr>
          <p:cNvPr id="4" name="图片 3"/>
          <p:cNvPicPr>
            <a:picLocks noChangeAspect="1"/>
          </p:cNvPicPr>
          <p:nvPr/>
        </p:nvPicPr>
        <p:blipFill>
          <a:blip r:embed="rId1"/>
          <a:stretch>
            <a:fillRect/>
          </a:stretch>
        </p:blipFill>
        <p:spPr>
          <a:xfrm>
            <a:off x="0" y="91440"/>
            <a:ext cx="9839325" cy="6675120"/>
          </a:xfrm>
          <a:prstGeom prst="rect">
            <a:avLst/>
          </a:prstGeom>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818515" y="2306320"/>
            <a:ext cx="10553065" cy="3181985"/>
            <a:chOff x="1920181" y="1504641"/>
            <a:chExt cx="8343342" cy="4641614"/>
          </a:xfrm>
        </p:grpSpPr>
        <p:sp>
          <p:nvSpPr>
            <p:cNvPr id="7" name="矩形 6"/>
            <p:cNvSpPr/>
            <p:nvPr/>
          </p:nvSpPr>
          <p:spPr>
            <a:xfrm>
              <a:off x="1920181" y="1504641"/>
              <a:ext cx="8343342" cy="464161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3" name="矩形 52"/>
            <p:cNvSpPr/>
            <p:nvPr/>
          </p:nvSpPr>
          <p:spPr>
            <a:xfrm>
              <a:off x="1920181" y="1571038"/>
              <a:ext cx="8343342" cy="450771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3" name="矩形 2"/>
          <p:cNvSpPr/>
          <p:nvPr/>
        </p:nvSpPr>
        <p:spPr>
          <a:xfrm>
            <a:off x="818515" y="2562860"/>
            <a:ext cx="10469245" cy="2491740"/>
          </a:xfrm>
          <a:prstGeom prst="rect">
            <a:avLst/>
          </a:prstGeom>
        </p:spPr>
        <p:txBody>
          <a:bodyPr wrap="square">
            <a:spAutoFit/>
          </a:bodyPr>
          <a:lstStyle/>
          <a:p>
            <a:pPr indent="720090" algn="just" fontAlgn="auto">
              <a:lnSpc>
                <a:spcPct val="150000"/>
              </a:lnSpc>
            </a:pPr>
            <a:r>
              <a:rPr sz="2600" dirty="0">
                <a:latin typeface="微软雅黑" panose="020B0503020204020204" pitchFamily="34" charset="-122"/>
                <a:ea typeface="微软雅黑" panose="020B0503020204020204" pitchFamily="34" charset="-122"/>
                <a:sym typeface="微软雅黑" panose="020B0503020204020204" pitchFamily="34" charset="-122"/>
              </a:rPr>
              <a:t>在</a:t>
            </a:r>
            <a:r>
              <a:rPr sz="2600" dirty="0">
                <a:latin typeface="微软雅黑" panose="020B0503020204020204" pitchFamily="34" charset="-122"/>
                <a:ea typeface="微软雅黑" panose="020B0503020204020204" pitchFamily="34" charset="-122"/>
                <a:sym typeface="微软雅黑" panose="020B0503020204020204" pitchFamily="34" charset="-122"/>
              </a:rPr>
              <a:t>选择灭火器时应考虑灭火器配置场所的火灾种类、灭火器配置场所的最低基准、灭火器配置的最大保护半径、灭火器的灭火效能和通用性、灭火剂对保护物品的污损程度、灭火器设置点的环境温度以及使用灭火器人员的体能等因素，综合考虑配置适合该场所的灭火器具。</a:t>
            </a:r>
            <a:endParaRPr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矩形 7"/>
          <p:cNvSpPr/>
          <p:nvPr/>
        </p:nvSpPr>
        <p:spPr>
          <a:xfrm>
            <a:off x="1386840" y="94615"/>
            <a:ext cx="10657205" cy="583565"/>
          </a:xfrm>
          <a:prstGeom prst="rect">
            <a:avLst/>
          </a:prstGeom>
        </p:spPr>
        <p:txBody>
          <a:bodyPr wrap="square">
            <a:spAutoFit/>
          </a:bodyPr>
          <a:lstStyle/>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（2）灭火器选型</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571500" y="2180590"/>
            <a:ext cx="11148695" cy="2607310"/>
            <a:chOff x="1920181" y="1504641"/>
            <a:chExt cx="8343342" cy="4641614"/>
          </a:xfrm>
        </p:grpSpPr>
        <p:sp>
          <p:nvSpPr>
            <p:cNvPr id="7" name="矩形 6"/>
            <p:cNvSpPr/>
            <p:nvPr/>
          </p:nvSpPr>
          <p:spPr>
            <a:xfrm>
              <a:off x="1920181" y="1504641"/>
              <a:ext cx="8343342" cy="464161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3" name="矩形 52"/>
            <p:cNvSpPr/>
            <p:nvPr/>
          </p:nvSpPr>
          <p:spPr>
            <a:xfrm>
              <a:off x="1920181" y="1571038"/>
              <a:ext cx="8343342" cy="450771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3" name="矩形 2"/>
          <p:cNvSpPr/>
          <p:nvPr/>
        </p:nvSpPr>
        <p:spPr>
          <a:xfrm>
            <a:off x="645160" y="2482850"/>
            <a:ext cx="10965180" cy="1891665"/>
          </a:xfrm>
          <a:prstGeom prst="rect">
            <a:avLst/>
          </a:prstGeom>
        </p:spPr>
        <p:txBody>
          <a:bodyPr wrap="square">
            <a:spAutoFit/>
          </a:bodyPr>
          <a:lstStyle/>
          <a:p>
            <a:pPr indent="720090" algn="just" fontAlgn="auto">
              <a:lnSpc>
                <a:spcPct val="150000"/>
              </a:lnSpc>
            </a:pPr>
            <a:r>
              <a:rPr sz="2600" dirty="0">
                <a:latin typeface="微软雅黑" panose="020B0503020204020204" pitchFamily="34" charset="-122"/>
                <a:ea typeface="微软雅黑" panose="020B0503020204020204" pitchFamily="34" charset="-122"/>
                <a:sym typeface="微软雅黑" panose="020B0503020204020204" pitchFamily="34" charset="-122"/>
              </a:rPr>
              <a:t>在选择灭火器时，灭火器的类型一定要与保护场所的火灾种类相适应，否则灭火器不仅有可能灭不了火，而且还有可能引起灭火剂对燃烧的逆化学反应，甚至会发生爆炸伤人事故。</a:t>
            </a:r>
            <a:endParaRPr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矩形 7"/>
          <p:cNvSpPr/>
          <p:nvPr/>
        </p:nvSpPr>
        <p:spPr>
          <a:xfrm>
            <a:off x="1386840" y="94615"/>
            <a:ext cx="10657205" cy="583565"/>
          </a:xfrm>
          <a:prstGeom prst="rect">
            <a:avLst/>
          </a:prstGeom>
        </p:spPr>
        <p:txBody>
          <a:bodyPr wrap="square">
            <a:spAutoFit/>
          </a:bodyPr>
          <a:lstStyle/>
          <a:p>
            <a:r>
              <a:rPr sz="3200" b="1" dirty="0">
                <a:latin typeface="微软雅黑" panose="020B0503020204020204" pitchFamily="34" charset="-122"/>
                <a:ea typeface="微软雅黑" panose="020B0503020204020204" pitchFamily="34" charset="-122"/>
                <a:sym typeface="微软雅黑" panose="020B0503020204020204" pitchFamily="34" charset="-122"/>
              </a:rPr>
              <a:t>1）灭火器的火灾适应类型</a:t>
            </a:r>
            <a:endParaRPr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571500" y="2181225"/>
            <a:ext cx="11148695" cy="3161665"/>
            <a:chOff x="1920181" y="1504641"/>
            <a:chExt cx="8343342" cy="4641614"/>
          </a:xfrm>
        </p:grpSpPr>
        <p:sp>
          <p:nvSpPr>
            <p:cNvPr id="7" name="矩形 6"/>
            <p:cNvSpPr/>
            <p:nvPr/>
          </p:nvSpPr>
          <p:spPr>
            <a:xfrm>
              <a:off x="1920181" y="1504641"/>
              <a:ext cx="8343342" cy="464161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3" name="矩形 52"/>
            <p:cNvSpPr/>
            <p:nvPr/>
          </p:nvSpPr>
          <p:spPr>
            <a:xfrm>
              <a:off x="1920181" y="1571038"/>
              <a:ext cx="8343342" cy="450771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3" name="矩形 2"/>
          <p:cNvSpPr/>
          <p:nvPr/>
        </p:nvSpPr>
        <p:spPr>
          <a:xfrm>
            <a:off x="685800" y="2460625"/>
            <a:ext cx="10726420" cy="2491740"/>
          </a:xfrm>
          <a:prstGeom prst="rect">
            <a:avLst/>
          </a:prstGeom>
        </p:spPr>
        <p:txBody>
          <a:bodyPr wrap="square">
            <a:spAutoFit/>
          </a:bodyPr>
          <a:lstStyle/>
          <a:p>
            <a:pPr indent="720090" algn="just" fontAlgn="auto">
              <a:lnSpc>
                <a:spcPct val="150000"/>
              </a:lnSpc>
            </a:pPr>
            <a:r>
              <a:rPr sz="2600" dirty="0">
                <a:latin typeface="微软雅黑" panose="020B0503020204020204" pitchFamily="34" charset="-122"/>
                <a:ea typeface="微软雅黑" panose="020B0503020204020204" pitchFamily="34" charset="-122"/>
                <a:sym typeface="微软雅黑" panose="020B0503020204020204" pitchFamily="34" charset="-122"/>
              </a:rPr>
              <a:t>例如，</a:t>
            </a:r>
            <a:r>
              <a:rPr sz="26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A类火灾场所不能配置BC类干粉碳酸氢钠干粉）灭火器</a:t>
            </a:r>
            <a:r>
              <a:rPr sz="2600" dirty="0">
                <a:latin typeface="微软雅黑" panose="020B0503020204020204" pitchFamily="34" charset="-122"/>
                <a:ea typeface="微软雅黑" panose="020B0503020204020204" pitchFamily="34" charset="-122"/>
                <a:sym typeface="微软雅黑" panose="020B0503020204020204" pitchFamily="34" charset="-122"/>
              </a:rPr>
              <a:t>；</a:t>
            </a:r>
            <a:r>
              <a:rPr sz="26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对碱金属（如钾、钠等）火灾，不能用水基型灭火器去灭火</a:t>
            </a:r>
            <a:r>
              <a:rPr sz="2600" dirty="0">
                <a:latin typeface="微软雅黑" panose="020B0503020204020204" pitchFamily="34" charset="-122"/>
                <a:ea typeface="微软雅黑" panose="020B0503020204020204" pitchFamily="34" charset="-122"/>
                <a:sym typeface="微软雅黑" panose="020B0503020204020204" pitchFamily="34" charset="-122"/>
              </a:rPr>
              <a:t>。因此，在确定了保护场所的火灾种类后，要考虑火灾类别是否与所配置的灭火器类型相适应。表6-3-6列举了各种火灾所适应的灭火器类型。</a:t>
            </a:r>
            <a:endParaRPr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矩形 7"/>
          <p:cNvSpPr/>
          <p:nvPr/>
        </p:nvSpPr>
        <p:spPr>
          <a:xfrm>
            <a:off x="1386840" y="94615"/>
            <a:ext cx="10657205" cy="583565"/>
          </a:xfrm>
          <a:prstGeom prst="rect">
            <a:avLst/>
          </a:prstGeom>
        </p:spPr>
        <p:txBody>
          <a:bodyPr wrap="square">
            <a:spAutoFit/>
          </a:bodyPr>
          <a:lstStyle/>
          <a:p>
            <a:r>
              <a:rPr sz="3200" b="1" dirty="0">
                <a:latin typeface="微软雅黑" panose="020B0503020204020204" pitchFamily="34" charset="-122"/>
                <a:ea typeface="微软雅黑" panose="020B0503020204020204" pitchFamily="34" charset="-122"/>
                <a:sym typeface="微软雅黑" panose="020B0503020204020204" pitchFamily="34" charset="-122"/>
              </a:rPr>
              <a:t>1）灭火器的火灾适应类型</a:t>
            </a:r>
            <a:endParaRPr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6" name="矩形 5"/>
          <p:cNvSpPr/>
          <p:nvPr/>
        </p:nvSpPr>
        <p:spPr>
          <a:xfrm>
            <a:off x="805815" y="1458278"/>
            <a:ext cx="10791190" cy="4292600"/>
          </a:xfrm>
          <a:prstGeom prst="rect">
            <a:avLst/>
          </a:prstGeom>
        </p:spPr>
        <p:txBody>
          <a:bodyPr wrap="square" anchor="ctr" anchorCtr="1">
            <a:spAutoFit/>
          </a:bodyPr>
          <a:p>
            <a:pPr indent="720090" algn="just" fontAlgn="auto">
              <a:lnSpc>
                <a:spcPct val="150000"/>
              </a:lnSpc>
            </a:pP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火是以释放热量并伴有烟或火焰或两者兼有为特征的燃烧现象，在时间或空间上失去控制的燃烧是火灾。火灾分类是指根据可燃物的类型和燃烧特性，按标准化的方法对火灾进行的分类。现行国家标准《火灾分类》GB/T4968根据可燃物的类型和燃烧特性将火灾定义为六个不同的类别。火灾分类对消防安全十分重要，人们可以根据不同的火灾采取不同的防火和灭火措施。例如，手提式灭火器铭牌上就标示有灭火级别和灭火种类，灭火种类代码符号见图3-2-1。</a:t>
            </a:r>
            <a:endParaRPr lang="zh-CN" altLang="en-US"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矩形 7"/>
          <p:cNvSpPr/>
          <p:nvPr/>
        </p:nvSpPr>
        <p:spPr>
          <a:xfrm>
            <a:off x="1386840" y="94615"/>
            <a:ext cx="10657205" cy="583565"/>
          </a:xfrm>
          <a:prstGeom prst="rect">
            <a:avLst/>
          </a:prstGeom>
        </p:spPr>
        <p:txBody>
          <a:bodyPr wrap="square">
            <a:spAutoFit/>
          </a:bodyPr>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一、火灾的分类</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p:pic>
        <p:nvPicPr>
          <p:cNvPr id="4" name="图片 3"/>
          <p:cNvPicPr>
            <a:picLocks noChangeAspect="1"/>
          </p:cNvPicPr>
          <p:nvPr/>
        </p:nvPicPr>
        <p:blipFill>
          <a:blip r:embed="rId1">
            <a:lum contrast="6000"/>
          </a:blip>
          <a:stretch>
            <a:fillRect/>
          </a:stretch>
        </p:blipFill>
        <p:spPr>
          <a:xfrm>
            <a:off x="0" y="1180465"/>
            <a:ext cx="12125325" cy="4617720"/>
          </a:xfrm>
          <a:prstGeom prst="rect">
            <a:avLst/>
          </a:prstGeom>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465455" y="1993900"/>
            <a:ext cx="11261090" cy="3585845"/>
            <a:chOff x="1920181" y="1504641"/>
            <a:chExt cx="8343342" cy="4641614"/>
          </a:xfrm>
        </p:grpSpPr>
        <p:sp>
          <p:nvSpPr>
            <p:cNvPr id="7" name="矩形 6"/>
            <p:cNvSpPr/>
            <p:nvPr/>
          </p:nvSpPr>
          <p:spPr>
            <a:xfrm>
              <a:off x="1920181" y="1504641"/>
              <a:ext cx="8343342" cy="464161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3" name="矩形 52"/>
            <p:cNvSpPr/>
            <p:nvPr/>
          </p:nvSpPr>
          <p:spPr>
            <a:xfrm>
              <a:off x="1920181" y="1571038"/>
              <a:ext cx="8343342" cy="450771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3" name="矩形 2"/>
          <p:cNvSpPr/>
          <p:nvPr/>
        </p:nvSpPr>
        <p:spPr>
          <a:xfrm>
            <a:off x="645160" y="2840355"/>
            <a:ext cx="10910570" cy="1891665"/>
          </a:xfrm>
          <a:prstGeom prst="rect">
            <a:avLst/>
          </a:prstGeom>
        </p:spPr>
        <p:txBody>
          <a:bodyPr wrap="square">
            <a:spAutoFit/>
          </a:bodyPr>
          <a:lstStyle/>
          <a:p>
            <a:pPr indent="720090" algn="just" fontAlgn="auto">
              <a:lnSpc>
                <a:spcPct val="150000"/>
              </a:lnSpc>
            </a:pPr>
            <a:r>
              <a:rPr sz="2600" dirty="0">
                <a:latin typeface="微软雅黑" panose="020B0503020204020204" pitchFamily="34" charset="-122"/>
                <a:ea typeface="微软雅黑" panose="020B0503020204020204" pitchFamily="34" charset="-122"/>
                <a:sym typeface="微软雅黑" panose="020B0503020204020204" pitchFamily="34" charset="-122"/>
              </a:rPr>
              <a:t>在选择灭火器时，应考虑灭火器的灭火效能和通用性。虽然有几种类型的灭火器均适用于扑灭同一种类的火灾，但值得注意的是，它们在灭火有效程度方面可能存在明显的差异。</a:t>
            </a:r>
            <a:endParaRPr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矩形 7"/>
          <p:cNvSpPr/>
          <p:nvPr/>
        </p:nvSpPr>
        <p:spPr>
          <a:xfrm>
            <a:off x="1386840" y="94615"/>
            <a:ext cx="10657205" cy="583565"/>
          </a:xfrm>
          <a:prstGeom prst="rect">
            <a:avLst/>
          </a:prstGeom>
        </p:spPr>
        <p:txBody>
          <a:bodyPr wrap="square">
            <a:spAutoFit/>
          </a:bodyPr>
          <a:lstStyle/>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2）灭火器的灭火效能和通用性</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465455" y="1993900"/>
            <a:ext cx="11261090" cy="3585845"/>
            <a:chOff x="1920181" y="1504641"/>
            <a:chExt cx="8343342" cy="4641614"/>
          </a:xfrm>
        </p:grpSpPr>
        <p:sp>
          <p:nvSpPr>
            <p:cNvPr id="7" name="矩形 6"/>
            <p:cNvSpPr/>
            <p:nvPr/>
          </p:nvSpPr>
          <p:spPr>
            <a:xfrm>
              <a:off x="1920181" y="1504641"/>
              <a:ext cx="8343342" cy="464161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3" name="矩形 52"/>
            <p:cNvSpPr/>
            <p:nvPr/>
          </p:nvSpPr>
          <p:spPr>
            <a:xfrm>
              <a:off x="1920181" y="1571038"/>
              <a:ext cx="8343342" cy="450771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3" name="矩形 2"/>
          <p:cNvSpPr/>
          <p:nvPr/>
        </p:nvSpPr>
        <p:spPr>
          <a:xfrm>
            <a:off x="645160" y="2438400"/>
            <a:ext cx="10910570" cy="2491740"/>
          </a:xfrm>
          <a:prstGeom prst="rect">
            <a:avLst/>
          </a:prstGeom>
        </p:spPr>
        <p:txBody>
          <a:bodyPr wrap="square">
            <a:spAutoFit/>
          </a:bodyPr>
          <a:lstStyle/>
          <a:p>
            <a:pPr indent="720090" algn="just" fontAlgn="auto">
              <a:lnSpc>
                <a:spcPct val="150000"/>
              </a:lnSpc>
            </a:pPr>
            <a:r>
              <a:rPr sz="2600" dirty="0">
                <a:latin typeface="微软雅黑" panose="020B0503020204020204" pitchFamily="34" charset="-122"/>
                <a:ea typeface="微软雅黑" panose="020B0503020204020204" pitchFamily="34" charset="-122"/>
                <a:sym typeface="微软雅黑" panose="020B0503020204020204" pitchFamily="34" charset="-122"/>
              </a:rPr>
              <a:t>例如，一具7kg的二氧化碳灭火器的灭火级别为55B，而一具4kg的磷酸铵盐干粉灭火器的灭火级别也为55B。相比而言，在相同灭火级别的情况下，磷酸铵盐干粉灭火器质量低于二氧化碳灭火器，且适用于A类火灾，灭火效能和通用性优于二氧化碳灭火器。</a:t>
            </a:r>
            <a:endParaRPr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矩形 7"/>
          <p:cNvSpPr/>
          <p:nvPr/>
        </p:nvSpPr>
        <p:spPr>
          <a:xfrm>
            <a:off x="1386840" y="94615"/>
            <a:ext cx="10657205" cy="583565"/>
          </a:xfrm>
          <a:prstGeom prst="rect">
            <a:avLst/>
          </a:prstGeom>
        </p:spPr>
        <p:txBody>
          <a:bodyPr wrap="square">
            <a:spAutoFit/>
          </a:bodyPr>
          <a:lstStyle/>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2）灭火器的灭火效能和通用性</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descr="113"/>
          <p:cNvPicPr>
            <a:picLocks noChangeAspect="1"/>
          </p:cNvPicPr>
          <p:nvPr/>
        </p:nvPicPr>
        <p:blipFill>
          <a:blip r:embed="rId1"/>
          <a:stretch>
            <a:fillRect/>
          </a:stretch>
        </p:blipFill>
        <p:spPr>
          <a:xfrm>
            <a:off x="431165" y="1727835"/>
            <a:ext cx="11329035" cy="3684905"/>
          </a:xfrm>
          <a:prstGeom prst="rect">
            <a:avLst/>
          </a:prstGeom>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p:pic>
        <p:nvPicPr>
          <p:cNvPr id="5" name="图片 4" descr="114"/>
          <p:cNvPicPr>
            <a:picLocks noChangeAspect="1"/>
          </p:cNvPicPr>
          <p:nvPr>
            <p:custDataLst>
              <p:tags r:id="rId1"/>
            </p:custDataLst>
          </p:nvPr>
        </p:nvPicPr>
        <p:blipFill>
          <a:blip r:embed="rId2"/>
          <a:stretch>
            <a:fillRect/>
          </a:stretch>
        </p:blipFill>
        <p:spPr>
          <a:xfrm>
            <a:off x="194310" y="171450"/>
            <a:ext cx="7940040" cy="6515100"/>
          </a:xfrm>
          <a:prstGeom prst="rect">
            <a:avLst/>
          </a:prstGeom>
        </p:spPr>
      </p:pic>
      <p:pic>
        <p:nvPicPr>
          <p:cNvPr id="6" name="图片 5" descr="f44bf041-5698-4c24-a532-d17b55a11662"/>
          <p:cNvPicPr>
            <a:picLocks noChangeAspect="1"/>
          </p:cNvPicPr>
          <p:nvPr/>
        </p:nvPicPr>
        <p:blipFill>
          <a:blip r:embed="rId3"/>
          <a:stretch>
            <a:fillRect/>
          </a:stretch>
        </p:blipFill>
        <p:spPr>
          <a:xfrm>
            <a:off x="8340090" y="1324610"/>
            <a:ext cx="3707130" cy="4533265"/>
          </a:xfrm>
          <a:prstGeom prst="rect">
            <a:avLst/>
          </a:prstGeom>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465455" y="2084705"/>
            <a:ext cx="11026775" cy="3585845"/>
            <a:chOff x="1920181" y="1504641"/>
            <a:chExt cx="8343342" cy="4641614"/>
          </a:xfrm>
        </p:grpSpPr>
        <p:sp>
          <p:nvSpPr>
            <p:cNvPr id="7" name="矩形 6"/>
            <p:cNvSpPr/>
            <p:nvPr/>
          </p:nvSpPr>
          <p:spPr>
            <a:xfrm>
              <a:off x="1920181" y="1504641"/>
              <a:ext cx="8343342" cy="464161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3" name="矩形 52"/>
            <p:cNvSpPr/>
            <p:nvPr/>
          </p:nvSpPr>
          <p:spPr>
            <a:xfrm>
              <a:off x="1920181" y="1571038"/>
              <a:ext cx="8343342" cy="450771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3" name="矩形 2"/>
          <p:cNvSpPr/>
          <p:nvPr/>
        </p:nvSpPr>
        <p:spPr>
          <a:xfrm>
            <a:off x="645160" y="2240280"/>
            <a:ext cx="10636250" cy="3091815"/>
          </a:xfrm>
          <a:prstGeom prst="rect">
            <a:avLst/>
          </a:prstGeom>
        </p:spPr>
        <p:txBody>
          <a:bodyPr wrap="square">
            <a:spAutoFit/>
          </a:bodyPr>
          <a:lstStyle/>
          <a:p>
            <a:pPr indent="720090" algn="just" fontAlgn="auto">
              <a:lnSpc>
                <a:spcPct val="150000"/>
              </a:lnSpc>
            </a:pPr>
            <a:r>
              <a:rPr sz="2600" dirty="0">
                <a:latin typeface="微软雅黑" panose="020B0503020204020204" pitchFamily="34" charset="-122"/>
                <a:ea typeface="微软雅黑" panose="020B0503020204020204" pitchFamily="34" charset="-122"/>
                <a:sym typeface="微软雅黑" panose="020B0503020204020204" pitchFamily="34" charset="-122"/>
              </a:rPr>
              <a:t>在选择灭火器时，应考虑其对被保护物品的污损程度，保护贵重物资与设备免受污渍损失。例如，在计算机机房内，若使用干粉灭火器进行灭火，其灭火后所残留的粉末状覆盖物对电子元器件会产生一定的腐蚀作用，且难以清洁；而选用气体灭火器灭火，则可避免对电子设备的污损和腐蚀。</a:t>
            </a:r>
            <a:endParaRPr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矩形 7"/>
          <p:cNvSpPr/>
          <p:nvPr/>
        </p:nvSpPr>
        <p:spPr>
          <a:xfrm>
            <a:off x="1386840" y="94615"/>
            <a:ext cx="10657205" cy="583565"/>
          </a:xfrm>
          <a:prstGeom prst="rect">
            <a:avLst/>
          </a:prstGeom>
        </p:spPr>
        <p:txBody>
          <a:bodyPr wrap="square">
            <a:spAutoFit/>
          </a:bodyPr>
          <a:lstStyle/>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3）灭火剂对被保护物品的污损程度</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523240" y="1771015"/>
            <a:ext cx="11257280" cy="4133850"/>
            <a:chOff x="1920181" y="1504641"/>
            <a:chExt cx="8343342" cy="4641614"/>
          </a:xfrm>
        </p:grpSpPr>
        <p:sp>
          <p:nvSpPr>
            <p:cNvPr id="7" name="矩形 6"/>
            <p:cNvSpPr/>
            <p:nvPr/>
          </p:nvSpPr>
          <p:spPr>
            <a:xfrm>
              <a:off x="1920181" y="1504641"/>
              <a:ext cx="8343342" cy="464161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3" name="矩形 52"/>
            <p:cNvSpPr/>
            <p:nvPr/>
          </p:nvSpPr>
          <p:spPr>
            <a:xfrm>
              <a:off x="1920181" y="1571038"/>
              <a:ext cx="8343342" cy="450771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3" name="矩形 2"/>
          <p:cNvSpPr/>
          <p:nvPr/>
        </p:nvSpPr>
        <p:spPr>
          <a:xfrm>
            <a:off x="751840" y="1991360"/>
            <a:ext cx="10859135" cy="3692525"/>
          </a:xfrm>
          <a:prstGeom prst="rect">
            <a:avLst/>
          </a:prstGeom>
        </p:spPr>
        <p:txBody>
          <a:bodyPr wrap="square">
            <a:spAutoFit/>
          </a:bodyPr>
          <a:lstStyle/>
          <a:p>
            <a:pPr indent="720090" algn="just" fontAlgn="auto">
              <a:lnSpc>
                <a:spcPct val="150000"/>
              </a:lnSpc>
            </a:pPr>
            <a:r>
              <a:rPr sz="2600" dirty="0">
                <a:latin typeface="微软雅黑" panose="020B0503020204020204" pitchFamily="34" charset="-122"/>
                <a:ea typeface="微软雅黑" panose="020B0503020204020204" pitchFamily="34" charset="-122"/>
                <a:sym typeface="微软雅黑" panose="020B0503020204020204" pitchFamily="34" charset="-122"/>
              </a:rPr>
              <a:t>在选择灭火器时，应考虑环境温度的影响。环境温度对灭火器的喷射性能和安全性能都有着较大的影响，如环境温度过低，灭火器的喷射性能就会降低；环境温度过高，灭火器内部压力则会剧增，有爆炸伤人的危险。例如水基型、泡沫型灭火器就不能在低于4℃的环境中使用，过低的环境温度会导致这些灭火器出现灭火剂冻结而不能喷射。各类灭火器的适用温度范围见表6-3-7。</a:t>
            </a:r>
            <a:endParaRPr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矩形 7"/>
          <p:cNvSpPr/>
          <p:nvPr/>
        </p:nvSpPr>
        <p:spPr>
          <a:xfrm>
            <a:off x="1386840" y="94615"/>
            <a:ext cx="10657205" cy="583565"/>
          </a:xfrm>
          <a:prstGeom prst="rect">
            <a:avLst/>
          </a:prstGeom>
        </p:spPr>
        <p:txBody>
          <a:bodyPr wrap="square">
            <a:spAutoFit/>
          </a:bodyPr>
          <a:lstStyle/>
          <a:p>
            <a:r>
              <a:rPr sz="3200" b="1" dirty="0">
                <a:latin typeface="微软雅黑" panose="020B0503020204020204" pitchFamily="34" charset="-122"/>
                <a:ea typeface="微软雅黑" panose="020B0503020204020204" pitchFamily="34" charset="-122"/>
                <a:sym typeface="微软雅黑" panose="020B0503020204020204" pitchFamily="34" charset="-122"/>
              </a:rPr>
              <a:t>4）灭火器的适用环境温度</a:t>
            </a:r>
            <a:endParaRPr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descr="灭火器1-7 (5)"/>
          <p:cNvPicPr>
            <a:picLocks noChangeAspect="1"/>
          </p:cNvPicPr>
          <p:nvPr>
            <p:custDataLst>
              <p:tags r:id="rId1"/>
            </p:custDataLst>
          </p:nvPr>
        </p:nvPicPr>
        <p:blipFill>
          <a:blip r:embed="rId2"/>
          <a:stretch>
            <a:fillRect/>
          </a:stretch>
        </p:blipFill>
        <p:spPr>
          <a:xfrm>
            <a:off x="216535" y="847090"/>
            <a:ext cx="3956685" cy="5275580"/>
          </a:xfrm>
          <a:prstGeom prst="rect">
            <a:avLst/>
          </a:prstGeom>
        </p:spPr>
      </p:pic>
      <p:pic>
        <p:nvPicPr>
          <p:cNvPr id="6" name="图片 5" descr="1575193765620"/>
          <p:cNvPicPr>
            <a:picLocks noChangeAspect="1"/>
          </p:cNvPicPr>
          <p:nvPr/>
        </p:nvPicPr>
        <p:blipFill>
          <a:blip r:embed="rId3"/>
          <a:stretch>
            <a:fillRect/>
          </a:stretch>
        </p:blipFill>
        <p:spPr>
          <a:xfrm>
            <a:off x="4249420" y="857885"/>
            <a:ext cx="7772400" cy="5290820"/>
          </a:xfrm>
          <a:prstGeom prst="rect">
            <a:avLst/>
          </a:prstGeom>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p:pic>
        <p:nvPicPr>
          <p:cNvPr id="4" name="图片 3"/>
          <p:cNvPicPr>
            <a:picLocks noChangeAspect="1"/>
          </p:cNvPicPr>
          <p:nvPr/>
        </p:nvPicPr>
        <p:blipFill>
          <a:blip r:embed="rId1"/>
          <a:stretch>
            <a:fillRect/>
          </a:stretch>
        </p:blipFill>
        <p:spPr>
          <a:xfrm>
            <a:off x="136525" y="1390650"/>
            <a:ext cx="11777345" cy="4451350"/>
          </a:xfrm>
          <a:prstGeom prst="rect">
            <a:avLst/>
          </a:prstGeom>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936625" y="1993900"/>
            <a:ext cx="10789920" cy="3585845"/>
            <a:chOff x="1920181" y="1504641"/>
            <a:chExt cx="8343342" cy="4641614"/>
          </a:xfrm>
        </p:grpSpPr>
        <p:sp>
          <p:nvSpPr>
            <p:cNvPr id="7" name="矩形 6"/>
            <p:cNvSpPr/>
            <p:nvPr/>
          </p:nvSpPr>
          <p:spPr>
            <a:xfrm>
              <a:off x="1920181" y="1504641"/>
              <a:ext cx="8343342" cy="464161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3" name="矩形 52"/>
            <p:cNvSpPr/>
            <p:nvPr/>
          </p:nvSpPr>
          <p:spPr>
            <a:xfrm>
              <a:off x="1920181" y="1571038"/>
              <a:ext cx="8343342" cy="450771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3" name="矩形 2"/>
          <p:cNvSpPr/>
          <p:nvPr/>
        </p:nvSpPr>
        <p:spPr>
          <a:xfrm>
            <a:off x="1151255" y="2179320"/>
            <a:ext cx="10114915" cy="3091815"/>
          </a:xfrm>
          <a:prstGeom prst="rect">
            <a:avLst/>
          </a:prstGeom>
        </p:spPr>
        <p:txBody>
          <a:bodyPr wrap="square">
            <a:spAutoFit/>
          </a:bodyPr>
          <a:lstStyle/>
          <a:p>
            <a:pPr indent="720090" algn="just" fontAlgn="auto">
              <a:lnSpc>
                <a:spcPct val="150000"/>
              </a:lnSpc>
            </a:pPr>
            <a:r>
              <a:rPr sz="26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在选择灭火器时，当同一灭火器配置场所存在不同火灾种类时，应选用通用型灭火器；在同一灭火器配置场所，当选用两种或两种以上类型灭火器时，应采用灭火剂相容的灭火器</a:t>
            </a:r>
            <a:r>
              <a:rPr sz="2600" dirty="0">
                <a:latin typeface="微软雅黑" panose="020B0503020204020204" pitchFamily="34" charset="-122"/>
                <a:ea typeface="微软雅黑" panose="020B0503020204020204" pitchFamily="34" charset="-122"/>
                <a:sym typeface="微软雅黑" panose="020B0503020204020204" pitchFamily="34" charset="-122"/>
              </a:rPr>
              <a:t>。因为不相容的灭火剂之间可能会相互作用产生泡沫消失等不利现象，致使灭火器灭火效力明显降低。灭火剂不相容的情况见表6-3-8。</a:t>
            </a:r>
            <a:endParaRPr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矩形 7"/>
          <p:cNvSpPr/>
          <p:nvPr/>
        </p:nvSpPr>
        <p:spPr>
          <a:xfrm>
            <a:off x="1386840" y="94615"/>
            <a:ext cx="10657205" cy="583565"/>
          </a:xfrm>
          <a:prstGeom prst="rect">
            <a:avLst/>
          </a:prstGeom>
        </p:spPr>
        <p:txBody>
          <a:bodyPr wrap="square">
            <a:spAutoFit/>
          </a:bodyPr>
          <a:lstStyle/>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5）灭火剂的相容性</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 name="图片 5" descr="&amp;pky340_sjzg_VCG41N533069189_sjzg_VCG41N533069189&amp;"/>
          <p:cNvPicPr>
            <a:picLocks noChangeAspect="1"/>
          </p:cNvPicPr>
          <p:nvPr/>
        </p:nvPicPr>
        <p:blipFill>
          <a:blip r:embed="rId1"/>
          <a:stretch>
            <a:fillRect/>
          </a:stretch>
        </p:blipFill>
        <p:spPr>
          <a:xfrm>
            <a:off x="1421130" y="0"/>
            <a:ext cx="9349105" cy="6858000"/>
          </a:xfrm>
          <a:prstGeom prst="rect">
            <a:avLst/>
          </a:prstGeom>
        </p:spPr>
      </p:pic>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p:pic>
        <p:nvPicPr>
          <p:cNvPr id="4" name="图片 3"/>
          <p:cNvPicPr>
            <a:picLocks noChangeAspect="1"/>
          </p:cNvPicPr>
          <p:nvPr/>
        </p:nvPicPr>
        <p:blipFill>
          <a:blip r:embed="rId1"/>
          <a:stretch>
            <a:fillRect/>
          </a:stretch>
        </p:blipFill>
        <p:spPr>
          <a:xfrm>
            <a:off x="287655" y="1617345"/>
            <a:ext cx="11616690" cy="3394710"/>
          </a:xfrm>
          <a:prstGeom prst="rect">
            <a:avLst/>
          </a:prstGeom>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465455" y="2084705"/>
            <a:ext cx="11025505" cy="3503295"/>
            <a:chOff x="1920181" y="1504641"/>
            <a:chExt cx="8343342" cy="4641614"/>
          </a:xfrm>
        </p:grpSpPr>
        <p:sp>
          <p:nvSpPr>
            <p:cNvPr id="7" name="矩形 6"/>
            <p:cNvSpPr/>
            <p:nvPr/>
          </p:nvSpPr>
          <p:spPr>
            <a:xfrm>
              <a:off x="1920181" y="1504641"/>
              <a:ext cx="8343342" cy="464161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3" name="矩形 52"/>
            <p:cNvSpPr/>
            <p:nvPr/>
          </p:nvSpPr>
          <p:spPr>
            <a:xfrm>
              <a:off x="1920181" y="1571038"/>
              <a:ext cx="8343342" cy="450771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3" name="矩形 2"/>
          <p:cNvSpPr/>
          <p:nvPr/>
        </p:nvSpPr>
        <p:spPr>
          <a:xfrm>
            <a:off x="593725" y="2555875"/>
            <a:ext cx="10800080" cy="2491740"/>
          </a:xfrm>
          <a:prstGeom prst="rect">
            <a:avLst/>
          </a:prstGeom>
        </p:spPr>
        <p:txBody>
          <a:bodyPr wrap="square">
            <a:spAutoFit/>
          </a:bodyPr>
          <a:lstStyle/>
          <a:p>
            <a:pPr indent="720090" algn="just" fontAlgn="auto">
              <a:lnSpc>
                <a:spcPct val="150000"/>
              </a:lnSpc>
            </a:pPr>
            <a:r>
              <a:rPr sz="2600" dirty="0">
                <a:latin typeface="微软雅黑" panose="020B0503020204020204" pitchFamily="34" charset="-122"/>
                <a:ea typeface="微软雅黑" panose="020B0503020204020204" pitchFamily="34" charset="-122"/>
                <a:sym typeface="微软雅黑" panose="020B0503020204020204" pitchFamily="34" charset="-122"/>
              </a:rPr>
              <a:t>在选择灭火器时，应考虑使用者的体能状况。灭火器是靠人来操作的，要为某建筑场所配置适用的灭火器，也应对该场所中人员的体能包括年龄、性别、体质和身手敏捷程度等进行分析，然后正确地选择灭火器的类型、规格和布置形式。</a:t>
            </a:r>
            <a:endParaRPr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矩形 7"/>
          <p:cNvSpPr/>
          <p:nvPr/>
        </p:nvSpPr>
        <p:spPr>
          <a:xfrm>
            <a:off x="1386840" y="94615"/>
            <a:ext cx="10657205" cy="583565"/>
          </a:xfrm>
          <a:prstGeom prst="rect">
            <a:avLst/>
          </a:prstGeom>
        </p:spPr>
        <p:txBody>
          <a:bodyPr wrap="square">
            <a:spAutoFit/>
          </a:bodyPr>
          <a:lstStyle/>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6）使用灭火器人员的体能</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465455" y="2084705"/>
            <a:ext cx="11025505" cy="3486150"/>
            <a:chOff x="1920181" y="1504641"/>
            <a:chExt cx="8343342" cy="4641614"/>
          </a:xfrm>
        </p:grpSpPr>
        <p:sp>
          <p:nvSpPr>
            <p:cNvPr id="7" name="矩形 6"/>
            <p:cNvSpPr/>
            <p:nvPr/>
          </p:nvSpPr>
          <p:spPr>
            <a:xfrm>
              <a:off x="1920181" y="1504641"/>
              <a:ext cx="8343342" cy="464161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3" name="矩形 52"/>
            <p:cNvSpPr/>
            <p:nvPr/>
          </p:nvSpPr>
          <p:spPr>
            <a:xfrm>
              <a:off x="1920181" y="1571038"/>
              <a:ext cx="8343342" cy="450771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3" name="矩形 2"/>
          <p:cNvSpPr/>
          <p:nvPr/>
        </p:nvSpPr>
        <p:spPr>
          <a:xfrm>
            <a:off x="571500" y="2558415"/>
            <a:ext cx="10800080" cy="2491740"/>
          </a:xfrm>
          <a:prstGeom prst="rect">
            <a:avLst/>
          </a:prstGeom>
        </p:spPr>
        <p:txBody>
          <a:bodyPr wrap="square">
            <a:spAutoFit/>
          </a:bodyPr>
          <a:lstStyle/>
          <a:p>
            <a:pPr indent="720090" algn="just" fontAlgn="auto">
              <a:lnSpc>
                <a:spcPct val="150000"/>
              </a:lnSpc>
            </a:pPr>
            <a:r>
              <a:rPr sz="2600" dirty="0">
                <a:latin typeface="微软雅黑" panose="020B0503020204020204" pitchFamily="34" charset="-122"/>
                <a:ea typeface="微软雅黑" panose="020B0503020204020204" pitchFamily="34" charset="-122"/>
                <a:sym typeface="微软雅黑" panose="020B0503020204020204" pitchFamily="34" charset="-122"/>
              </a:rPr>
              <a:t>例如，在办公室、会议室、卧室、客房，以及学校、幼儿园、养老院的教室、活动室等民用建筑场所内，以中、小规格的手提式灭火器为主；而在工业建筑场所的大车间和古建筑场所的大殿内，则可考虑选用大、中规格的手提式灭火器或推车式灭火器。</a:t>
            </a:r>
            <a:endParaRPr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矩形 7"/>
          <p:cNvSpPr/>
          <p:nvPr/>
        </p:nvSpPr>
        <p:spPr>
          <a:xfrm>
            <a:off x="1386840" y="94615"/>
            <a:ext cx="10657205" cy="583565"/>
          </a:xfrm>
          <a:prstGeom prst="rect">
            <a:avLst/>
          </a:prstGeom>
        </p:spPr>
        <p:txBody>
          <a:bodyPr wrap="square">
            <a:spAutoFit/>
          </a:bodyPr>
          <a:lstStyle/>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6）使用灭火器人员的体能</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936625" y="2483485"/>
            <a:ext cx="10789920" cy="2182495"/>
            <a:chOff x="1920181" y="1504641"/>
            <a:chExt cx="8343342" cy="4641614"/>
          </a:xfrm>
        </p:grpSpPr>
        <p:sp>
          <p:nvSpPr>
            <p:cNvPr id="7" name="矩形 6"/>
            <p:cNvSpPr/>
            <p:nvPr/>
          </p:nvSpPr>
          <p:spPr>
            <a:xfrm>
              <a:off x="1920181" y="1504641"/>
              <a:ext cx="8343342" cy="464161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3" name="矩形 52"/>
            <p:cNvSpPr/>
            <p:nvPr/>
          </p:nvSpPr>
          <p:spPr>
            <a:xfrm>
              <a:off x="1920181" y="1571038"/>
              <a:ext cx="8343342" cy="450771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3" name="矩形 2"/>
          <p:cNvSpPr/>
          <p:nvPr/>
        </p:nvSpPr>
        <p:spPr>
          <a:xfrm>
            <a:off x="1195705" y="2783205"/>
            <a:ext cx="10114915" cy="1291590"/>
          </a:xfrm>
          <a:prstGeom prst="rect">
            <a:avLst/>
          </a:prstGeom>
        </p:spPr>
        <p:txBody>
          <a:bodyPr wrap="square">
            <a:spAutoFit/>
          </a:bodyPr>
          <a:lstStyle/>
          <a:p>
            <a:pPr indent="720090" algn="just" fontAlgn="auto">
              <a:lnSpc>
                <a:spcPct val="150000"/>
              </a:lnSpc>
            </a:pPr>
            <a:r>
              <a:rPr sz="2600" dirty="0">
                <a:latin typeface="微软雅黑" panose="020B0503020204020204" pitchFamily="34" charset="-122"/>
                <a:ea typeface="微软雅黑" panose="020B0503020204020204" pitchFamily="34" charset="-122"/>
                <a:sym typeface="微软雅黑" panose="020B0503020204020204" pitchFamily="34" charset="-122"/>
              </a:rPr>
              <a:t>喷射性能是指对灭火器喷射灭火剂的技术要求，包括有效喷射时间、喷射滞后时间、有效喷射距离和喷射剩余率。</a:t>
            </a:r>
            <a:endParaRPr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矩形 7"/>
          <p:cNvSpPr/>
          <p:nvPr/>
        </p:nvSpPr>
        <p:spPr>
          <a:xfrm>
            <a:off x="1386840" y="94615"/>
            <a:ext cx="10657205" cy="583565"/>
          </a:xfrm>
          <a:prstGeom prst="rect">
            <a:avLst/>
          </a:prstGeom>
        </p:spPr>
        <p:txBody>
          <a:bodyPr wrap="square">
            <a:spAutoFit/>
          </a:bodyPr>
          <a:lstStyle/>
          <a:p>
            <a:r>
              <a:rPr sz="3200" b="1" dirty="0">
                <a:latin typeface="微软雅黑" panose="020B0503020204020204" pitchFamily="34" charset="-122"/>
                <a:ea typeface="微软雅黑" panose="020B0503020204020204" pitchFamily="34" charset="-122"/>
                <a:sym typeface="微软雅黑" panose="020B0503020204020204" pitchFamily="34" charset="-122"/>
              </a:rPr>
              <a:t>4.灭火器主要技术性能</a:t>
            </a:r>
            <a:endParaRPr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矩形 3"/>
          <p:cNvSpPr/>
          <p:nvPr/>
        </p:nvSpPr>
        <p:spPr>
          <a:xfrm>
            <a:off x="780415" y="1750060"/>
            <a:ext cx="10657205" cy="583565"/>
          </a:xfrm>
          <a:prstGeom prst="rect">
            <a:avLst/>
          </a:prstGeom>
        </p:spPr>
        <p:txBody>
          <a:bodyPr wrap="square">
            <a:spAutoFit/>
          </a:bodyPr>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（1）灭火器的喷射性能</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465455" y="2302510"/>
            <a:ext cx="10906125" cy="2788285"/>
            <a:chOff x="1920181" y="1504641"/>
            <a:chExt cx="8343342" cy="4641614"/>
          </a:xfrm>
        </p:grpSpPr>
        <p:sp>
          <p:nvSpPr>
            <p:cNvPr id="7" name="矩形 6"/>
            <p:cNvSpPr/>
            <p:nvPr/>
          </p:nvSpPr>
          <p:spPr>
            <a:xfrm>
              <a:off x="1920181" y="1504641"/>
              <a:ext cx="8343342" cy="464161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3" name="矩形 52"/>
            <p:cNvSpPr/>
            <p:nvPr/>
          </p:nvSpPr>
          <p:spPr>
            <a:xfrm>
              <a:off x="1920181" y="1571038"/>
              <a:ext cx="8343342" cy="450771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3" name="矩形 2"/>
          <p:cNvSpPr/>
          <p:nvPr/>
        </p:nvSpPr>
        <p:spPr>
          <a:xfrm>
            <a:off x="532130" y="2721610"/>
            <a:ext cx="10544810" cy="1891665"/>
          </a:xfrm>
          <a:prstGeom prst="rect">
            <a:avLst/>
          </a:prstGeom>
        </p:spPr>
        <p:txBody>
          <a:bodyPr wrap="square">
            <a:spAutoFit/>
          </a:bodyPr>
          <a:lstStyle/>
          <a:p>
            <a:pPr indent="720090" algn="just" fontAlgn="auto">
              <a:lnSpc>
                <a:spcPct val="150000"/>
              </a:lnSpc>
            </a:pPr>
            <a:r>
              <a:rPr sz="2600" dirty="0">
                <a:latin typeface="微软雅黑" panose="020B0503020204020204" pitchFamily="34" charset="-122"/>
                <a:ea typeface="微软雅黑" panose="020B0503020204020204" pitchFamily="34" charset="-122"/>
                <a:sym typeface="微软雅黑" panose="020B0503020204020204" pitchFamily="34" charset="-122"/>
              </a:rPr>
              <a:t>是指灭火器在最大开启状态下，自灭火剂从喷嘴喷出，到灭火剂喷射结束的时间。不同的灭火器，对有效喷射时间的要求也不同，但必须满足在最高使用温度条件下不得低于</a:t>
            </a:r>
            <a:r>
              <a:rPr sz="26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6s</a:t>
            </a:r>
            <a:r>
              <a:rPr sz="2600" dirty="0">
                <a:latin typeface="微软雅黑" panose="020B0503020204020204" pitchFamily="34" charset="-122"/>
                <a:ea typeface="微软雅黑" panose="020B0503020204020204" pitchFamily="34" charset="-122"/>
                <a:sym typeface="微软雅黑" panose="020B0503020204020204" pitchFamily="34" charset="-122"/>
              </a:rPr>
              <a:t>。</a:t>
            </a:r>
            <a:endParaRPr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矩形 7"/>
          <p:cNvSpPr/>
          <p:nvPr/>
        </p:nvSpPr>
        <p:spPr>
          <a:xfrm>
            <a:off x="1386840" y="94615"/>
            <a:ext cx="10657205" cy="583565"/>
          </a:xfrm>
          <a:prstGeom prst="rect">
            <a:avLst/>
          </a:prstGeom>
        </p:spPr>
        <p:txBody>
          <a:bodyPr wrap="square">
            <a:spAutoFit/>
          </a:bodyPr>
          <a:lstStyle/>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1）有效喷射时间</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688340" y="2265045"/>
            <a:ext cx="10789920" cy="2661920"/>
            <a:chOff x="1920181" y="1504641"/>
            <a:chExt cx="8343342" cy="4641614"/>
          </a:xfrm>
        </p:grpSpPr>
        <p:sp>
          <p:nvSpPr>
            <p:cNvPr id="7" name="矩形 6"/>
            <p:cNvSpPr/>
            <p:nvPr/>
          </p:nvSpPr>
          <p:spPr>
            <a:xfrm>
              <a:off x="1920181" y="1504641"/>
              <a:ext cx="8343342" cy="464161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3" name="矩形 52"/>
            <p:cNvSpPr/>
            <p:nvPr/>
          </p:nvSpPr>
          <p:spPr>
            <a:xfrm>
              <a:off x="1920181" y="1571038"/>
              <a:ext cx="8343342" cy="450771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3" name="矩形 2"/>
          <p:cNvSpPr/>
          <p:nvPr/>
        </p:nvSpPr>
        <p:spPr>
          <a:xfrm>
            <a:off x="723265" y="2615565"/>
            <a:ext cx="10248900" cy="1891665"/>
          </a:xfrm>
          <a:prstGeom prst="rect">
            <a:avLst/>
          </a:prstGeom>
        </p:spPr>
        <p:txBody>
          <a:bodyPr wrap="square">
            <a:spAutoFit/>
          </a:bodyPr>
          <a:lstStyle/>
          <a:p>
            <a:pPr indent="720090" algn="just" fontAlgn="auto">
              <a:lnSpc>
                <a:spcPct val="150000"/>
              </a:lnSpc>
            </a:pPr>
            <a:r>
              <a:rPr sz="2600" dirty="0">
                <a:latin typeface="微软雅黑" panose="020B0503020204020204" pitchFamily="34" charset="-122"/>
                <a:ea typeface="微软雅黑" panose="020B0503020204020204" pitchFamily="34" charset="-122"/>
                <a:sym typeface="微软雅黑" panose="020B0503020204020204" pitchFamily="34" charset="-122"/>
              </a:rPr>
              <a:t>是指自</a:t>
            </a:r>
            <a:r>
              <a:rPr sz="26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灭火器开启后到喷嘴开始喷射灭火剂的时间</a:t>
            </a:r>
            <a:r>
              <a:rPr sz="2600" dirty="0">
                <a:latin typeface="微软雅黑" panose="020B0503020204020204" pitchFamily="34" charset="-122"/>
                <a:ea typeface="微软雅黑" panose="020B0503020204020204" pitchFamily="34" charset="-122"/>
                <a:sym typeface="微软雅黑" panose="020B0503020204020204" pitchFamily="34" charset="-122"/>
              </a:rPr>
              <a:t>。喷射滞后时间反映了灭火器动作速度的快慢，技术上一般要求在灭火器的使用温度范围内，其喷射滞后时间不大于</a:t>
            </a:r>
            <a:r>
              <a:rPr sz="26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5s</a:t>
            </a:r>
            <a:r>
              <a:rPr sz="2600" dirty="0">
                <a:latin typeface="微软雅黑" panose="020B0503020204020204" pitchFamily="34" charset="-122"/>
                <a:ea typeface="微软雅黑" panose="020B0503020204020204" pitchFamily="34" charset="-122"/>
                <a:sym typeface="微软雅黑" panose="020B0503020204020204" pitchFamily="34" charset="-122"/>
              </a:rPr>
              <a:t>，间歇喷射的滞后时间不大于</a:t>
            </a:r>
            <a:r>
              <a:rPr sz="26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3s</a:t>
            </a:r>
            <a:r>
              <a:rPr sz="2600" dirty="0">
                <a:latin typeface="微软雅黑" panose="020B0503020204020204" pitchFamily="34" charset="-122"/>
                <a:ea typeface="微软雅黑" panose="020B0503020204020204" pitchFamily="34" charset="-122"/>
                <a:sym typeface="微软雅黑" panose="020B0503020204020204" pitchFamily="34" charset="-122"/>
              </a:rPr>
              <a:t>。</a:t>
            </a:r>
            <a:endParaRPr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矩形 7"/>
          <p:cNvSpPr/>
          <p:nvPr/>
        </p:nvSpPr>
        <p:spPr>
          <a:xfrm>
            <a:off x="1386840" y="94615"/>
            <a:ext cx="10657205" cy="583565"/>
          </a:xfrm>
          <a:prstGeom prst="rect">
            <a:avLst/>
          </a:prstGeom>
        </p:spPr>
        <p:txBody>
          <a:bodyPr wrap="square">
            <a:spAutoFit/>
          </a:bodyPr>
          <a:lstStyle/>
          <a:p>
            <a:r>
              <a:rPr lang="en-US" sz="3200" b="1" dirty="0">
                <a:latin typeface="微软雅黑" panose="020B0503020204020204" pitchFamily="34" charset="-122"/>
                <a:ea typeface="微软雅黑" panose="020B0503020204020204" pitchFamily="34" charset="-122"/>
                <a:sym typeface="微软雅黑" panose="020B0503020204020204" pitchFamily="34" charset="-122"/>
              </a:rPr>
              <a:t>2</a:t>
            </a:r>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a:t>
            </a:r>
            <a:r>
              <a:rPr sz="3200" b="1" dirty="0">
                <a:latin typeface="微软雅黑" panose="020B0503020204020204" pitchFamily="34" charset="-122"/>
                <a:ea typeface="微软雅黑" panose="020B0503020204020204" pitchFamily="34" charset="-122"/>
                <a:sym typeface="微软雅黑" panose="020B0503020204020204" pitchFamily="34" charset="-122"/>
              </a:rPr>
              <a:t>喷射滞后时间</a:t>
            </a:r>
            <a:endParaRPr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936625" y="1993900"/>
            <a:ext cx="6261735" cy="3444240"/>
            <a:chOff x="1920181" y="1504641"/>
            <a:chExt cx="8343342" cy="4641614"/>
          </a:xfrm>
        </p:grpSpPr>
        <p:sp>
          <p:nvSpPr>
            <p:cNvPr id="7" name="矩形 6"/>
            <p:cNvSpPr/>
            <p:nvPr/>
          </p:nvSpPr>
          <p:spPr>
            <a:xfrm>
              <a:off x="1920181" y="1504641"/>
              <a:ext cx="8343342" cy="464161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3" name="矩形 52"/>
            <p:cNvSpPr/>
            <p:nvPr/>
          </p:nvSpPr>
          <p:spPr>
            <a:xfrm>
              <a:off x="1920181" y="1571038"/>
              <a:ext cx="8343342" cy="450771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3" name="矩形 2"/>
          <p:cNvSpPr/>
          <p:nvPr/>
        </p:nvSpPr>
        <p:spPr>
          <a:xfrm>
            <a:off x="1096010" y="2470150"/>
            <a:ext cx="5749925" cy="2491740"/>
          </a:xfrm>
          <a:prstGeom prst="rect">
            <a:avLst/>
          </a:prstGeom>
        </p:spPr>
        <p:txBody>
          <a:bodyPr wrap="square">
            <a:spAutoFit/>
          </a:bodyPr>
          <a:lstStyle/>
          <a:p>
            <a:pPr indent="720090" algn="just" fontAlgn="auto">
              <a:lnSpc>
                <a:spcPct val="150000"/>
              </a:lnSpc>
            </a:pPr>
            <a:r>
              <a:rPr sz="2600" dirty="0">
                <a:latin typeface="微软雅黑" panose="020B0503020204020204" pitchFamily="34" charset="-122"/>
                <a:ea typeface="微软雅黑" panose="020B0503020204020204" pitchFamily="34" charset="-122"/>
                <a:sym typeface="微软雅黑" panose="020B0503020204020204" pitchFamily="34" charset="-122"/>
              </a:rPr>
              <a:t>是指灭火器有效喷射灭火的距离，是从灭火器喷嘴顶端起到喷岀的灭火剂最集中处中心的水平距离。不同的灭火器有不同的有效喷射距离要求。</a:t>
            </a:r>
            <a:endParaRPr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矩形 7"/>
          <p:cNvSpPr/>
          <p:nvPr/>
        </p:nvSpPr>
        <p:spPr>
          <a:xfrm>
            <a:off x="1386840" y="94615"/>
            <a:ext cx="10657205" cy="583565"/>
          </a:xfrm>
          <a:prstGeom prst="rect">
            <a:avLst/>
          </a:prstGeom>
        </p:spPr>
        <p:txBody>
          <a:bodyPr wrap="square">
            <a:spAutoFit/>
          </a:bodyPr>
          <a:lstStyle/>
          <a:p>
            <a:r>
              <a:rPr sz="3200" b="1" dirty="0">
                <a:latin typeface="微软雅黑" panose="020B0503020204020204" pitchFamily="34" charset="-122"/>
                <a:ea typeface="微软雅黑" panose="020B0503020204020204" pitchFamily="34" charset="-122"/>
                <a:sym typeface="微软雅黑" panose="020B0503020204020204" pitchFamily="34" charset="-122"/>
              </a:rPr>
              <a:t>3）有效喷射距离</a:t>
            </a:r>
            <a:endParaRPr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graphicFrame>
        <p:nvGraphicFramePr>
          <p:cNvPr id="4" name="对象 3"/>
          <p:cNvGraphicFramePr/>
          <p:nvPr/>
        </p:nvGraphicFramePr>
        <p:xfrm>
          <a:off x="7562215" y="2277110"/>
          <a:ext cx="4218305" cy="2684780"/>
        </p:xfrm>
        <a:graphic>
          <a:graphicData uri="http://schemas.openxmlformats.org/presentationml/2006/ole">
            <mc:AlternateContent xmlns:mc="http://schemas.openxmlformats.org/markup-compatibility/2006">
              <mc:Choice xmlns:v="urn:schemas-microsoft-com:vml" Requires="v">
                <p:oleObj spid="_x0000_s5" name="" r:id="rId1" imgW="2834640" imgH="1638300" progId="Paint.Picture">
                  <p:embed/>
                </p:oleObj>
              </mc:Choice>
              <mc:Fallback>
                <p:oleObj name="" r:id="rId1" imgW="2834640" imgH="1638300" progId="Paint.Picture">
                  <p:embed/>
                  <p:pic>
                    <p:nvPicPr>
                      <p:cNvPr id="0" name="图片 4"/>
                      <p:cNvPicPr/>
                      <p:nvPr/>
                    </p:nvPicPr>
                    <p:blipFill>
                      <a:blip r:embed="rId2"/>
                      <a:stretch>
                        <a:fillRect/>
                      </a:stretch>
                    </p:blipFill>
                    <p:spPr>
                      <a:xfrm>
                        <a:off x="7562215" y="2277110"/>
                        <a:ext cx="4218305" cy="2684780"/>
                      </a:xfrm>
                      <a:prstGeom prst="rect">
                        <a:avLst/>
                      </a:prstGeom>
                    </p:spPr>
                  </p:pic>
                </p:oleObj>
              </mc:Fallback>
            </mc:AlternateContent>
          </a:graphicData>
        </a:graphic>
      </p:graphicFrame>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936625" y="1993900"/>
            <a:ext cx="10789920" cy="3585845"/>
            <a:chOff x="1920181" y="1504641"/>
            <a:chExt cx="8343342" cy="4641614"/>
          </a:xfrm>
        </p:grpSpPr>
        <p:sp>
          <p:nvSpPr>
            <p:cNvPr id="7" name="矩形 6"/>
            <p:cNvSpPr/>
            <p:nvPr/>
          </p:nvSpPr>
          <p:spPr>
            <a:xfrm>
              <a:off x="1920181" y="1504641"/>
              <a:ext cx="8343342" cy="464161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3" name="矩形 52"/>
            <p:cNvSpPr/>
            <p:nvPr/>
          </p:nvSpPr>
          <p:spPr>
            <a:xfrm>
              <a:off x="1920181" y="1571038"/>
              <a:ext cx="8343342" cy="450771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3" name="矩形 2"/>
          <p:cNvSpPr/>
          <p:nvPr/>
        </p:nvSpPr>
        <p:spPr>
          <a:xfrm>
            <a:off x="1242695" y="2430145"/>
            <a:ext cx="10114915" cy="2491740"/>
          </a:xfrm>
          <a:prstGeom prst="rect">
            <a:avLst/>
          </a:prstGeom>
        </p:spPr>
        <p:txBody>
          <a:bodyPr wrap="square">
            <a:spAutoFit/>
          </a:bodyPr>
          <a:lstStyle/>
          <a:p>
            <a:pPr indent="720090" algn="just" fontAlgn="auto">
              <a:lnSpc>
                <a:spcPct val="150000"/>
              </a:lnSpc>
            </a:pPr>
            <a:r>
              <a:rPr sz="26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是指额定充装状态下的灭火器，在喷射到内部压力与外部环境压力相等时（也就是不再有灭火剂从灭火器喷嘴喷出时），内部剩余灭火剂量相对于额定充装量的百分比</a:t>
            </a:r>
            <a:r>
              <a:rPr sz="2600" dirty="0">
                <a:latin typeface="微软雅黑" panose="020B0503020204020204" pitchFamily="34" charset="-122"/>
                <a:ea typeface="微软雅黑" panose="020B0503020204020204" pitchFamily="34" charset="-122"/>
                <a:sym typeface="微软雅黑" panose="020B0503020204020204" pitchFamily="34" charset="-122"/>
              </a:rPr>
              <a:t>。一般要求是在（20±5）℃时不大于10%，在灭火器的使用温度范围内不大于15%。</a:t>
            </a:r>
            <a:endParaRPr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矩形 7"/>
          <p:cNvSpPr/>
          <p:nvPr/>
        </p:nvSpPr>
        <p:spPr>
          <a:xfrm>
            <a:off x="1386840" y="94615"/>
            <a:ext cx="10657205" cy="583565"/>
          </a:xfrm>
          <a:prstGeom prst="rect">
            <a:avLst/>
          </a:prstGeom>
        </p:spPr>
        <p:txBody>
          <a:bodyPr wrap="square">
            <a:spAutoFit/>
          </a:bodyPr>
          <a:lstStyle/>
          <a:p>
            <a:r>
              <a:rPr sz="3200" b="1" dirty="0">
                <a:latin typeface="微软雅黑" panose="020B0503020204020204" pitchFamily="34" charset="-122"/>
                <a:ea typeface="微软雅黑" panose="020B0503020204020204" pitchFamily="34" charset="-122"/>
                <a:sym typeface="微软雅黑" panose="020B0503020204020204" pitchFamily="34" charset="-122"/>
              </a:rPr>
              <a:t>4）喷射剩余率</a:t>
            </a:r>
            <a:endParaRPr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936625" y="1993900"/>
            <a:ext cx="10789920" cy="3052445"/>
            <a:chOff x="1920181" y="1504641"/>
            <a:chExt cx="8343342" cy="4641614"/>
          </a:xfrm>
        </p:grpSpPr>
        <p:sp>
          <p:nvSpPr>
            <p:cNvPr id="7" name="矩形 6"/>
            <p:cNvSpPr/>
            <p:nvPr/>
          </p:nvSpPr>
          <p:spPr>
            <a:xfrm>
              <a:off x="1920181" y="1504641"/>
              <a:ext cx="8343342" cy="464161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3" name="矩形 52"/>
            <p:cNvSpPr/>
            <p:nvPr/>
          </p:nvSpPr>
          <p:spPr>
            <a:xfrm>
              <a:off x="1920181" y="1571038"/>
              <a:ext cx="8343342" cy="450771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3" name="矩形 2"/>
          <p:cNvSpPr/>
          <p:nvPr/>
        </p:nvSpPr>
        <p:spPr>
          <a:xfrm>
            <a:off x="1151255" y="2482850"/>
            <a:ext cx="10114915" cy="1891665"/>
          </a:xfrm>
          <a:prstGeom prst="rect">
            <a:avLst/>
          </a:prstGeom>
        </p:spPr>
        <p:txBody>
          <a:bodyPr wrap="square">
            <a:spAutoFit/>
          </a:bodyPr>
          <a:lstStyle/>
          <a:p>
            <a:pPr indent="720090" algn="just" fontAlgn="auto">
              <a:lnSpc>
                <a:spcPct val="150000"/>
              </a:lnSpc>
            </a:pPr>
            <a:r>
              <a:rPr sz="2600" dirty="0">
                <a:latin typeface="微软雅黑" panose="020B0503020204020204" pitchFamily="34" charset="-122"/>
                <a:ea typeface="微软雅黑" panose="020B0503020204020204" pitchFamily="34" charset="-122"/>
                <a:sym typeface="微软雅黑" panose="020B0503020204020204" pitchFamily="34" charset="-122"/>
              </a:rPr>
              <a:t>灭火器的灭火能力是通过试验来测定的。对于同一灭火剂类型的灭火器而言，灭火能力强弱由其充装量决定，衡量标准是灭火级别。充装量大的灭火器灭火能力强，灭火级别大。</a:t>
            </a:r>
            <a:endParaRPr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矩形 7"/>
          <p:cNvSpPr/>
          <p:nvPr/>
        </p:nvSpPr>
        <p:spPr>
          <a:xfrm>
            <a:off x="1386840" y="94615"/>
            <a:ext cx="10657205" cy="583565"/>
          </a:xfrm>
          <a:prstGeom prst="rect">
            <a:avLst/>
          </a:prstGeom>
        </p:spPr>
        <p:txBody>
          <a:bodyPr wrap="square">
            <a:spAutoFit/>
          </a:bodyPr>
          <a:lstStyle/>
          <a:p>
            <a:r>
              <a:rPr sz="3200" b="1" dirty="0">
                <a:latin typeface="微软雅黑" panose="020B0503020204020204" pitchFamily="34" charset="-122"/>
                <a:ea typeface="微软雅黑" panose="020B0503020204020204" pitchFamily="34" charset="-122"/>
                <a:sym typeface="微软雅黑" panose="020B0503020204020204" pitchFamily="34" charset="-122"/>
              </a:rPr>
              <a:t>（2）灭火器的灭火能力</a:t>
            </a:r>
            <a:endParaRPr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936625" y="1993900"/>
            <a:ext cx="10789920" cy="2845435"/>
            <a:chOff x="1920181" y="1504641"/>
            <a:chExt cx="8343342" cy="4641614"/>
          </a:xfrm>
        </p:grpSpPr>
        <p:sp>
          <p:nvSpPr>
            <p:cNvPr id="7" name="矩形 6"/>
            <p:cNvSpPr/>
            <p:nvPr/>
          </p:nvSpPr>
          <p:spPr>
            <a:xfrm>
              <a:off x="1920181" y="1504641"/>
              <a:ext cx="8343342" cy="464161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3" name="矩形 52"/>
            <p:cNvSpPr/>
            <p:nvPr/>
          </p:nvSpPr>
          <p:spPr>
            <a:xfrm>
              <a:off x="1920181" y="1571038"/>
              <a:ext cx="8343342" cy="450771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3" name="矩形 2"/>
          <p:cNvSpPr/>
          <p:nvPr/>
        </p:nvSpPr>
        <p:spPr>
          <a:xfrm>
            <a:off x="1151255" y="2482850"/>
            <a:ext cx="10114915" cy="1891665"/>
          </a:xfrm>
          <a:prstGeom prst="rect">
            <a:avLst/>
          </a:prstGeom>
        </p:spPr>
        <p:txBody>
          <a:bodyPr wrap="square">
            <a:spAutoFit/>
          </a:bodyPr>
          <a:lstStyle/>
          <a:p>
            <a:pPr indent="720090" algn="just" fontAlgn="auto">
              <a:lnSpc>
                <a:spcPct val="150000"/>
              </a:lnSpc>
            </a:pPr>
            <a:r>
              <a:rPr sz="2600" dirty="0">
                <a:latin typeface="微软雅黑" panose="020B0503020204020204" pitchFamily="34" charset="-122"/>
                <a:ea typeface="微软雅黑" panose="020B0503020204020204" pitchFamily="34" charset="-122"/>
                <a:sym typeface="微软雅黑" panose="020B0503020204020204" pitchFamily="34" charset="-122"/>
              </a:rPr>
              <a:t>灭A类火的能力是按照标准的试验方法，由灭火器能够扑灭的最大木条堆垛火灾来确定其灭火级别；灭B类火的能力是按照标准的试验方法，由灭火器能够扑灭的最大油盘火来确定其灭火级别。</a:t>
            </a:r>
            <a:endParaRPr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矩形 7"/>
          <p:cNvSpPr/>
          <p:nvPr/>
        </p:nvSpPr>
        <p:spPr>
          <a:xfrm>
            <a:off x="1386840" y="94615"/>
            <a:ext cx="10657205" cy="583565"/>
          </a:xfrm>
          <a:prstGeom prst="rect">
            <a:avLst/>
          </a:prstGeom>
        </p:spPr>
        <p:txBody>
          <a:bodyPr wrap="square">
            <a:spAutoFit/>
          </a:bodyPr>
          <a:lstStyle/>
          <a:p>
            <a:r>
              <a:rPr sz="3200" b="1" dirty="0">
                <a:latin typeface="微软雅黑" panose="020B0503020204020204" pitchFamily="34" charset="-122"/>
                <a:ea typeface="微软雅黑" panose="020B0503020204020204" pitchFamily="34" charset="-122"/>
                <a:sym typeface="微软雅黑" panose="020B0503020204020204" pitchFamily="34" charset="-122"/>
              </a:rPr>
              <a:t>（2）灭火器的灭火能力</a:t>
            </a:r>
            <a:endParaRPr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pic>
        <p:nvPicPr>
          <p:cNvPr id="159" name="图片 158" descr="图3-2-1 灭火种类代码符号.jpg"/>
          <p:cNvPicPr>
            <a:picLocks noChangeAspect="1"/>
          </p:cNvPicPr>
          <p:nvPr/>
        </p:nvPicPr>
        <p:blipFill>
          <a:blip r:embed="rId1" cstate="print">
            <a:clrChange>
              <a:clrFrom>
                <a:srgbClr val="FFFFFF">
                  <a:alpha val="100000"/>
                </a:srgbClr>
              </a:clrFrom>
              <a:clrTo>
                <a:srgbClr val="FFFFFF">
                  <a:alpha val="100000"/>
                  <a:alpha val="0"/>
                </a:srgbClr>
              </a:clrTo>
            </a:clrChange>
          </a:blip>
          <a:stretch>
            <a:fillRect/>
          </a:stretch>
        </p:blipFill>
        <p:spPr>
          <a:xfrm>
            <a:off x="259715" y="1924685"/>
            <a:ext cx="11454765" cy="3846195"/>
          </a:xfrm>
          <a:prstGeom prst="rect">
            <a:avLst/>
          </a:prstGeom>
        </p:spPr>
      </p:pic>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936625" y="1993900"/>
            <a:ext cx="10789920" cy="2856865"/>
            <a:chOff x="1920181" y="1504641"/>
            <a:chExt cx="8343342" cy="4641614"/>
          </a:xfrm>
        </p:grpSpPr>
        <p:sp>
          <p:nvSpPr>
            <p:cNvPr id="7" name="矩形 6"/>
            <p:cNvSpPr/>
            <p:nvPr/>
          </p:nvSpPr>
          <p:spPr>
            <a:xfrm>
              <a:off x="1920181" y="1504641"/>
              <a:ext cx="8343342" cy="464161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3" name="矩形 52"/>
            <p:cNvSpPr/>
            <p:nvPr/>
          </p:nvSpPr>
          <p:spPr>
            <a:xfrm>
              <a:off x="1920181" y="1571038"/>
              <a:ext cx="8343342" cy="450771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3" name="矩形 2"/>
          <p:cNvSpPr/>
          <p:nvPr/>
        </p:nvSpPr>
        <p:spPr>
          <a:xfrm>
            <a:off x="1151255" y="2482850"/>
            <a:ext cx="10114915" cy="1891665"/>
          </a:xfrm>
          <a:prstGeom prst="rect">
            <a:avLst/>
          </a:prstGeom>
        </p:spPr>
        <p:txBody>
          <a:bodyPr wrap="square">
            <a:spAutoFit/>
          </a:bodyPr>
          <a:lstStyle/>
          <a:p>
            <a:pPr indent="720090" algn="just" fontAlgn="auto">
              <a:lnSpc>
                <a:spcPct val="150000"/>
              </a:lnSpc>
            </a:pPr>
            <a:r>
              <a:rPr sz="2600" dirty="0">
                <a:latin typeface="微软雅黑" panose="020B0503020204020204" pitchFamily="34" charset="-122"/>
                <a:ea typeface="微软雅黑" panose="020B0503020204020204" pitchFamily="34" charset="-122"/>
                <a:sym typeface="微软雅黑" panose="020B0503020204020204" pitchFamily="34" charset="-122"/>
              </a:rPr>
              <a:t>在灭火器的灭火级别中，前面的系数代表的是灭火器灭火能力的强弱，系数大的灭火能力强；后面的字母代表的是所能扑救的火灾类别。各类灭火器的灭火级别详见表6-3-9、表6-3-10。</a:t>
            </a:r>
            <a:endParaRPr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矩形 7"/>
          <p:cNvSpPr/>
          <p:nvPr/>
        </p:nvSpPr>
        <p:spPr>
          <a:xfrm>
            <a:off x="1386840" y="94615"/>
            <a:ext cx="10657205" cy="583565"/>
          </a:xfrm>
          <a:prstGeom prst="rect">
            <a:avLst/>
          </a:prstGeom>
        </p:spPr>
        <p:txBody>
          <a:bodyPr wrap="square">
            <a:spAutoFit/>
          </a:bodyPr>
          <a:lstStyle/>
          <a:p>
            <a:r>
              <a:rPr sz="3200" b="1" dirty="0">
                <a:latin typeface="微软雅黑" panose="020B0503020204020204" pitchFamily="34" charset="-122"/>
                <a:ea typeface="微软雅黑" panose="020B0503020204020204" pitchFamily="34" charset="-122"/>
                <a:sym typeface="微软雅黑" panose="020B0503020204020204" pitchFamily="34" charset="-122"/>
              </a:rPr>
              <a:t>（2）灭火器的灭火能力</a:t>
            </a:r>
            <a:endParaRPr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p:pic>
        <p:nvPicPr>
          <p:cNvPr id="4" name="图片 3"/>
          <p:cNvPicPr>
            <a:picLocks noChangeAspect="1"/>
          </p:cNvPicPr>
          <p:nvPr/>
        </p:nvPicPr>
        <p:blipFill>
          <a:blip r:embed="rId1"/>
          <a:stretch>
            <a:fillRect/>
          </a:stretch>
        </p:blipFill>
        <p:spPr>
          <a:xfrm>
            <a:off x="0" y="817880"/>
            <a:ext cx="10592435" cy="5667375"/>
          </a:xfrm>
          <a:prstGeom prst="rect">
            <a:avLst/>
          </a:prstGeom>
        </p:spPr>
      </p:pic>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p:pic>
        <p:nvPicPr>
          <p:cNvPr id="2" name="图片 1"/>
          <p:cNvPicPr>
            <a:picLocks noChangeAspect="1"/>
          </p:cNvPicPr>
          <p:nvPr/>
        </p:nvPicPr>
        <p:blipFill>
          <a:blip r:embed="rId1"/>
          <a:stretch>
            <a:fillRect/>
          </a:stretch>
        </p:blipFill>
        <p:spPr>
          <a:xfrm>
            <a:off x="312420" y="1466215"/>
            <a:ext cx="11566525" cy="4132580"/>
          </a:xfrm>
          <a:prstGeom prst="rect">
            <a:avLst/>
          </a:prstGeom>
        </p:spPr>
      </p:pic>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p:pic>
        <p:nvPicPr>
          <p:cNvPr id="4" name="图片 3"/>
          <p:cNvPicPr>
            <a:picLocks noChangeAspect="1"/>
          </p:cNvPicPr>
          <p:nvPr/>
        </p:nvPicPr>
        <p:blipFill>
          <a:blip r:embed="rId1"/>
          <a:stretch>
            <a:fillRect/>
          </a:stretch>
        </p:blipFill>
        <p:spPr>
          <a:xfrm>
            <a:off x="390525" y="754380"/>
            <a:ext cx="10952480" cy="5561965"/>
          </a:xfrm>
          <a:prstGeom prst="rect">
            <a:avLst/>
          </a:prstGeom>
        </p:spPr>
      </p:pic>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p:pic>
        <p:nvPicPr>
          <p:cNvPr id="4" name="图片 3"/>
          <p:cNvPicPr>
            <a:picLocks noChangeAspect="1"/>
          </p:cNvPicPr>
          <p:nvPr/>
        </p:nvPicPr>
        <p:blipFill>
          <a:blip r:embed="rId1"/>
          <a:stretch>
            <a:fillRect/>
          </a:stretch>
        </p:blipFill>
        <p:spPr>
          <a:xfrm>
            <a:off x="95885" y="98425"/>
            <a:ext cx="9259570" cy="6661785"/>
          </a:xfrm>
          <a:prstGeom prst="rect">
            <a:avLst/>
          </a:prstGeom>
        </p:spPr>
      </p:pic>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p:pic>
        <p:nvPicPr>
          <p:cNvPr id="4" name="图片 3"/>
          <p:cNvPicPr>
            <a:picLocks noChangeAspect="1"/>
          </p:cNvPicPr>
          <p:nvPr/>
        </p:nvPicPr>
        <p:blipFill>
          <a:blip r:embed="rId1"/>
          <a:stretch>
            <a:fillRect/>
          </a:stretch>
        </p:blipFill>
        <p:spPr>
          <a:xfrm>
            <a:off x="140970" y="1913255"/>
            <a:ext cx="11909425" cy="3356610"/>
          </a:xfrm>
          <a:prstGeom prst="rect">
            <a:avLst/>
          </a:prstGeom>
        </p:spPr>
      </p:pic>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p:pic>
        <p:nvPicPr>
          <p:cNvPr id="4" name="图片 3"/>
          <p:cNvPicPr>
            <a:picLocks noChangeAspect="1"/>
          </p:cNvPicPr>
          <p:nvPr/>
        </p:nvPicPr>
        <p:blipFill>
          <a:blip r:embed="rId1">
            <a:lum contrast="12000"/>
          </a:blip>
          <a:stretch>
            <a:fillRect/>
          </a:stretch>
        </p:blipFill>
        <p:spPr>
          <a:xfrm>
            <a:off x="124460" y="749935"/>
            <a:ext cx="11157585" cy="5875020"/>
          </a:xfrm>
          <a:prstGeom prst="rect">
            <a:avLst/>
          </a:prstGeom>
        </p:spPr>
      </p:pic>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p:pic>
        <p:nvPicPr>
          <p:cNvPr id="4" name="图片 3"/>
          <p:cNvPicPr>
            <a:picLocks noChangeAspect="1"/>
          </p:cNvPicPr>
          <p:nvPr/>
        </p:nvPicPr>
        <p:blipFill>
          <a:blip r:embed="rId1"/>
          <a:stretch>
            <a:fillRect/>
          </a:stretch>
        </p:blipFill>
        <p:spPr>
          <a:xfrm>
            <a:off x="86995" y="66040"/>
            <a:ext cx="9386570" cy="6725920"/>
          </a:xfrm>
          <a:prstGeom prst="rect">
            <a:avLst/>
          </a:prstGeom>
        </p:spPr>
      </p:pic>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936625" y="1993900"/>
            <a:ext cx="10789920" cy="3585845"/>
            <a:chOff x="1920181" y="1504641"/>
            <a:chExt cx="8343342" cy="4641614"/>
          </a:xfrm>
        </p:grpSpPr>
        <p:sp>
          <p:nvSpPr>
            <p:cNvPr id="7" name="矩形 6"/>
            <p:cNvSpPr/>
            <p:nvPr/>
          </p:nvSpPr>
          <p:spPr>
            <a:xfrm>
              <a:off x="1920181" y="1504641"/>
              <a:ext cx="8343342" cy="464161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3" name="矩形 52"/>
            <p:cNvSpPr/>
            <p:nvPr/>
          </p:nvSpPr>
          <p:spPr>
            <a:xfrm>
              <a:off x="1920181" y="1571038"/>
              <a:ext cx="8343342" cy="450771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3" name="矩形 2"/>
          <p:cNvSpPr/>
          <p:nvPr/>
        </p:nvSpPr>
        <p:spPr>
          <a:xfrm>
            <a:off x="1195705" y="2580640"/>
            <a:ext cx="10114915" cy="2491740"/>
          </a:xfrm>
          <a:prstGeom prst="rect">
            <a:avLst/>
          </a:prstGeom>
        </p:spPr>
        <p:txBody>
          <a:bodyPr wrap="square">
            <a:spAutoFit/>
          </a:bodyPr>
          <a:lstStyle/>
          <a:p>
            <a:pPr indent="720090" algn="just" fontAlgn="auto">
              <a:lnSpc>
                <a:spcPct val="150000"/>
              </a:lnSpc>
            </a:pPr>
            <a:r>
              <a:rPr sz="2600" dirty="0">
                <a:latin typeface="微软雅黑" panose="020B0503020204020204" pitchFamily="34" charset="-122"/>
                <a:ea typeface="微软雅黑" panose="020B0503020204020204" pitchFamily="34" charset="-122"/>
                <a:sym typeface="微软雅黑" panose="020B0503020204020204" pitchFamily="34" charset="-122"/>
              </a:rPr>
              <a:t>《建筑灭火器配置设计规范》（GB50140）对建筑的火灾危险性等级进行了具体划分，不同危险等级场所对灭火器的最低配置基准有不同的要求。在选择灭火器时，要依据保护场所的危险等级和火灾种类等因素确定灭火器的保护距离和配置基准。</a:t>
            </a:r>
            <a:endParaRPr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矩形 7"/>
          <p:cNvSpPr/>
          <p:nvPr/>
        </p:nvSpPr>
        <p:spPr>
          <a:xfrm>
            <a:off x="1386840" y="94615"/>
            <a:ext cx="10657205" cy="583565"/>
          </a:xfrm>
          <a:prstGeom prst="rect">
            <a:avLst/>
          </a:prstGeom>
        </p:spPr>
        <p:txBody>
          <a:bodyPr wrap="square">
            <a:spAutoFit/>
          </a:bodyPr>
          <a:lstStyle/>
          <a:p>
            <a:r>
              <a:rPr sz="3200" b="1" dirty="0">
                <a:latin typeface="微软雅黑" panose="020B0503020204020204" pitchFamily="34" charset="-122"/>
                <a:ea typeface="微软雅黑" panose="020B0503020204020204" pitchFamily="34" charset="-122"/>
                <a:sym typeface="微软雅黑" panose="020B0503020204020204" pitchFamily="34" charset="-122"/>
              </a:rPr>
              <a:t>5.灭火器配置的最低基准</a:t>
            </a:r>
            <a:endParaRPr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936625" y="1993900"/>
            <a:ext cx="10789920" cy="3585845"/>
            <a:chOff x="1920181" y="1504641"/>
            <a:chExt cx="8343342" cy="4641614"/>
          </a:xfrm>
        </p:grpSpPr>
        <p:sp>
          <p:nvSpPr>
            <p:cNvPr id="7" name="矩形 6"/>
            <p:cNvSpPr/>
            <p:nvPr/>
          </p:nvSpPr>
          <p:spPr>
            <a:xfrm>
              <a:off x="1920181" y="1504641"/>
              <a:ext cx="8343342" cy="464161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3" name="矩形 52"/>
            <p:cNvSpPr/>
            <p:nvPr/>
          </p:nvSpPr>
          <p:spPr>
            <a:xfrm>
              <a:off x="1920181" y="1571038"/>
              <a:ext cx="8343342" cy="450771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3" name="矩形 2"/>
          <p:cNvSpPr/>
          <p:nvPr/>
        </p:nvSpPr>
        <p:spPr>
          <a:xfrm>
            <a:off x="1274445" y="2240280"/>
            <a:ext cx="10114915" cy="3091815"/>
          </a:xfrm>
          <a:prstGeom prst="rect">
            <a:avLst/>
          </a:prstGeom>
        </p:spPr>
        <p:txBody>
          <a:bodyPr wrap="square">
            <a:spAutoFit/>
          </a:bodyPr>
          <a:lstStyle/>
          <a:p>
            <a:pPr indent="720090" algn="just" fontAlgn="auto">
              <a:lnSpc>
                <a:spcPct val="150000"/>
              </a:lnSpc>
            </a:pPr>
            <a:r>
              <a:rPr sz="2600" dirty="0">
                <a:latin typeface="微软雅黑" panose="020B0503020204020204" pitchFamily="34" charset="-122"/>
                <a:ea typeface="微软雅黑" panose="020B0503020204020204" pitchFamily="34" charset="-122"/>
                <a:sym typeface="微软雅黑" panose="020B0503020204020204" pitchFamily="34" charset="-122"/>
              </a:rPr>
              <a:t>A类火灾场所灭火器的最低配置基准应符合表6-3-11的规定；B、C类火灾场所灭火器的最低配置基准应符合表6-3-12的规定；D类火灾场所的灭火器最低配置基准，应根据金属的种类、物态及其特性等研究确定；E类火灾场所的灭火器最低配置基准不应低于该场所内A类（或B类）火灾的规定。</a:t>
            </a:r>
            <a:endParaRPr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矩形 7"/>
          <p:cNvSpPr/>
          <p:nvPr/>
        </p:nvSpPr>
        <p:spPr>
          <a:xfrm>
            <a:off x="1386840" y="94615"/>
            <a:ext cx="10657205" cy="583565"/>
          </a:xfrm>
          <a:prstGeom prst="rect">
            <a:avLst/>
          </a:prstGeom>
        </p:spPr>
        <p:txBody>
          <a:bodyPr wrap="square">
            <a:spAutoFit/>
          </a:bodyPr>
          <a:lstStyle/>
          <a:p>
            <a:r>
              <a:rPr sz="3200" b="1" dirty="0">
                <a:latin typeface="微软雅黑" panose="020B0503020204020204" pitchFamily="34" charset="-122"/>
                <a:ea typeface="微软雅黑" panose="020B0503020204020204" pitchFamily="34" charset="-122"/>
                <a:sym typeface="微软雅黑" panose="020B0503020204020204" pitchFamily="34" charset="-122"/>
              </a:rPr>
              <a:t>5.灭火器配置的最低基准</a:t>
            </a:r>
            <a:endParaRPr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descr="&amp;pky02168427593_sjzg_VCG211344929879&amp;"/>
          <p:cNvPicPr>
            <a:picLocks noChangeAspect="1"/>
          </p:cNvPicPr>
          <p:nvPr/>
        </p:nvPicPr>
        <p:blipFill>
          <a:blip r:embed="rId1"/>
          <a:stretch>
            <a:fillRect/>
          </a:stretch>
        </p:blipFill>
        <p:spPr>
          <a:xfrm>
            <a:off x="382905" y="1765935"/>
            <a:ext cx="5225415" cy="3912870"/>
          </a:xfrm>
          <a:prstGeom prst="rect">
            <a:avLst/>
          </a:prstGeom>
        </p:spPr>
      </p:pic>
      <p:pic>
        <p:nvPicPr>
          <p:cNvPr id="5" name="图片 4" descr="&amp;pky320_sjzg_VCG41N904897182_sjzg_VCG41N904897182&amp;"/>
          <p:cNvPicPr>
            <a:picLocks noChangeAspect="1"/>
          </p:cNvPicPr>
          <p:nvPr/>
        </p:nvPicPr>
        <p:blipFill>
          <a:blip r:embed="rId2">
            <a:clrChange>
              <a:clrFrom>
                <a:srgbClr val="FFFFFF">
                  <a:alpha val="100000"/>
                </a:srgbClr>
              </a:clrFrom>
              <a:clrTo>
                <a:srgbClr val="FFFFFF">
                  <a:alpha val="100000"/>
                  <a:alpha val="0"/>
                </a:srgbClr>
              </a:clrTo>
            </a:clrChange>
          </a:blip>
          <a:stretch>
            <a:fillRect/>
          </a:stretch>
        </p:blipFill>
        <p:spPr>
          <a:xfrm>
            <a:off x="6565900" y="1224280"/>
            <a:ext cx="4996180" cy="4996180"/>
          </a:xfrm>
          <a:prstGeom prst="rect">
            <a:avLst/>
          </a:prstGeom>
        </p:spPr>
      </p:pic>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p:pic>
        <p:nvPicPr>
          <p:cNvPr id="4" name="图片 3"/>
          <p:cNvPicPr>
            <a:picLocks noChangeAspect="1"/>
          </p:cNvPicPr>
          <p:nvPr/>
        </p:nvPicPr>
        <p:blipFill>
          <a:blip r:embed="rId1"/>
          <a:stretch>
            <a:fillRect/>
          </a:stretch>
        </p:blipFill>
        <p:spPr>
          <a:xfrm>
            <a:off x="120015" y="687070"/>
            <a:ext cx="10086340" cy="5766435"/>
          </a:xfrm>
          <a:prstGeom prst="rect">
            <a:avLst/>
          </a:prstGeom>
        </p:spPr>
      </p:pic>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 name="文本框 1"/>
          <p:cNvSpPr txBox="1"/>
          <p:nvPr/>
        </p:nvSpPr>
        <p:spPr>
          <a:xfrm>
            <a:off x="4770120" y="2439035"/>
            <a:ext cx="2328545" cy="521970"/>
          </a:xfrm>
          <a:prstGeom prst="rect">
            <a:avLst/>
          </a:prstGeom>
          <a:solidFill>
            <a:schemeClr val="tx1">
              <a:lumMod val="65000"/>
              <a:lumOff val="35000"/>
            </a:schemeClr>
          </a:solidFill>
          <a:ln>
            <a:noFill/>
          </a:ln>
          <a:effectLst/>
        </p:spPr>
        <p:txBody>
          <a:bodyPr wrap="square" rtlCol="0">
            <a:spAutoFit/>
          </a:bodyPr>
          <a:lstStyle/>
          <a:p>
            <a:pPr algn="ctr"/>
            <a:r>
              <a:rPr lang="zh-CN" altLang="en-US" sz="2800" b="1" dirty="0">
                <a:solidFill>
                  <a:schemeClr val="bg1"/>
                </a:solidFill>
                <a:latin typeface="微软雅黑" panose="020B0503020204020204" pitchFamily="34" charset="-122"/>
                <a:ea typeface="微软雅黑" panose="020B0503020204020204" pitchFamily="34" charset="-122"/>
              </a:rPr>
              <a:t>第一讲</a:t>
            </a:r>
            <a:endParaRPr lang="zh-CN" altLang="en-US" sz="2800" b="1" dirty="0">
              <a:solidFill>
                <a:schemeClr val="bg1"/>
              </a:solidFill>
              <a:effectLst/>
              <a:latin typeface="微软雅黑" panose="020B0503020204020204" pitchFamily="34" charset="-122"/>
              <a:ea typeface="微软雅黑" panose="020B0503020204020204" pitchFamily="34" charset="-122"/>
            </a:endParaRPr>
          </a:p>
        </p:txBody>
      </p:sp>
      <p:sp>
        <p:nvSpPr>
          <p:cNvPr id="42" name="文本框 1"/>
          <p:cNvSpPr txBox="1"/>
          <p:nvPr/>
        </p:nvSpPr>
        <p:spPr>
          <a:xfrm>
            <a:off x="4770120" y="2389505"/>
            <a:ext cx="2328545" cy="521970"/>
          </a:xfrm>
          <a:prstGeom prst="rect">
            <a:avLst/>
          </a:prstGeom>
          <a:solidFill>
            <a:srgbClr val="D7000F"/>
          </a:solidFill>
          <a:ln>
            <a:noFill/>
          </a:ln>
          <a:effectLst/>
        </p:spPr>
        <p:txBody>
          <a:bodyPr wrap="square" rtlCol="0">
            <a:spAutoFit/>
          </a:bodyPr>
          <a:lstStyle/>
          <a:p>
            <a:pPr algn="ctr"/>
            <a:r>
              <a:rPr lang="zh-CN" altLang="en-US" sz="2800" b="1" dirty="0">
                <a:solidFill>
                  <a:schemeClr val="bg1"/>
                </a:solidFill>
                <a:latin typeface="微软雅黑" panose="020B0503020204020204" pitchFamily="34" charset="-122"/>
                <a:ea typeface="微软雅黑" panose="020B0503020204020204" pitchFamily="34" charset="-122"/>
              </a:rPr>
              <a:t>第三节</a:t>
            </a:r>
            <a:endParaRPr lang="en-US" altLang="zh-CN" sz="2800" b="1" dirty="0">
              <a:solidFill>
                <a:schemeClr val="bg1"/>
              </a:solidFill>
              <a:latin typeface="微软雅黑" panose="020B0503020204020204" pitchFamily="34" charset="-122"/>
              <a:ea typeface="微软雅黑" panose="020B0503020204020204" pitchFamily="34" charset="-122"/>
            </a:endParaRPr>
          </a:p>
        </p:txBody>
      </p:sp>
      <p:cxnSp>
        <p:nvCxnSpPr>
          <p:cNvPr id="45" name="直接连接符 44"/>
          <p:cNvCxnSpPr/>
          <p:nvPr/>
        </p:nvCxnSpPr>
        <p:spPr>
          <a:xfrm>
            <a:off x="1256695" y="3956517"/>
            <a:ext cx="1456264" cy="1"/>
          </a:xfrm>
          <a:prstGeom prst="line">
            <a:avLst/>
          </a:prstGeom>
          <a:ln w="9525">
            <a:solidFill>
              <a:srgbClr val="D7000F"/>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a:off x="9176322" y="3956517"/>
            <a:ext cx="1379619" cy="1"/>
          </a:xfrm>
          <a:prstGeom prst="line">
            <a:avLst/>
          </a:prstGeom>
          <a:ln w="9525">
            <a:solidFill>
              <a:srgbClr val="D7000F"/>
            </a:solidFill>
          </a:ln>
        </p:spPr>
        <p:style>
          <a:lnRef idx="1">
            <a:schemeClr val="accent1"/>
          </a:lnRef>
          <a:fillRef idx="0">
            <a:schemeClr val="accent1"/>
          </a:fillRef>
          <a:effectRef idx="0">
            <a:schemeClr val="accent1"/>
          </a:effectRef>
          <a:fontRef idx="minor">
            <a:schemeClr val="tx1"/>
          </a:fontRef>
        </p:style>
      </p:cxnSp>
      <p:grpSp>
        <p:nvGrpSpPr>
          <p:cNvPr id="19" name="组合 18"/>
          <p:cNvGrpSpPr/>
          <p:nvPr/>
        </p:nvGrpSpPr>
        <p:grpSpPr>
          <a:xfrm>
            <a:off x="-11389" y="-6299"/>
            <a:ext cx="1268332" cy="1320749"/>
            <a:chOff x="5739120" y="650035"/>
            <a:chExt cx="2241811" cy="2334460"/>
          </a:xfrm>
        </p:grpSpPr>
        <p:sp>
          <p:nvSpPr>
            <p:cNvPr id="20"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2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2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2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2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2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2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2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2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2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44"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47"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48"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49"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0"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2"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3"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4"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5"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6"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7"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8"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9"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60"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61"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62"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63"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64"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65"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66"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67"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68"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69"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0"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2" name="矩形 69"/>
          <p:cNvSpPr>
            <a:spLocks noChangeArrowheads="1"/>
          </p:cNvSpPr>
          <p:nvPr/>
        </p:nvSpPr>
        <p:spPr bwMode="auto">
          <a:xfrm>
            <a:off x="2669540" y="3542030"/>
            <a:ext cx="6685915" cy="829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sz="4800" b="1" dirty="0">
                <a:solidFill>
                  <a:srgbClr val="D7000F"/>
                </a:solidFill>
                <a:latin typeface="微软雅黑" panose="020B0503020204020204" pitchFamily="34" charset="-122"/>
                <a:ea typeface="微软雅黑" panose="020B0503020204020204" pitchFamily="34" charset="-122"/>
                <a:sym typeface="+mn-ea"/>
              </a:rPr>
              <a:t>灭火器的使用</a:t>
            </a:r>
            <a:endParaRPr lang="en-US" altLang="zh-CN" sz="4800" b="1" dirty="0">
              <a:solidFill>
                <a:srgbClr val="D7000F"/>
              </a:solidFill>
              <a:latin typeface="微软雅黑" panose="020B0503020204020204" pitchFamily="34" charset="-122"/>
              <a:ea typeface="微软雅黑" panose="020B0503020204020204" pitchFamily="34" charset="-122"/>
              <a:sym typeface="+mn-ea"/>
            </a:endParaRP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266700" y="2188845"/>
            <a:ext cx="11344275" cy="4261485"/>
            <a:chOff x="1920181" y="1504641"/>
            <a:chExt cx="8343342" cy="4641614"/>
          </a:xfrm>
        </p:grpSpPr>
        <p:sp>
          <p:nvSpPr>
            <p:cNvPr id="7" name="矩形 6"/>
            <p:cNvSpPr/>
            <p:nvPr/>
          </p:nvSpPr>
          <p:spPr>
            <a:xfrm>
              <a:off x="1920181" y="1504641"/>
              <a:ext cx="8343342" cy="464161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3" name="矩形 52"/>
            <p:cNvSpPr/>
            <p:nvPr/>
          </p:nvSpPr>
          <p:spPr>
            <a:xfrm>
              <a:off x="1920181" y="1571038"/>
              <a:ext cx="8343342" cy="450771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3" name="矩形 2"/>
          <p:cNvSpPr/>
          <p:nvPr/>
        </p:nvSpPr>
        <p:spPr>
          <a:xfrm>
            <a:off x="645160" y="2295525"/>
            <a:ext cx="10931525" cy="4154805"/>
          </a:xfrm>
          <a:prstGeom prst="rect">
            <a:avLst/>
          </a:prstGeom>
        </p:spPr>
        <p:txBody>
          <a:bodyPr wrap="square">
            <a:noAutofit/>
          </a:bodyPr>
          <a:lstStyle/>
          <a:p>
            <a:pPr indent="720090" algn="just" fontAlgn="auto">
              <a:lnSpc>
                <a:spcPct val="150000"/>
              </a:lnSpc>
            </a:pPr>
            <a:r>
              <a:rPr sz="26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①灭火器提至距离火源2～5m处，占据</a:t>
            </a:r>
            <a:r>
              <a:rPr sz="26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上风</a:t>
            </a:r>
            <a:r>
              <a:rPr sz="26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方向；</a:t>
            </a:r>
            <a:endParaRPr sz="26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endParaRPr>
          </a:p>
          <a:p>
            <a:pPr indent="720090" algn="just" fontAlgn="auto">
              <a:lnSpc>
                <a:spcPct val="150000"/>
              </a:lnSpc>
            </a:pPr>
            <a:r>
              <a:rPr sz="26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②去掉封铅，拔出保险销；</a:t>
            </a:r>
            <a:endParaRPr sz="26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endParaRPr>
          </a:p>
          <a:p>
            <a:pPr indent="720090" algn="just" fontAlgn="auto">
              <a:lnSpc>
                <a:spcPct val="150000"/>
              </a:lnSpc>
            </a:pPr>
            <a:r>
              <a:rPr sz="26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③一只手紧握喷射软管前端，对准火焰</a:t>
            </a:r>
            <a:r>
              <a:rPr sz="26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根部</a:t>
            </a:r>
            <a:r>
              <a:rPr sz="26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（二氧化碳灭火器扳转喇叭筒）；</a:t>
            </a:r>
            <a:endParaRPr sz="26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endParaRPr>
          </a:p>
          <a:p>
            <a:pPr indent="720090" algn="just" fontAlgn="auto">
              <a:lnSpc>
                <a:spcPct val="150000"/>
              </a:lnSpc>
            </a:pPr>
            <a:r>
              <a:rPr lang="en-US" sz="2600" dirty="0">
                <a:latin typeface="微软雅黑" panose="020B0503020204020204" pitchFamily="34" charset="-122"/>
                <a:ea typeface="微软雅黑" panose="020B0503020204020204" pitchFamily="34" charset="-122"/>
                <a:sym typeface="微软雅黑" panose="020B0503020204020204" pitchFamily="34" charset="-122"/>
              </a:rPr>
              <a:t>④</a:t>
            </a: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另一只手手提提把，压下压把，喷出灭火剂进行灭火；</a:t>
            </a:r>
            <a:endParaRPr sz="26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endParaRPr>
          </a:p>
          <a:p>
            <a:pPr indent="720090" algn="just" fontAlgn="auto">
              <a:lnSpc>
                <a:spcPct val="150000"/>
              </a:lnSpc>
            </a:pPr>
            <a:r>
              <a:rPr sz="2600" dirty="0">
                <a:latin typeface="微软雅黑" panose="020B0503020204020204" pitchFamily="34" charset="-122"/>
                <a:ea typeface="微软雅黑" panose="020B0503020204020204" pitchFamily="34" charset="-122"/>
                <a:sym typeface="微软雅黑" panose="020B0503020204020204" pitchFamily="34" charset="-122"/>
              </a:rPr>
              <a:t>⑤</a:t>
            </a:r>
            <a:r>
              <a:rPr lang="zh-CN" sz="2600" dirty="0">
                <a:latin typeface="微软雅黑" panose="020B0503020204020204" pitchFamily="34" charset="-122"/>
                <a:ea typeface="微软雅黑" panose="020B0503020204020204" pitchFamily="34" charset="-122"/>
                <a:sym typeface="微软雅黑" panose="020B0503020204020204" pitchFamily="34" charset="-122"/>
              </a:rPr>
              <a:t>使用完毕，将灭火器放到指定区域。</a:t>
            </a:r>
            <a:endParaRPr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矩形 7"/>
          <p:cNvSpPr/>
          <p:nvPr/>
        </p:nvSpPr>
        <p:spPr>
          <a:xfrm>
            <a:off x="1386840" y="94615"/>
            <a:ext cx="10657205" cy="583565"/>
          </a:xfrm>
          <a:prstGeom prst="rect">
            <a:avLst/>
          </a:prstGeom>
        </p:spPr>
        <p:txBody>
          <a:bodyPr wrap="square">
            <a:spAutoFit/>
          </a:bodyPr>
          <a:lstStyle/>
          <a:p>
            <a:r>
              <a:rPr sz="3200" b="1" dirty="0">
                <a:latin typeface="微软雅黑" panose="020B0503020204020204" pitchFamily="34" charset="-122"/>
                <a:ea typeface="微软雅黑" panose="020B0503020204020204" pitchFamily="34" charset="-122"/>
                <a:sym typeface="微软雅黑" panose="020B0503020204020204" pitchFamily="34" charset="-122"/>
              </a:rPr>
              <a:t>灭火器</a:t>
            </a:r>
            <a:r>
              <a:rPr lang="zh-CN" sz="3200" b="1" dirty="0">
                <a:latin typeface="微软雅黑" panose="020B0503020204020204" pitchFamily="34" charset="-122"/>
                <a:ea typeface="微软雅黑" panose="020B0503020204020204" pitchFamily="34" charset="-122"/>
                <a:sym typeface="微软雅黑" panose="020B0503020204020204" pitchFamily="34" charset="-122"/>
              </a:rPr>
              <a:t>的使用</a:t>
            </a:r>
            <a:endParaRPr lang="zh-CN"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矩形 3"/>
          <p:cNvSpPr/>
          <p:nvPr/>
        </p:nvSpPr>
        <p:spPr>
          <a:xfrm>
            <a:off x="495935" y="1397635"/>
            <a:ext cx="10657205" cy="583565"/>
          </a:xfrm>
          <a:prstGeom prst="rect">
            <a:avLst/>
          </a:prstGeom>
        </p:spPr>
        <p:txBody>
          <a:bodyPr wrap="square">
            <a:spAutoFit/>
          </a:bodyPr>
          <a:p>
            <a:r>
              <a:rPr lang="en-US" altLang="zh-CN" sz="3200" b="1" dirty="0">
                <a:latin typeface="微软雅黑" panose="020B0503020204020204" pitchFamily="34" charset="-122"/>
                <a:ea typeface="微软雅黑" panose="020B0503020204020204" pitchFamily="34" charset="-122"/>
                <a:sym typeface="微软雅黑" panose="020B0503020204020204" pitchFamily="34" charset="-122"/>
              </a:rPr>
              <a:t>1</a:t>
            </a:r>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.使用手提式灭火器</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334010" y="2485390"/>
            <a:ext cx="11276965" cy="3625215"/>
            <a:chOff x="1920181" y="1504641"/>
            <a:chExt cx="8343342" cy="4641614"/>
          </a:xfrm>
        </p:grpSpPr>
        <p:sp>
          <p:nvSpPr>
            <p:cNvPr id="7" name="矩形 6"/>
            <p:cNvSpPr/>
            <p:nvPr/>
          </p:nvSpPr>
          <p:spPr>
            <a:xfrm>
              <a:off x="1920181" y="1504641"/>
              <a:ext cx="8343342" cy="464161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3" name="矩形 52"/>
            <p:cNvSpPr/>
            <p:nvPr/>
          </p:nvSpPr>
          <p:spPr>
            <a:xfrm>
              <a:off x="1920181" y="1571038"/>
              <a:ext cx="8343342" cy="450771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3" name="矩形 2"/>
          <p:cNvSpPr/>
          <p:nvPr/>
        </p:nvSpPr>
        <p:spPr>
          <a:xfrm>
            <a:off x="678815" y="2678430"/>
            <a:ext cx="10897870" cy="3091815"/>
          </a:xfrm>
          <a:prstGeom prst="rect">
            <a:avLst/>
          </a:prstGeom>
        </p:spPr>
        <p:txBody>
          <a:bodyPr wrap="square">
            <a:spAutoFit/>
          </a:bodyPr>
          <a:lstStyle/>
          <a:p>
            <a:pPr indent="720090" algn="just" fontAlgn="auto">
              <a:lnSpc>
                <a:spcPct val="150000"/>
              </a:lnSpc>
            </a:pPr>
            <a:r>
              <a:rPr sz="26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①</a:t>
            </a:r>
            <a:r>
              <a:rPr lang="zh-CN" sz="26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两人操作，将</a:t>
            </a:r>
            <a:r>
              <a:rPr sz="26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灭火器</a:t>
            </a:r>
            <a:r>
              <a:rPr lang="zh-CN" sz="26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推拉</a:t>
            </a:r>
            <a:r>
              <a:rPr sz="26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至距离火源</a:t>
            </a:r>
            <a:r>
              <a:rPr lang="en-US" sz="26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10</a:t>
            </a:r>
            <a:r>
              <a:rPr sz="26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m处，占据</a:t>
            </a:r>
            <a:r>
              <a:rPr sz="26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上风</a:t>
            </a:r>
            <a:r>
              <a:rPr sz="26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方向；</a:t>
            </a:r>
            <a:endParaRPr sz="26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endParaRPr>
          </a:p>
          <a:p>
            <a:pPr indent="720090" algn="just" fontAlgn="auto">
              <a:lnSpc>
                <a:spcPct val="150000"/>
              </a:lnSpc>
            </a:pPr>
            <a:r>
              <a:rPr sz="26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②</a:t>
            </a:r>
            <a:r>
              <a:rPr lang="zh-CN" sz="26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一人展开喷射软管，打开喷枪开关，</a:t>
            </a:r>
            <a:r>
              <a:rPr sz="2600" dirty="0">
                <a:latin typeface="微软雅黑" panose="020B0503020204020204" pitchFamily="34" charset="-122"/>
                <a:ea typeface="微软雅黑" panose="020B0503020204020204" pitchFamily="34" charset="-122"/>
                <a:sym typeface="微软雅黑" panose="020B0503020204020204" pitchFamily="34" charset="-122"/>
              </a:rPr>
              <a:t>对准火焰</a:t>
            </a:r>
            <a:r>
              <a:rPr sz="26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根部</a:t>
            </a:r>
            <a:r>
              <a:rPr sz="26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a:t>
            </a:r>
            <a:endParaRPr sz="26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endParaRPr>
          </a:p>
          <a:p>
            <a:pPr indent="720090" algn="just" fontAlgn="auto">
              <a:lnSpc>
                <a:spcPct val="150000"/>
              </a:lnSpc>
            </a:pPr>
            <a:r>
              <a:rPr sz="26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③</a:t>
            </a:r>
            <a:r>
              <a:rPr lang="zh-CN" sz="2600" dirty="0">
                <a:latin typeface="微软雅黑" panose="020B0503020204020204" pitchFamily="34" charset="-122"/>
                <a:ea typeface="微软雅黑" panose="020B0503020204020204" pitchFamily="34" charset="-122"/>
                <a:sym typeface="微软雅黑" panose="020B0503020204020204" pitchFamily="34" charset="-122"/>
              </a:rPr>
              <a:t>另一人</a:t>
            </a:r>
            <a:r>
              <a:rPr sz="2600" dirty="0">
                <a:latin typeface="微软雅黑" panose="020B0503020204020204" pitchFamily="34" charset="-122"/>
                <a:ea typeface="微软雅黑" panose="020B0503020204020204" pitchFamily="34" charset="-122"/>
                <a:sym typeface="微软雅黑" panose="020B0503020204020204" pitchFamily="34" charset="-122"/>
              </a:rPr>
              <a:t>去掉封铅，拔出保险销</a:t>
            </a:r>
            <a:r>
              <a:rPr lang="zh-CN" sz="2600" dirty="0">
                <a:latin typeface="微软雅黑" panose="020B0503020204020204" pitchFamily="34" charset="-122"/>
                <a:ea typeface="微软雅黑" panose="020B0503020204020204" pitchFamily="34" charset="-122"/>
                <a:sym typeface="微软雅黑" panose="020B0503020204020204" pitchFamily="34" charset="-122"/>
              </a:rPr>
              <a:t>，向上抬起手柄（或逆时针打开手轮）喷出</a:t>
            </a: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灭火剂进行灭火</a:t>
            </a:r>
            <a:r>
              <a:rPr sz="26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a:t>
            </a:r>
            <a:endParaRPr sz="26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endParaRPr>
          </a:p>
          <a:p>
            <a:pPr indent="720090" algn="just" fontAlgn="auto">
              <a:lnSpc>
                <a:spcPct val="150000"/>
              </a:lnSpc>
            </a:pPr>
            <a:r>
              <a:rPr lang="en-US" sz="2600" dirty="0">
                <a:latin typeface="微软雅黑" panose="020B0503020204020204" pitchFamily="34" charset="-122"/>
                <a:ea typeface="微软雅黑" panose="020B0503020204020204" pitchFamily="34" charset="-122"/>
                <a:sym typeface="微软雅黑" panose="020B0503020204020204" pitchFamily="34" charset="-122"/>
              </a:rPr>
              <a:t>④</a:t>
            </a:r>
            <a:r>
              <a:rPr lang="zh-CN" sz="2600" dirty="0">
                <a:latin typeface="微软雅黑" panose="020B0503020204020204" pitchFamily="34" charset="-122"/>
                <a:ea typeface="微软雅黑" panose="020B0503020204020204" pitchFamily="34" charset="-122"/>
                <a:sym typeface="微软雅黑" panose="020B0503020204020204" pitchFamily="34" charset="-122"/>
              </a:rPr>
              <a:t>使用完毕，将灭火器放到指定区域。</a:t>
            </a:r>
            <a:endParaRPr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矩形 7"/>
          <p:cNvSpPr/>
          <p:nvPr/>
        </p:nvSpPr>
        <p:spPr>
          <a:xfrm>
            <a:off x="1386840" y="94615"/>
            <a:ext cx="10657205" cy="583565"/>
          </a:xfrm>
          <a:prstGeom prst="rect">
            <a:avLst/>
          </a:prstGeom>
        </p:spPr>
        <p:txBody>
          <a:bodyPr wrap="square">
            <a:spAutoFit/>
          </a:bodyPr>
          <a:lstStyle/>
          <a:p>
            <a:r>
              <a:rPr sz="3200" b="1" dirty="0">
                <a:latin typeface="微软雅黑" panose="020B0503020204020204" pitchFamily="34" charset="-122"/>
                <a:ea typeface="微软雅黑" panose="020B0503020204020204" pitchFamily="34" charset="-122"/>
                <a:sym typeface="微软雅黑" panose="020B0503020204020204" pitchFamily="34" charset="-122"/>
              </a:rPr>
              <a:t>灭火器</a:t>
            </a:r>
            <a:r>
              <a:rPr lang="zh-CN" sz="3200" b="1" dirty="0">
                <a:latin typeface="微软雅黑" panose="020B0503020204020204" pitchFamily="34" charset="-122"/>
                <a:ea typeface="微软雅黑" panose="020B0503020204020204" pitchFamily="34" charset="-122"/>
                <a:sym typeface="微软雅黑" panose="020B0503020204020204" pitchFamily="34" charset="-122"/>
              </a:rPr>
              <a:t>的使用</a:t>
            </a:r>
            <a:endParaRPr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矩形 3"/>
          <p:cNvSpPr/>
          <p:nvPr/>
        </p:nvSpPr>
        <p:spPr>
          <a:xfrm>
            <a:off x="495935" y="1694815"/>
            <a:ext cx="10657205" cy="583565"/>
          </a:xfrm>
          <a:prstGeom prst="rect">
            <a:avLst/>
          </a:prstGeom>
        </p:spPr>
        <p:txBody>
          <a:bodyPr wrap="square">
            <a:spAutoFit/>
          </a:bodyPr>
          <a:p>
            <a:r>
              <a:rPr lang="en-US" sz="3200" b="1" dirty="0">
                <a:latin typeface="微软雅黑" panose="020B0503020204020204" pitchFamily="34" charset="-122"/>
                <a:ea typeface="微软雅黑" panose="020B0503020204020204" pitchFamily="34" charset="-122"/>
                <a:sym typeface="微软雅黑" panose="020B0503020204020204" pitchFamily="34" charset="-122"/>
              </a:rPr>
              <a:t>2.</a:t>
            </a:r>
            <a:r>
              <a:rPr sz="3200" b="1" dirty="0">
                <a:latin typeface="微软雅黑" panose="020B0503020204020204" pitchFamily="34" charset="-122"/>
                <a:ea typeface="微软雅黑" panose="020B0503020204020204" pitchFamily="34" charset="-122"/>
                <a:sym typeface="微软雅黑" panose="020B0503020204020204" pitchFamily="34" charset="-122"/>
              </a:rPr>
              <a:t>使用推车式灭火器</a:t>
            </a:r>
            <a:endParaRPr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307975" y="2015490"/>
            <a:ext cx="11303000" cy="3843020"/>
            <a:chOff x="1920181" y="1504641"/>
            <a:chExt cx="8343342" cy="4641614"/>
          </a:xfrm>
        </p:grpSpPr>
        <p:sp>
          <p:nvSpPr>
            <p:cNvPr id="7" name="矩形 6"/>
            <p:cNvSpPr/>
            <p:nvPr/>
          </p:nvSpPr>
          <p:spPr>
            <a:xfrm>
              <a:off x="1920181" y="1504641"/>
              <a:ext cx="8343342" cy="464161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3" name="矩形 52"/>
            <p:cNvSpPr/>
            <p:nvPr/>
          </p:nvSpPr>
          <p:spPr>
            <a:xfrm>
              <a:off x="1920181" y="1571038"/>
              <a:ext cx="8343342" cy="450771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3" name="矩形 2"/>
          <p:cNvSpPr/>
          <p:nvPr/>
        </p:nvSpPr>
        <p:spPr>
          <a:xfrm>
            <a:off x="307340" y="2489835"/>
            <a:ext cx="11269345" cy="3368675"/>
          </a:xfrm>
          <a:prstGeom prst="rect">
            <a:avLst/>
          </a:prstGeom>
        </p:spPr>
        <p:txBody>
          <a:bodyPr wrap="square">
            <a:noAutofit/>
          </a:bodyPr>
          <a:lstStyle/>
          <a:p>
            <a:pPr indent="720090" algn="just" fontAlgn="auto">
              <a:lnSpc>
                <a:spcPct val="150000"/>
              </a:lnSpc>
            </a:pPr>
            <a:r>
              <a:rPr sz="26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①</a:t>
            </a:r>
            <a:r>
              <a:rPr lang="zh-CN" sz="26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手提式灭火器使用过程中，不允许颠倒或横卧</a:t>
            </a:r>
            <a:r>
              <a:rPr sz="26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a:t>
            </a:r>
            <a:endParaRPr sz="26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endParaRPr>
          </a:p>
          <a:p>
            <a:pPr indent="720090" algn="just" fontAlgn="auto">
              <a:lnSpc>
                <a:spcPct val="150000"/>
              </a:lnSpc>
            </a:pPr>
            <a:r>
              <a:rPr sz="26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②</a:t>
            </a:r>
            <a:r>
              <a:rPr lang="zh-CN" sz="26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干粉灭火器使用前，要上下摇晃，使筒内干粉松动</a:t>
            </a:r>
            <a:r>
              <a:rPr sz="26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a:t>
            </a:r>
            <a:endParaRPr sz="26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endParaRPr>
          </a:p>
          <a:p>
            <a:pPr indent="720090" algn="just" fontAlgn="auto">
              <a:lnSpc>
                <a:spcPct val="150000"/>
              </a:lnSpc>
            </a:pPr>
            <a:r>
              <a:rPr sz="26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③</a:t>
            </a:r>
            <a:r>
              <a:rPr lang="zh-CN" sz="26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干粉雾对人的呼吸道有刺激作用，使用完毕后，特别是狭小空间，人员需尽快撤离</a:t>
            </a:r>
            <a:r>
              <a:rPr sz="26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a:t>
            </a:r>
            <a:endParaRPr sz="26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endParaRPr>
          </a:p>
          <a:p>
            <a:pPr indent="720090" algn="just" fontAlgn="auto">
              <a:lnSpc>
                <a:spcPct val="150000"/>
              </a:lnSpc>
            </a:pPr>
            <a:endParaRPr lang="zh-CN" sz="26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endParaRPr>
          </a:p>
          <a:p>
            <a:pPr indent="720090" algn="just" fontAlgn="auto">
              <a:lnSpc>
                <a:spcPct val="150000"/>
              </a:lnSpc>
            </a:pPr>
            <a:endParaRPr sz="2600" dirty="0">
              <a:latin typeface="微软雅黑" panose="020B0503020204020204" pitchFamily="34" charset="-122"/>
              <a:ea typeface="微软雅黑" panose="020B0503020204020204" pitchFamily="34" charset="-122"/>
              <a:sym typeface="微软雅黑" panose="020B0503020204020204" pitchFamily="34" charset="-122"/>
            </a:endParaRPr>
          </a:p>
          <a:p>
            <a:pPr indent="720090" algn="just" fontAlgn="auto">
              <a:lnSpc>
                <a:spcPct val="150000"/>
              </a:lnSpc>
            </a:pPr>
            <a:endParaRPr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矩形 7"/>
          <p:cNvSpPr/>
          <p:nvPr/>
        </p:nvSpPr>
        <p:spPr>
          <a:xfrm>
            <a:off x="1386840" y="94615"/>
            <a:ext cx="10657205" cy="583565"/>
          </a:xfrm>
          <a:prstGeom prst="rect">
            <a:avLst/>
          </a:prstGeom>
        </p:spPr>
        <p:txBody>
          <a:bodyPr wrap="square">
            <a:spAutoFit/>
          </a:bodyPr>
          <a:lstStyle/>
          <a:p>
            <a:r>
              <a:rPr sz="3200" b="1" dirty="0">
                <a:latin typeface="微软雅黑" panose="020B0503020204020204" pitchFamily="34" charset="-122"/>
                <a:ea typeface="微软雅黑" panose="020B0503020204020204" pitchFamily="34" charset="-122"/>
                <a:sym typeface="微软雅黑" panose="020B0503020204020204" pitchFamily="34" charset="-122"/>
              </a:rPr>
              <a:t>灭火器</a:t>
            </a:r>
            <a:r>
              <a:rPr lang="zh-CN" sz="3200" b="1" dirty="0">
                <a:latin typeface="微软雅黑" panose="020B0503020204020204" pitchFamily="34" charset="-122"/>
                <a:ea typeface="微软雅黑" panose="020B0503020204020204" pitchFamily="34" charset="-122"/>
                <a:sym typeface="微软雅黑" panose="020B0503020204020204" pitchFamily="34" charset="-122"/>
              </a:rPr>
              <a:t>的使用</a:t>
            </a:r>
            <a:endParaRPr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矩形 3"/>
          <p:cNvSpPr/>
          <p:nvPr/>
        </p:nvSpPr>
        <p:spPr>
          <a:xfrm>
            <a:off x="571500" y="1314450"/>
            <a:ext cx="10657205" cy="583565"/>
          </a:xfrm>
          <a:prstGeom prst="rect">
            <a:avLst/>
          </a:prstGeom>
        </p:spPr>
        <p:txBody>
          <a:bodyPr wrap="square">
            <a:spAutoFit/>
          </a:bodyPr>
          <a:p>
            <a:r>
              <a:rPr lang="en-US" sz="3200" b="1" dirty="0">
                <a:latin typeface="微软雅黑" panose="020B0503020204020204" pitchFamily="34" charset="-122"/>
                <a:ea typeface="微软雅黑" panose="020B0503020204020204" pitchFamily="34" charset="-122"/>
                <a:sym typeface="微软雅黑" panose="020B0503020204020204" pitchFamily="34" charset="-122"/>
              </a:rPr>
              <a:t>3.</a:t>
            </a:r>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注意事项</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245110" y="2015490"/>
            <a:ext cx="11365865" cy="3746500"/>
            <a:chOff x="1920181" y="1504641"/>
            <a:chExt cx="8343342" cy="4641614"/>
          </a:xfrm>
        </p:grpSpPr>
        <p:sp>
          <p:nvSpPr>
            <p:cNvPr id="7" name="矩形 6"/>
            <p:cNvSpPr/>
            <p:nvPr/>
          </p:nvSpPr>
          <p:spPr>
            <a:xfrm>
              <a:off x="1920181" y="1504641"/>
              <a:ext cx="8343342" cy="464161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3" name="矩形 52"/>
            <p:cNvSpPr/>
            <p:nvPr/>
          </p:nvSpPr>
          <p:spPr>
            <a:xfrm>
              <a:off x="1920181" y="1571038"/>
              <a:ext cx="8343342" cy="450771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3" name="矩形 2"/>
          <p:cNvSpPr/>
          <p:nvPr/>
        </p:nvSpPr>
        <p:spPr>
          <a:xfrm>
            <a:off x="678815" y="2480945"/>
            <a:ext cx="10931525" cy="4892675"/>
          </a:xfrm>
          <a:prstGeom prst="rect">
            <a:avLst/>
          </a:prstGeom>
        </p:spPr>
        <p:txBody>
          <a:bodyPr wrap="square">
            <a:noAutofit/>
          </a:bodyPr>
          <a:lstStyle/>
          <a:p>
            <a:pPr indent="720090" algn="just" fontAlgn="auto">
              <a:lnSpc>
                <a:spcPct val="150000"/>
              </a:lnSpc>
            </a:pPr>
            <a:r>
              <a:rPr sz="2600" dirty="0">
                <a:latin typeface="微软雅黑" panose="020B0503020204020204" pitchFamily="34" charset="-122"/>
                <a:ea typeface="微软雅黑" panose="020B0503020204020204" pitchFamily="34" charset="-122"/>
                <a:sym typeface="微软雅黑" panose="020B0503020204020204" pitchFamily="34" charset="-122"/>
              </a:rPr>
              <a:t>④</a:t>
            </a:r>
            <a:r>
              <a:rPr lang="zh-CN" sz="2600" dirty="0">
                <a:latin typeface="微软雅黑" panose="020B0503020204020204" pitchFamily="34" charset="-122"/>
                <a:ea typeface="微软雅黑" panose="020B0503020204020204" pitchFamily="34" charset="-122"/>
                <a:sym typeface="微软雅黑" panose="020B0503020204020204" pitchFamily="34" charset="-122"/>
              </a:rPr>
              <a:t>使用二氧化碳灭火器前，应戴好防冻手套，如果是在室内狭小或密闭空间，及时开窗通风或撤离；</a:t>
            </a:r>
            <a:endParaRPr sz="26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endParaRPr>
          </a:p>
          <a:p>
            <a:pPr indent="720090" algn="just" fontAlgn="auto">
              <a:lnSpc>
                <a:spcPct val="150000"/>
              </a:lnSpc>
            </a:pPr>
            <a:r>
              <a:rPr sz="26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⑤</a:t>
            </a:r>
            <a:r>
              <a:rPr lang="zh-CN" sz="26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干粉冷却效果差，二氧化碳和气体灭火器抗复燃性差，灭火后应避免复燃。</a:t>
            </a:r>
            <a:endParaRPr sz="26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endParaRPr>
          </a:p>
          <a:p>
            <a:pPr indent="720090" algn="just" fontAlgn="auto">
              <a:lnSpc>
                <a:spcPct val="150000"/>
              </a:lnSpc>
            </a:pPr>
            <a:endParaRPr sz="2600" dirty="0">
              <a:latin typeface="微软雅黑" panose="020B0503020204020204" pitchFamily="34" charset="-122"/>
              <a:ea typeface="微软雅黑" panose="020B0503020204020204" pitchFamily="34" charset="-122"/>
              <a:sym typeface="微软雅黑" panose="020B0503020204020204" pitchFamily="34" charset="-122"/>
            </a:endParaRPr>
          </a:p>
          <a:p>
            <a:pPr indent="720090" algn="just" fontAlgn="auto">
              <a:lnSpc>
                <a:spcPct val="150000"/>
              </a:lnSpc>
            </a:pPr>
            <a:endParaRPr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矩形 7"/>
          <p:cNvSpPr/>
          <p:nvPr/>
        </p:nvSpPr>
        <p:spPr>
          <a:xfrm>
            <a:off x="1386840" y="94615"/>
            <a:ext cx="10657205" cy="583565"/>
          </a:xfrm>
          <a:prstGeom prst="rect">
            <a:avLst/>
          </a:prstGeom>
        </p:spPr>
        <p:txBody>
          <a:bodyPr wrap="square">
            <a:spAutoFit/>
          </a:bodyPr>
          <a:lstStyle/>
          <a:p>
            <a:r>
              <a:rPr sz="3200" b="1" dirty="0">
                <a:latin typeface="微软雅黑" panose="020B0503020204020204" pitchFamily="34" charset="-122"/>
                <a:ea typeface="微软雅黑" panose="020B0503020204020204" pitchFamily="34" charset="-122"/>
                <a:sym typeface="微软雅黑" panose="020B0503020204020204" pitchFamily="34" charset="-122"/>
              </a:rPr>
              <a:t>灭火器</a:t>
            </a:r>
            <a:r>
              <a:rPr lang="zh-CN" sz="3200" b="1" dirty="0">
                <a:latin typeface="微软雅黑" panose="020B0503020204020204" pitchFamily="34" charset="-122"/>
                <a:ea typeface="微软雅黑" panose="020B0503020204020204" pitchFamily="34" charset="-122"/>
                <a:sym typeface="微软雅黑" panose="020B0503020204020204" pitchFamily="34" charset="-122"/>
              </a:rPr>
              <a:t>的使用</a:t>
            </a:r>
            <a:endParaRPr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矩形 3"/>
          <p:cNvSpPr/>
          <p:nvPr/>
        </p:nvSpPr>
        <p:spPr>
          <a:xfrm>
            <a:off x="571500" y="1314450"/>
            <a:ext cx="10657205" cy="583565"/>
          </a:xfrm>
          <a:prstGeom prst="rect">
            <a:avLst/>
          </a:prstGeom>
        </p:spPr>
        <p:txBody>
          <a:bodyPr wrap="square">
            <a:spAutoFit/>
          </a:bodyPr>
          <a:p>
            <a:r>
              <a:rPr lang="en-US" sz="3200" b="1" dirty="0">
                <a:latin typeface="微软雅黑" panose="020B0503020204020204" pitchFamily="34" charset="-122"/>
                <a:ea typeface="微软雅黑" panose="020B0503020204020204" pitchFamily="34" charset="-122"/>
                <a:sym typeface="微软雅黑" panose="020B0503020204020204" pitchFamily="34" charset="-122"/>
              </a:rPr>
              <a:t>3.</a:t>
            </a:r>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注意事项</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p:sp>
        <p:nvSpPr>
          <p:cNvPr id="3" name="文本框 2"/>
          <p:cNvSpPr txBox="1"/>
          <p:nvPr/>
        </p:nvSpPr>
        <p:spPr>
          <a:xfrm>
            <a:off x="3048000" y="-4695825"/>
            <a:ext cx="6096000" cy="11633200"/>
          </a:xfrm>
          <a:prstGeom prst="rect">
            <a:avLst/>
          </a:prstGeom>
          <a:noFill/>
        </p:spPr>
        <p:txBody>
          <a:bodyPr wrap="square" rtlCol="0" anchor="t">
            <a:spAutoFit/>
          </a:bodyPr>
          <a:p>
            <a:pPr marL="0" indent="720090" algn="just">
              <a:lnSpc>
                <a:spcPct val="150000"/>
              </a:lnSpc>
              <a:buClrTx/>
              <a:buSzTx/>
            </a:pPr>
            <a:r>
              <a:rPr lang="en-US" sz="2500" dirty="0">
                <a:latin typeface="微软雅黑" panose="020B0503020204020204" pitchFamily="34" charset="-122"/>
                <a:ea typeface="微软雅黑" panose="020B0503020204020204" pitchFamily="34" charset="-122"/>
                <a:sym typeface="微软雅黑" panose="020B0503020204020204" pitchFamily="34" charset="-122"/>
              </a:rPr>
              <a:t>③另一人去掉封铅，拔出保险销，向上抬起手柄（或逆时针打开手轮），喷出灭火剂进行灭火；</a:t>
            </a:r>
            <a:endParaRPr lang="en-US" sz="25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endParaRPr>
          </a:p>
          <a:p>
            <a:pPr marL="0" indent="720090" algn="just">
              <a:lnSpc>
                <a:spcPct val="150000"/>
              </a:lnSpc>
              <a:buClrTx/>
              <a:buSzTx/>
            </a:pPr>
            <a:r>
              <a:rPr lang="en-US" sz="2500" dirty="0">
                <a:latin typeface="微软雅黑" panose="020B0503020204020204" pitchFamily="34" charset="-122"/>
                <a:ea typeface="微软雅黑" panose="020B0503020204020204" pitchFamily="34" charset="-122"/>
                <a:sym typeface="微软雅黑" panose="020B0503020204020204" pitchFamily="34" charset="-122"/>
              </a:rPr>
              <a:t>④使用完毕，将灭火器发到指定区域</a:t>
            </a:r>
            <a:endParaRPr lang="en-US" sz="25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endParaRPr>
          </a:p>
          <a:p>
            <a:pPr marL="0" indent="720090" algn="just">
              <a:lnSpc>
                <a:spcPct val="150000"/>
              </a:lnSpc>
              <a:buClrTx/>
              <a:buSzTx/>
            </a:pPr>
            <a:r>
              <a:rPr lang="en-US" sz="2500" dirty="0">
                <a:latin typeface="微软雅黑" panose="020B0503020204020204" pitchFamily="34" charset="-122"/>
                <a:ea typeface="微软雅黑" panose="020B0503020204020204" pitchFamily="34" charset="-122"/>
                <a:sym typeface="微软雅黑" panose="020B0503020204020204" pitchFamily="34" charset="-122"/>
              </a:rPr>
              <a:t>※※注意事项※※：</a:t>
            </a:r>
            <a:endParaRPr lang="en-US" sz="25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endParaRPr>
          </a:p>
          <a:p>
            <a:pPr marL="0" indent="720090" algn="just">
              <a:lnSpc>
                <a:spcPct val="150000"/>
              </a:lnSpc>
              <a:buClrTx/>
              <a:buSzTx/>
            </a:pPr>
            <a:r>
              <a:rPr lang="en-US" sz="2500" dirty="0">
                <a:latin typeface="微软雅黑" panose="020B0503020204020204" pitchFamily="34" charset="-122"/>
                <a:ea typeface="微软雅黑" panose="020B0503020204020204" pitchFamily="34" charset="-122"/>
                <a:sym typeface="微软雅黑" panose="020B0503020204020204" pitchFamily="34" charset="-122"/>
              </a:rPr>
              <a:t> ①手提式灭火器使用过程中，不允许颠倒或横卧；</a:t>
            </a:r>
            <a:endParaRPr lang="en-US" sz="25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endParaRPr>
          </a:p>
          <a:p>
            <a:pPr marL="0" indent="720090" algn="just">
              <a:lnSpc>
                <a:spcPct val="150000"/>
              </a:lnSpc>
              <a:buClrTx/>
              <a:buSzTx/>
            </a:pPr>
            <a:r>
              <a:rPr lang="en-US" sz="2500" dirty="0">
                <a:latin typeface="微软雅黑" panose="020B0503020204020204" pitchFamily="34" charset="-122"/>
                <a:ea typeface="微软雅黑" panose="020B0503020204020204" pitchFamily="34" charset="-122"/>
                <a:sym typeface="微软雅黑" panose="020B0503020204020204" pitchFamily="34" charset="-122"/>
              </a:rPr>
              <a:t>②干粉灭火器使用前，要上下摇晃，是筒内干粉松动；</a:t>
            </a:r>
            <a:endParaRPr lang="en-US" sz="25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endParaRPr>
          </a:p>
          <a:p>
            <a:pPr marL="0" indent="720090" algn="just">
              <a:lnSpc>
                <a:spcPct val="150000"/>
              </a:lnSpc>
              <a:buClrTx/>
              <a:buSzTx/>
            </a:pPr>
            <a:r>
              <a:rPr lang="en-US" sz="2500" dirty="0">
                <a:latin typeface="微软雅黑" panose="020B0503020204020204" pitchFamily="34" charset="-122"/>
                <a:ea typeface="微软雅黑" panose="020B0503020204020204" pitchFamily="34" charset="-122"/>
                <a:sym typeface="微软雅黑" panose="020B0503020204020204" pitchFamily="34" charset="-122"/>
              </a:rPr>
              <a:t>③干粉雾对人的呼吸道有刺激作用，使用完毕后，特别是狭小空间，人员需尽快撤离；</a:t>
            </a:r>
            <a:endParaRPr lang="en-US" sz="25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endParaRPr>
          </a:p>
          <a:p>
            <a:pPr marL="0" indent="720090" algn="just">
              <a:lnSpc>
                <a:spcPct val="150000"/>
              </a:lnSpc>
              <a:buClrTx/>
              <a:buSzTx/>
            </a:pPr>
            <a:r>
              <a:rPr lang="en-US" sz="2500" dirty="0">
                <a:latin typeface="微软雅黑" panose="020B0503020204020204" pitchFamily="34" charset="-122"/>
                <a:ea typeface="微软雅黑" panose="020B0503020204020204" pitchFamily="34" charset="-122"/>
                <a:sym typeface="微软雅黑" panose="020B0503020204020204" pitchFamily="34" charset="-122"/>
              </a:rPr>
              <a:t>④使用二氧化碳灭火器前，应戴好防冻手套3，如果是在室内狭小或密闭空间，及时开窗通风或撤离；</a:t>
            </a:r>
            <a:endParaRPr lang="en-US" sz="25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endParaRPr>
          </a:p>
          <a:p>
            <a:pPr marL="0" indent="720090" algn="just">
              <a:lnSpc>
                <a:spcPct val="150000"/>
              </a:lnSpc>
              <a:buClrTx/>
              <a:buSzTx/>
            </a:pPr>
            <a:r>
              <a:rPr lang="en-US" sz="2500" dirty="0">
                <a:latin typeface="微软雅黑" panose="020B0503020204020204" pitchFamily="34" charset="-122"/>
                <a:ea typeface="微软雅黑" panose="020B0503020204020204" pitchFamily="34" charset="-122"/>
                <a:sym typeface="微软雅黑" panose="020B0503020204020204" pitchFamily="34" charset="-122"/>
              </a:rPr>
              <a:t>⑤干粉冷却效果差，二氧化碳和气体灭火器抗复燃性差，灭火后应避免复燃。灭火器是一种能在其内部压力作用下将所装的灭火剂喷出以扑救火灾，并可手提或推拉移动的灭火器具。</a:t>
            </a:r>
            <a:endParaRPr lang="en-US" altLang="en-US" sz="2500" dirty="0">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813075" y="2415957"/>
            <a:ext cx="5597213" cy="2360797"/>
          </a:xfrm>
          <a:custGeom>
            <a:avLst/>
            <a:gdLst>
              <a:gd name="connsiteX0" fmla="*/ 7383596 w 7390716"/>
              <a:gd name="connsiteY0" fmla="*/ 0 h 2360797"/>
              <a:gd name="connsiteX1" fmla="*/ 7389947 w 7390716"/>
              <a:gd name="connsiteY1" fmla="*/ 2360797 h 2360797"/>
              <a:gd name="connsiteX2" fmla="*/ 0 w 7390716"/>
              <a:gd name="connsiteY2" fmla="*/ 2170297 h 2360797"/>
              <a:gd name="connsiteX3" fmla="*/ 445273 w 7390716"/>
              <a:gd name="connsiteY3" fmla="*/ 107950 h 2360797"/>
            </a:gdLst>
            <a:ahLst/>
            <a:cxnLst>
              <a:cxn ang="0">
                <a:pos x="connsiteX0" y="connsiteY0"/>
              </a:cxn>
              <a:cxn ang="0">
                <a:pos x="connsiteX1" y="connsiteY1"/>
              </a:cxn>
              <a:cxn ang="0">
                <a:pos x="connsiteX2" y="connsiteY2"/>
              </a:cxn>
              <a:cxn ang="0">
                <a:pos x="connsiteX3" y="connsiteY3"/>
              </a:cxn>
            </a:cxnLst>
            <a:rect l="l" t="t" r="r" b="b"/>
            <a:pathLst>
              <a:path w="7390716" h="2360797">
                <a:moveTo>
                  <a:pt x="7383596" y="0"/>
                </a:moveTo>
                <a:cubicBezTo>
                  <a:pt x="7379363" y="767882"/>
                  <a:pt x="7394180" y="1592915"/>
                  <a:pt x="7389947" y="2360797"/>
                </a:cubicBezTo>
                <a:lnTo>
                  <a:pt x="0" y="2170297"/>
                </a:lnTo>
                <a:lnTo>
                  <a:pt x="445273" y="107950"/>
                </a:lnTo>
                <a:close/>
              </a:path>
            </a:pathLst>
          </a:custGeom>
          <a:solidFill>
            <a:srgbClr val="D7000F"/>
          </a:solidFill>
          <a:ln w="38100">
            <a:solidFill>
              <a:srgbClr val="EE302D">
                <a:alpha val="80000"/>
              </a:srgbClr>
            </a:solidFill>
          </a:ln>
        </p:spPr>
      </p:pic>
      <p:grpSp>
        <p:nvGrpSpPr>
          <p:cNvPr id="12" name="后翅膀"/>
          <p:cNvGrpSpPr/>
          <p:nvPr/>
        </p:nvGrpSpPr>
        <p:grpSpPr>
          <a:xfrm>
            <a:off x="1429307" y="381162"/>
            <a:ext cx="3445850" cy="3231270"/>
            <a:chOff x="1844890" y="304962"/>
            <a:chExt cx="3445850" cy="3231270"/>
          </a:xfrm>
        </p:grpSpPr>
        <p:sp>
          <p:nvSpPr>
            <p:cNvPr id="13" name="等腰三角形 15"/>
            <p:cNvSpPr/>
            <p:nvPr/>
          </p:nvSpPr>
          <p:spPr>
            <a:xfrm rot="1247463">
              <a:off x="3151989" y="304962"/>
              <a:ext cx="1784535" cy="2162021"/>
            </a:xfrm>
            <a:custGeom>
              <a:avLst/>
              <a:gdLst>
                <a:gd name="connsiteX0" fmla="*/ 0 w 1422400"/>
                <a:gd name="connsiteY0" fmla="*/ 1272729 h 1272729"/>
                <a:gd name="connsiteX1" fmla="*/ 711200 w 1422400"/>
                <a:gd name="connsiteY1" fmla="*/ 0 h 1272729"/>
                <a:gd name="connsiteX2" fmla="*/ 1422400 w 1422400"/>
                <a:gd name="connsiteY2" fmla="*/ 1272729 h 1272729"/>
                <a:gd name="connsiteX3" fmla="*/ 0 w 1422400"/>
                <a:gd name="connsiteY3" fmla="*/ 1272729 h 1272729"/>
                <a:gd name="connsiteX0-1" fmla="*/ 0 w 1727276"/>
                <a:gd name="connsiteY0-2" fmla="*/ 1452206 h 1452206"/>
                <a:gd name="connsiteX1-3" fmla="*/ 1016076 w 1727276"/>
                <a:gd name="connsiteY1-4" fmla="*/ 0 h 1452206"/>
                <a:gd name="connsiteX2-5" fmla="*/ 1727276 w 1727276"/>
                <a:gd name="connsiteY2-6" fmla="*/ 1272729 h 1452206"/>
                <a:gd name="connsiteX3-7" fmla="*/ 0 w 1727276"/>
                <a:gd name="connsiteY3-8" fmla="*/ 1452206 h 1452206"/>
                <a:gd name="connsiteX0-9" fmla="*/ 0 w 1727276"/>
                <a:gd name="connsiteY0-10" fmla="*/ 1167474 h 1167474"/>
                <a:gd name="connsiteX1-11" fmla="*/ 1292677 w 1727276"/>
                <a:gd name="connsiteY1-12" fmla="*/ 0 h 1167474"/>
                <a:gd name="connsiteX2-13" fmla="*/ 1727276 w 1727276"/>
                <a:gd name="connsiteY2-14" fmla="*/ 987997 h 1167474"/>
                <a:gd name="connsiteX3-15" fmla="*/ 0 w 1727276"/>
                <a:gd name="connsiteY3-16" fmla="*/ 1167474 h 1167474"/>
                <a:gd name="connsiteX0-17" fmla="*/ 0 w 1721932"/>
                <a:gd name="connsiteY0-18" fmla="*/ 1167474 h 1178422"/>
                <a:gd name="connsiteX1-19" fmla="*/ 1292677 w 1721932"/>
                <a:gd name="connsiteY1-20" fmla="*/ 0 h 1178422"/>
                <a:gd name="connsiteX2-21" fmla="*/ 1721932 w 1721932"/>
                <a:gd name="connsiteY2-22" fmla="*/ 1178422 h 1178422"/>
                <a:gd name="connsiteX3-23" fmla="*/ 0 w 1721932"/>
                <a:gd name="connsiteY3-24" fmla="*/ 1167474 h 1178422"/>
                <a:gd name="connsiteX0-25" fmla="*/ 0 w 1721932"/>
                <a:gd name="connsiteY0-26" fmla="*/ 1308706 h 1319654"/>
                <a:gd name="connsiteX1-27" fmla="*/ 1421150 w 1721932"/>
                <a:gd name="connsiteY1-28" fmla="*/ 0 h 1319654"/>
                <a:gd name="connsiteX2-29" fmla="*/ 1721932 w 1721932"/>
                <a:gd name="connsiteY2-30" fmla="*/ 1319654 h 1319654"/>
                <a:gd name="connsiteX3-31" fmla="*/ 0 w 1721932"/>
                <a:gd name="connsiteY3-32" fmla="*/ 1308706 h 1319654"/>
                <a:gd name="connsiteX0-33" fmla="*/ 0 w 2096662"/>
                <a:gd name="connsiteY0-34" fmla="*/ 1308706 h 1308706"/>
                <a:gd name="connsiteX1-35" fmla="*/ 1421150 w 2096662"/>
                <a:gd name="connsiteY1-36" fmla="*/ 0 h 1308706"/>
                <a:gd name="connsiteX2-37" fmla="*/ 2096662 w 2096662"/>
                <a:gd name="connsiteY2-38" fmla="*/ 1276812 h 1308706"/>
                <a:gd name="connsiteX3-39" fmla="*/ 0 w 2096662"/>
                <a:gd name="connsiteY3-40" fmla="*/ 1308706 h 1308706"/>
                <a:gd name="connsiteX0-41" fmla="*/ 0 w 1975832"/>
                <a:gd name="connsiteY0-42" fmla="*/ 1308706 h 1326782"/>
                <a:gd name="connsiteX1-43" fmla="*/ 1421150 w 1975832"/>
                <a:gd name="connsiteY1-44" fmla="*/ 0 h 1326782"/>
                <a:gd name="connsiteX2-45" fmla="*/ 1975832 w 1975832"/>
                <a:gd name="connsiteY2-46" fmla="*/ 1326782 h 1326782"/>
                <a:gd name="connsiteX3-47" fmla="*/ 0 w 1975832"/>
                <a:gd name="connsiteY3-48" fmla="*/ 1308706 h 1326782"/>
                <a:gd name="connsiteX0-49" fmla="*/ 0 w 1975832"/>
                <a:gd name="connsiteY0-50" fmla="*/ 1271236 h 1289312"/>
                <a:gd name="connsiteX1-51" fmla="*/ 1488705 w 1975832"/>
                <a:gd name="connsiteY1-52" fmla="*/ 0 h 1289312"/>
                <a:gd name="connsiteX2-53" fmla="*/ 1975832 w 1975832"/>
                <a:gd name="connsiteY2-54" fmla="*/ 1289312 h 1289312"/>
                <a:gd name="connsiteX3-55" fmla="*/ 0 w 1975832"/>
                <a:gd name="connsiteY3-56" fmla="*/ 1271236 h 1289312"/>
                <a:gd name="connsiteX0-57" fmla="*/ 0 w 1961900"/>
                <a:gd name="connsiteY0-58" fmla="*/ 1268496 h 1289312"/>
                <a:gd name="connsiteX1-59" fmla="*/ 1474773 w 1961900"/>
                <a:gd name="connsiteY1-60" fmla="*/ 0 h 1289312"/>
                <a:gd name="connsiteX2-61" fmla="*/ 1961900 w 1961900"/>
                <a:gd name="connsiteY2-62" fmla="*/ 1289312 h 1289312"/>
                <a:gd name="connsiteX3-63" fmla="*/ 0 w 1961900"/>
                <a:gd name="connsiteY3-64" fmla="*/ 1268496 h 1289312"/>
                <a:gd name="connsiteX0-65" fmla="*/ 0 w 1960530"/>
                <a:gd name="connsiteY0-66" fmla="*/ 1275462 h 1289312"/>
                <a:gd name="connsiteX1-67" fmla="*/ 1473403 w 1960530"/>
                <a:gd name="connsiteY1-68" fmla="*/ 0 h 1289312"/>
                <a:gd name="connsiteX2-69" fmla="*/ 1960530 w 1960530"/>
                <a:gd name="connsiteY2-70" fmla="*/ 1289312 h 1289312"/>
                <a:gd name="connsiteX3-71" fmla="*/ 0 w 1960530"/>
                <a:gd name="connsiteY3-72" fmla="*/ 1275462 h 1289312"/>
                <a:gd name="connsiteX0-73" fmla="*/ 0 w 1960530"/>
                <a:gd name="connsiteY0-74" fmla="*/ 1721302 h 1735152"/>
                <a:gd name="connsiteX1-75" fmla="*/ 1120897 w 1960530"/>
                <a:gd name="connsiteY1-76" fmla="*/ 0 h 1735152"/>
                <a:gd name="connsiteX2-77" fmla="*/ 1960530 w 1960530"/>
                <a:gd name="connsiteY2-78" fmla="*/ 1735152 h 1735152"/>
                <a:gd name="connsiteX3-79" fmla="*/ 0 w 1960530"/>
                <a:gd name="connsiteY3-80" fmla="*/ 1721302 h 1735152"/>
                <a:gd name="connsiteX0-81" fmla="*/ 0 w 1960530"/>
                <a:gd name="connsiteY0-82" fmla="*/ 1740031 h 1753881"/>
                <a:gd name="connsiteX1-83" fmla="*/ 1098401 w 1960530"/>
                <a:gd name="connsiteY1-84" fmla="*/ 0 h 1753881"/>
                <a:gd name="connsiteX2-85" fmla="*/ 1960530 w 1960530"/>
                <a:gd name="connsiteY2-86" fmla="*/ 1753881 h 1753881"/>
                <a:gd name="connsiteX3-87" fmla="*/ 0 w 1960530"/>
                <a:gd name="connsiteY3-88" fmla="*/ 1740031 h 1753881"/>
                <a:gd name="connsiteX0-89" fmla="*/ 0 w 1960530"/>
                <a:gd name="connsiteY0-90" fmla="*/ 1687945 h 1701795"/>
                <a:gd name="connsiteX1-91" fmla="*/ 1363334 w 1960530"/>
                <a:gd name="connsiteY1-92" fmla="*/ 0 h 1701795"/>
                <a:gd name="connsiteX2-93" fmla="*/ 1960530 w 1960530"/>
                <a:gd name="connsiteY2-94" fmla="*/ 1701795 h 1701795"/>
                <a:gd name="connsiteX3-95" fmla="*/ 0 w 1960530"/>
                <a:gd name="connsiteY3-96" fmla="*/ 1687945 h 1701795"/>
                <a:gd name="connsiteX0-97" fmla="*/ 0 w 1960530"/>
                <a:gd name="connsiteY0-98" fmla="*/ 1718094 h 1731944"/>
                <a:gd name="connsiteX1-99" fmla="*/ 1340040 w 1960530"/>
                <a:gd name="connsiteY1-100" fmla="*/ 0 h 1731944"/>
                <a:gd name="connsiteX2-101" fmla="*/ 1960530 w 1960530"/>
                <a:gd name="connsiteY2-102" fmla="*/ 1731944 h 1731944"/>
                <a:gd name="connsiteX3-103" fmla="*/ 0 w 1960530"/>
                <a:gd name="connsiteY3-104" fmla="*/ 1718094 h 1731944"/>
                <a:gd name="connsiteX0-105" fmla="*/ 0 w 1960530"/>
                <a:gd name="connsiteY0-106" fmla="*/ 1708043 h 1721893"/>
                <a:gd name="connsiteX1-107" fmla="*/ 1347805 w 1960530"/>
                <a:gd name="connsiteY1-108" fmla="*/ 0 h 1721893"/>
                <a:gd name="connsiteX2-109" fmla="*/ 1960530 w 1960530"/>
                <a:gd name="connsiteY2-110" fmla="*/ 1721893 h 1721893"/>
                <a:gd name="connsiteX3-111" fmla="*/ 0 w 1960530"/>
                <a:gd name="connsiteY3-112" fmla="*/ 1708043 h 1721893"/>
                <a:gd name="connsiteX0-113" fmla="*/ 0 w 1960530"/>
                <a:gd name="connsiteY0-114" fmla="*/ 2219474 h 2233324"/>
                <a:gd name="connsiteX1-115" fmla="*/ 1688517 w 1960530"/>
                <a:gd name="connsiteY1-116" fmla="*/ 0 h 2233324"/>
                <a:gd name="connsiteX2-117" fmla="*/ 1960530 w 1960530"/>
                <a:gd name="connsiteY2-118" fmla="*/ 2233324 h 2233324"/>
                <a:gd name="connsiteX3-119" fmla="*/ 0 w 1960530"/>
                <a:gd name="connsiteY3-120" fmla="*/ 2219474 h 2233324"/>
                <a:gd name="connsiteX0-121" fmla="*/ 0 w 1788142"/>
                <a:gd name="connsiteY0-122" fmla="*/ 2219474 h 2219474"/>
                <a:gd name="connsiteX1-123" fmla="*/ 1688517 w 1788142"/>
                <a:gd name="connsiteY1-124" fmla="*/ 0 h 2219474"/>
                <a:gd name="connsiteX2-125" fmla="*/ 1788142 w 1788142"/>
                <a:gd name="connsiteY2-126" fmla="*/ 974277 h 2219474"/>
                <a:gd name="connsiteX3-127" fmla="*/ 0 w 1788142"/>
                <a:gd name="connsiteY3-128" fmla="*/ 2219474 h 2219474"/>
                <a:gd name="connsiteX0-129" fmla="*/ 0 w 1788142"/>
                <a:gd name="connsiteY0-130" fmla="*/ 2205950 h 2205950"/>
                <a:gd name="connsiteX1-131" fmla="*/ 1652898 w 1788142"/>
                <a:gd name="connsiteY1-132" fmla="*/ 0 h 2205950"/>
                <a:gd name="connsiteX2-133" fmla="*/ 1788142 w 1788142"/>
                <a:gd name="connsiteY2-134" fmla="*/ 960753 h 2205950"/>
                <a:gd name="connsiteX3-135" fmla="*/ 0 w 1788142"/>
                <a:gd name="connsiteY3-136" fmla="*/ 2205950 h 2205950"/>
                <a:gd name="connsiteX0-137" fmla="*/ 0 w 1788142"/>
                <a:gd name="connsiteY0-138" fmla="*/ 2158950 h 2158950"/>
                <a:gd name="connsiteX1-139" fmla="*/ 1609613 w 1788142"/>
                <a:gd name="connsiteY1-140" fmla="*/ 0 h 2158950"/>
                <a:gd name="connsiteX2-141" fmla="*/ 1788142 w 1788142"/>
                <a:gd name="connsiteY2-142" fmla="*/ 913753 h 2158950"/>
                <a:gd name="connsiteX3-143" fmla="*/ 0 w 1788142"/>
                <a:gd name="connsiteY3-144" fmla="*/ 2158950 h 2158950"/>
                <a:gd name="connsiteX0-145" fmla="*/ 0 w 1785380"/>
                <a:gd name="connsiteY0-146" fmla="*/ 2158950 h 2158950"/>
                <a:gd name="connsiteX1-147" fmla="*/ 1609613 w 1785380"/>
                <a:gd name="connsiteY1-148" fmla="*/ 0 h 2158950"/>
                <a:gd name="connsiteX2-149" fmla="*/ 1785380 w 1785380"/>
                <a:gd name="connsiteY2-150" fmla="*/ 919897 h 2158950"/>
                <a:gd name="connsiteX3-151" fmla="*/ 0 w 1785380"/>
                <a:gd name="connsiteY3-152" fmla="*/ 2158950 h 2158950"/>
                <a:gd name="connsiteX0-153" fmla="*/ 0 w 1783154"/>
                <a:gd name="connsiteY0-154" fmla="*/ 2158950 h 2158950"/>
                <a:gd name="connsiteX1-155" fmla="*/ 1609613 w 1783154"/>
                <a:gd name="connsiteY1-156" fmla="*/ 0 h 2158950"/>
                <a:gd name="connsiteX2-157" fmla="*/ 1783154 w 1783154"/>
                <a:gd name="connsiteY2-158" fmla="*/ 920742 h 2158950"/>
                <a:gd name="connsiteX3-159" fmla="*/ 0 w 1783154"/>
                <a:gd name="connsiteY3-160" fmla="*/ 2158950 h 2158950"/>
                <a:gd name="connsiteX0-161" fmla="*/ 0 w 1784535"/>
                <a:gd name="connsiteY0-162" fmla="*/ 2162021 h 2162021"/>
                <a:gd name="connsiteX1-163" fmla="*/ 1610994 w 1784535"/>
                <a:gd name="connsiteY1-164" fmla="*/ 0 h 2162021"/>
                <a:gd name="connsiteX2-165" fmla="*/ 1784535 w 1784535"/>
                <a:gd name="connsiteY2-166" fmla="*/ 920742 h 2162021"/>
                <a:gd name="connsiteX3-167" fmla="*/ 0 w 1784535"/>
                <a:gd name="connsiteY3-168" fmla="*/ 2162021 h 2162021"/>
              </a:gdLst>
              <a:ahLst/>
              <a:cxnLst>
                <a:cxn ang="0">
                  <a:pos x="connsiteX0-1" y="connsiteY0-2"/>
                </a:cxn>
                <a:cxn ang="0">
                  <a:pos x="connsiteX1-3" y="connsiteY1-4"/>
                </a:cxn>
                <a:cxn ang="0">
                  <a:pos x="connsiteX2-5" y="connsiteY2-6"/>
                </a:cxn>
                <a:cxn ang="0">
                  <a:pos x="connsiteX3-7" y="connsiteY3-8"/>
                </a:cxn>
              </a:cxnLst>
              <a:rect l="l" t="t" r="r" b="b"/>
              <a:pathLst>
                <a:path w="1784535" h="2162021">
                  <a:moveTo>
                    <a:pt x="0" y="2162021"/>
                  </a:moveTo>
                  <a:lnTo>
                    <a:pt x="1610994" y="0"/>
                  </a:lnTo>
                  <a:lnTo>
                    <a:pt x="1784535" y="920742"/>
                  </a:lnTo>
                  <a:lnTo>
                    <a:pt x="0" y="2162021"/>
                  </a:lnTo>
                  <a:close/>
                </a:path>
              </a:pathLst>
            </a:custGeom>
            <a:solidFill>
              <a:srgbClr val="8215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8"/>
            <p:cNvSpPr/>
            <p:nvPr/>
          </p:nvSpPr>
          <p:spPr>
            <a:xfrm>
              <a:off x="4690665" y="632230"/>
              <a:ext cx="600075" cy="268381"/>
            </a:xfrm>
            <a:custGeom>
              <a:avLst/>
              <a:gdLst>
                <a:gd name="connsiteX0" fmla="*/ 0 w 390525"/>
                <a:gd name="connsiteY0" fmla="*/ 119156 h 119156"/>
                <a:gd name="connsiteX1" fmla="*/ 195263 w 390525"/>
                <a:gd name="connsiteY1" fmla="*/ 0 h 119156"/>
                <a:gd name="connsiteX2" fmla="*/ 390525 w 390525"/>
                <a:gd name="connsiteY2" fmla="*/ 119156 h 119156"/>
                <a:gd name="connsiteX3" fmla="*/ 0 w 390525"/>
                <a:gd name="connsiteY3" fmla="*/ 119156 h 119156"/>
                <a:gd name="connsiteX0-1" fmla="*/ 0 w 428625"/>
                <a:gd name="connsiteY0-2" fmla="*/ 157256 h 157256"/>
                <a:gd name="connsiteX1-3" fmla="*/ 233363 w 428625"/>
                <a:gd name="connsiteY1-4" fmla="*/ 0 h 157256"/>
                <a:gd name="connsiteX2-5" fmla="*/ 428625 w 428625"/>
                <a:gd name="connsiteY2-6" fmla="*/ 119156 h 157256"/>
                <a:gd name="connsiteX3-7" fmla="*/ 0 w 428625"/>
                <a:gd name="connsiteY3-8" fmla="*/ 157256 h 157256"/>
                <a:gd name="connsiteX0-9" fmla="*/ 0 w 533400"/>
                <a:gd name="connsiteY0-10" fmla="*/ 236631 h 236631"/>
                <a:gd name="connsiteX1-11" fmla="*/ 338138 w 533400"/>
                <a:gd name="connsiteY1-12" fmla="*/ 0 h 236631"/>
                <a:gd name="connsiteX2-13" fmla="*/ 533400 w 533400"/>
                <a:gd name="connsiteY2-14" fmla="*/ 119156 h 236631"/>
                <a:gd name="connsiteX3-15" fmla="*/ 0 w 533400"/>
                <a:gd name="connsiteY3-16" fmla="*/ 236631 h 236631"/>
                <a:gd name="connsiteX0-17" fmla="*/ 0 w 571500"/>
                <a:gd name="connsiteY0-18" fmla="*/ 252506 h 252506"/>
                <a:gd name="connsiteX1-19" fmla="*/ 376238 w 571500"/>
                <a:gd name="connsiteY1-20" fmla="*/ 0 h 252506"/>
                <a:gd name="connsiteX2-21" fmla="*/ 571500 w 571500"/>
                <a:gd name="connsiteY2-22" fmla="*/ 119156 h 252506"/>
                <a:gd name="connsiteX3-23" fmla="*/ 0 w 571500"/>
                <a:gd name="connsiteY3-24" fmla="*/ 252506 h 252506"/>
                <a:gd name="connsiteX0-25" fmla="*/ 0 w 600075"/>
                <a:gd name="connsiteY0-26" fmla="*/ 268381 h 268381"/>
                <a:gd name="connsiteX1-27" fmla="*/ 404813 w 600075"/>
                <a:gd name="connsiteY1-28" fmla="*/ 0 h 268381"/>
                <a:gd name="connsiteX2-29" fmla="*/ 600075 w 600075"/>
                <a:gd name="connsiteY2-30" fmla="*/ 119156 h 268381"/>
                <a:gd name="connsiteX3-31" fmla="*/ 0 w 600075"/>
                <a:gd name="connsiteY3-32" fmla="*/ 268381 h 268381"/>
              </a:gdLst>
              <a:ahLst/>
              <a:cxnLst>
                <a:cxn ang="0">
                  <a:pos x="connsiteX0-1" y="connsiteY0-2"/>
                </a:cxn>
                <a:cxn ang="0">
                  <a:pos x="connsiteX1-3" y="connsiteY1-4"/>
                </a:cxn>
                <a:cxn ang="0">
                  <a:pos x="connsiteX2-5" y="connsiteY2-6"/>
                </a:cxn>
                <a:cxn ang="0">
                  <a:pos x="connsiteX3-7" y="connsiteY3-8"/>
                </a:cxn>
              </a:cxnLst>
              <a:rect l="l" t="t" r="r" b="b"/>
              <a:pathLst>
                <a:path w="600075" h="268381">
                  <a:moveTo>
                    <a:pt x="0" y="268381"/>
                  </a:moveTo>
                  <a:lnTo>
                    <a:pt x="404813" y="0"/>
                  </a:lnTo>
                  <a:lnTo>
                    <a:pt x="600075" y="119156"/>
                  </a:lnTo>
                  <a:lnTo>
                    <a:pt x="0" y="268381"/>
                  </a:lnTo>
                  <a:close/>
                </a:path>
              </a:pathLst>
            </a:custGeom>
            <a:solidFill>
              <a:srgbClr val="A82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等腰三角形 15"/>
            <p:cNvSpPr/>
            <p:nvPr/>
          </p:nvSpPr>
          <p:spPr>
            <a:xfrm rot="2261504">
              <a:off x="3137649" y="1145480"/>
              <a:ext cx="1960530" cy="1721893"/>
            </a:xfrm>
            <a:custGeom>
              <a:avLst/>
              <a:gdLst>
                <a:gd name="connsiteX0" fmla="*/ 0 w 1422400"/>
                <a:gd name="connsiteY0" fmla="*/ 1272729 h 1272729"/>
                <a:gd name="connsiteX1" fmla="*/ 711200 w 1422400"/>
                <a:gd name="connsiteY1" fmla="*/ 0 h 1272729"/>
                <a:gd name="connsiteX2" fmla="*/ 1422400 w 1422400"/>
                <a:gd name="connsiteY2" fmla="*/ 1272729 h 1272729"/>
                <a:gd name="connsiteX3" fmla="*/ 0 w 1422400"/>
                <a:gd name="connsiteY3" fmla="*/ 1272729 h 1272729"/>
                <a:gd name="connsiteX0-1" fmla="*/ 0 w 1727276"/>
                <a:gd name="connsiteY0-2" fmla="*/ 1452206 h 1452206"/>
                <a:gd name="connsiteX1-3" fmla="*/ 1016076 w 1727276"/>
                <a:gd name="connsiteY1-4" fmla="*/ 0 h 1452206"/>
                <a:gd name="connsiteX2-5" fmla="*/ 1727276 w 1727276"/>
                <a:gd name="connsiteY2-6" fmla="*/ 1272729 h 1452206"/>
                <a:gd name="connsiteX3-7" fmla="*/ 0 w 1727276"/>
                <a:gd name="connsiteY3-8" fmla="*/ 1452206 h 1452206"/>
                <a:gd name="connsiteX0-9" fmla="*/ 0 w 1727276"/>
                <a:gd name="connsiteY0-10" fmla="*/ 1167474 h 1167474"/>
                <a:gd name="connsiteX1-11" fmla="*/ 1292677 w 1727276"/>
                <a:gd name="connsiteY1-12" fmla="*/ 0 h 1167474"/>
                <a:gd name="connsiteX2-13" fmla="*/ 1727276 w 1727276"/>
                <a:gd name="connsiteY2-14" fmla="*/ 987997 h 1167474"/>
                <a:gd name="connsiteX3-15" fmla="*/ 0 w 1727276"/>
                <a:gd name="connsiteY3-16" fmla="*/ 1167474 h 1167474"/>
                <a:gd name="connsiteX0-17" fmla="*/ 0 w 1721932"/>
                <a:gd name="connsiteY0-18" fmla="*/ 1167474 h 1178422"/>
                <a:gd name="connsiteX1-19" fmla="*/ 1292677 w 1721932"/>
                <a:gd name="connsiteY1-20" fmla="*/ 0 h 1178422"/>
                <a:gd name="connsiteX2-21" fmla="*/ 1721932 w 1721932"/>
                <a:gd name="connsiteY2-22" fmla="*/ 1178422 h 1178422"/>
                <a:gd name="connsiteX3-23" fmla="*/ 0 w 1721932"/>
                <a:gd name="connsiteY3-24" fmla="*/ 1167474 h 1178422"/>
                <a:gd name="connsiteX0-25" fmla="*/ 0 w 1721932"/>
                <a:gd name="connsiteY0-26" fmla="*/ 1308706 h 1319654"/>
                <a:gd name="connsiteX1-27" fmla="*/ 1421150 w 1721932"/>
                <a:gd name="connsiteY1-28" fmla="*/ 0 h 1319654"/>
                <a:gd name="connsiteX2-29" fmla="*/ 1721932 w 1721932"/>
                <a:gd name="connsiteY2-30" fmla="*/ 1319654 h 1319654"/>
                <a:gd name="connsiteX3-31" fmla="*/ 0 w 1721932"/>
                <a:gd name="connsiteY3-32" fmla="*/ 1308706 h 1319654"/>
                <a:gd name="connsiteX0-33" fmla="*/ 0 w 2096662"/>
                <a:gd name="connsiteY0-34" fmla="*/ 1308706 h 1308706"/>
                <a:gd name="connsiteX1-35" fmla="*/ 1421150 w 2096662"/>
                <a:gd name="connsiteY1-36" fmla="*/ 0 h 1308706"/>
                <a:gd name="connsiteX2-37" fmla="*/ 2096662 w 2096662"/>
                <a:gd name="connsiteY2-38" fmla="*/ 1276812 h 1308706"/>
                <a:gd name="connsiteX3-39" fmla="*/ 0 w 2096662"/>
                <a:gd name="connsiteY3-40" fmla="*/ 1308706 h 1308706"/>
                <a:gd name="connsiteX0-41" fmla="*/ 0 w 1975832"/>
                <a:gd name="connsiteY0-42" fmla="*/ 1308706 h 1326782"/>
                <a:gd name="connsiteX1-43" fmla="*/ 1421150 w 1975832"/>
                <a:gd name="connsiteY1-44" fmla="*/ 0 h 1326782"/>
                <a:gd name="connsiteX2-45" fmla="*/ 1975832 w 1975832"/>
                <a:gd name="connsiteY2-46" fmla="*/ 1326782 h 1326782"/>
                <a:gd name="connsiteX3-47" fmla="*/ 0 w 1975832"/>
                <a:gd name="connsiteY3-48" fmla="*/ 1308706 h 1326782"/>
                <a:gd name="connsiteX0-49" fmla="*/ 0 w 1975832"/>
                <a:gd name="connsiteY0-50" fmla="*/ 1271236 h 1289312"/>
                <a:gd name="connsiteX1-51" fmla="*/ 1488705 w 1975832"/>
                <a:gd name="connsiteY1-52" fmla="*/ 0 h 1289312"/>
                <a:gd name="connsiteX2-53" fmla="*/ 1975832 w 1975832"/>
                <a:gd name="connsiteY2-54" fmla="*/ 1289312 h 1289312"/>
                <a:gd name="connsiteX3-55" fmla="*/ 0 w 1975832"/>
                <a:gd name="connsiteY3-56" fmla="*/ 1271236 h 1289312"/>
                <a:gd name="connsiteX0-57" fmla="*/ 0 w 1961900"/>
                <a:gd name="connsiteY0-58" fmla="*/ 1268496 h 1289312"/>
                <a:gd name="connsiteX1-59" fmla="*/ 1474773 w 1961900"/>
                <a:gd name="connsiteY1-60" fmla="*/ 0 h 1289312"/>
                <a:gd name="connsiteX2-61" fmla="*/ 1961900 w 1961900"/>
                <a:gd name="connsiteY2-62" fmla="*/ 1289312 h 1289312"/>
                <a:gd name="connsiteX3-63" fmla="*/ 0 w 1961900"/>
                <a:gd name="connsiteY3-64" fmla="*/ 1268496 h 1289312"/>
                <a:gd name="connsiteX0-65" fmla="*/ 0 w 1960530"/>
                <a:gd name="connsiteY0-66" fmla="*/ 1275462 h 1289312"/>
                <a:gd name="connsiteX1-67" fmla="*/ 1473403 w 1960530"/>
                <a:gd name="connsiteY1-68" fmla="*/ 0 h 1289312"/>
                <a:gd name="connsiteX2-69" fmla="*/ 1960530 w 1960530"/>
                <a:gd name="connsiteY2-70" fmla="*/ 1289312 h 1289312"/>
                <a:gd name="connsiteX3-71" fmla="*/ 0 w 1960530"/>
                <a:gd name="connsiteY3-72" fmla="*/ 1275462 h 1289312"/>
                <a:gd name="connsiteX0-73" fmla="*/ 0 w 1960530"/>
                <a:gd name="connsiteY0-74" fmla="*/ 1721302 h 1735152"/>
                <a:gd name="connsiteX1-75" fmla="*/ 1120897 w 1960530"/>
                <a:gd name="connsiteY1-76" fmla="*/ 0 h 1735152"/>
                <a:gd name="connsiteX2-77" fmla="*/ 1960530 w 1960530"/>
                <a:gd name="connsiteY2-78" fmla="*/ 1735152 h 1735152"/>
                <a:gd name="connsiteX3-79" fmla="*/ 0 w 1960530"/>
                <a:gd name="connsiteY3-80" fmla="*/ 1721302 h 1735152"/>
                <a:gd name="connsiteX0-81" fmla="*/ 0 w 1960530"/>
                <a:gd name="connsiteY0-82" fmla="*/ 1740031 h 1753881"/>
                <a:gd name="connsiteX1-83" fmla="*/ 1098401 w 1960530"/>
                <a:gd name="connsiteY1-84" fmla="*/ 0 h 1753881"/>
                <a:gd name="connsiteX2-85" fmla="*/ 1960530 w 1960530"/>
                <a:gd name="connsiteY2-86" fmla="*/ 1753881 h 1753881"/>
                <a:gd name="connsiteX3-87" fmla="*/ 0 w 1960530"/>
                <a:gd name="connsiteY3-88" fmla="*/ 1740031 h 1753881"/>
                <a:gd name="connsiteX0-89" fmla="*/ 0 w 1960530"/>
                <a:gd name="connsiteY0-90" fmla="*/ 1687945 h 1701795"/>
                <a:gd name="connsiteX1-91" fmla="*/ 1363334 w 1960530"/>
                <a:gd name="connsiteY1-92" fmla="*/ 0 h 1701795"/>
                <a:gd name="connsiteX2-93" fmla="*/ 1960530 w 1960530"/>
                <a:gd name="connsiteY2-94" fmla="*/ 1701795 h 1701795"/>
                <a:gd name="connsiteX3-95" fmla="*/ 0 w 1960530"/>
                <a:gd name="connsiteY3-96" fmla="*/ 1687945 h 1701795"/>
                <a:gd name="connsiteX0-97" fmla="*/ 0 w 1960530"/>
                <a:gd name="connsiteY0-98" fmla="*/ 1718094 h 1731944"/>
                <a:gd name="connsiteX1-99" fmla="*/ 1340040 w 1960530"/>
                <a:gd name="connsiteY1-100" fmla="*/ 0 h 1731944"/>
                <a:gd name="connsiteX2-101" fmla="*/ 1960530 w 1960530"/>
                <a:gd name="connsiteY2-102" fmla="*/ 1731944 h 1731944"/>
                <a:gd name="connsiteX3-103" fmla="*/ 0 w 1960530"/>
                <a:gd name="connsiteY3-104" fmla="*/ 1718094 h 1731944"/>
                <a:gd name="connsiteX0-105" fmla="*/ 0 w 1960530"/>
                <a:gd name="connsiteY0-106" fmla="*/ 1708043 h 1721893"/>
                <a:gd name="connsiteX1-107" fmla="*/ 1347805 w 1960530"/>
                <a:gd name="connsiteY1-108" fmla="*/ 0 h 1721893"/>
                <a:gd name="connsiteX2-109" fmla="*/ 1960530 w 1960530"/>
                <a:gd name="connsiteY2-110" fmla="*/ 1721893 h 1721893"/>
                <a:gd name="connsiteX3-111" fmla="*/ 0 w 1960530"/>
                <a:gd name="connsiteY3-112" fmla="*/ 1708043 h 1721893"/>
              </a:gdLst>
              <a:ahLst/>
              <a:cxnLst>
                <a:cxn ang="0">
                  <a:pos x="connsiteX0-1" y="connsiteY0-2"/>
                </a:cxn>
                <a:cxn ang="0">
                  <a:pos x="connsiteX1-3" y="connsiteY1-4"/>
                </a:cxn>
                <a:cxn ang="0">
                  <a:pos x="connsiteX2-5" y="connsiteY2-6"/>
                </a:cxn>
                <a:cxn ang="0">
                  <a:pos x="connsiteX3-7" y="connsiteY3-8"/>
                </a:cxn>
              </a:cxnLst>
              <a:rect l="l" t="t" r="r" b="b"/>
              <a:pathLst>
                <a:path w="1960530" h="1721893">
                  <a:moveTo>
                    <a:pt x="0" y="1708043"/>
                  </a:moveTo>
                  <a:lnTo>
                    <a:pt x="1347805" y="0"/>
                  </a:lnTo>
                  <a:lnTo>
                    <a:pt x="1960530" y="1721893"/>
                  </a:lnTo>
                  <a:lnTo>
                    <a:pt x="0" y="1708043"/>
                  </a:lnTo>
                  <a:close/>
                </a:path>
              </a:pathLst>
            </a:custGeom>
            <a:solidFill>
              <a:srgbClr val="9E1B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等腰三角形 15"/>
            <p:cNvSpPr/>
            <p:nvPr/>
          </p:nvSpPr>
          <p:spPr>
            <a:xfrm rot="19291348">
              <a:off x="1844890" y="2246920"/>
              <a:ext cx="1975832" cy="1289312"/>
            </a:xfrm>
            <a:custGeom>
              <a:avLst/>
              <a:gdLst>
                <a:gd name="connsiteX0" fmla="*/ 0 w 1422400"/>
                <a:gd name="connsiteY0" fmla="*/ 1272729 h 1272729"/>
                <a:gd name="connsiteX1" fmla="*/ 711200 w 1422400"/>
                <a:gd name="connsiteY1" fmla="*/ 0 h 1272729"/>
                <a:gd name="connsiteX2" fmla="*/ 1422400 w 1422400"/>
                <a:gd name="connsiteY2" fmla="*/ 1272729 h 1272729"/>
                <a:gd name="connsiteX3" fmla="*/ 0 w 1422400"/>
                <a:gd name="connsiteY3" fmla="*/ 1272729 h 1272729"/>
                <a:gd name="connsiteX0-1" fmla="*/ 0 w 1727276"/>
                <a:gd name="connsiteY0-2" fmla="*/ 1452206 h 1452206"/>
                <a:gd name="connsiteX1-3" fmla="*/ 1016076 w 1727276"/>
                <a:gd name="connsiteY1-4" fmla="*/ 0 h 1452206"/>
                <a:gd name="connsiteX2-5" fmla="*/ 1727276 w 1727276"/>
                <a:gd name="connsiteY2-6" fmla="*/ 1272729 h 1452206"/>
                <a:gd name="connsiteX3-7" fmla="*/ 0 w 1727276"/>
                <a:gd name="connsiteY3-8" fmla="*/ 1452206 h 1452206"/>
                <a:gd name="connsiteX0-9" fmla="*/ 0 w 1727276"/>
                <a:gd name="connsiteY0-10" fmla="*/ 1167474 h 1167474"/>
                <a:gd name="connsiteX1-11" fmla="*/ 1292677 w 1727276"/>
                <a:gd name="connsiteY1-12" fmla="*/ 0 h 1167474"/>
                <a:gd name="connsiteX2-13" fmla="*/ 1727276 w 1727276"/>
                <a:gd name="connsiteY2-14" fmla="*/ 987997 h 1167474"/>
                <a:gd name="connsiteX3-15" fmla="*/ 0 w 1727276"/>
                <a:gd name="connsiteY3-16" fmla="*/ 1167474 h 1167474"/>
                <a:gd name="connsiteX0-17" fmla="*/ 0 w 1721932"/>
                <a:gd name="connsiteY0-18" fmla="*/ 1167474 h 1178422"/>
                <a:gd name="connsiteX1-19" fmla="*/ 1292677 w 1721932"/>
                <a:gd name="connsiteY1-20" fmla="*/ 0 h 1178422"/>
                <a:gd name="connsiteX2-21" fmla="*/ 1721932 w 1721932"/>
                <a:gd name="connsiteY2-22" fmla="*/ 1178422 h 1178422"/>
                <a:gd name="connsiteX3-23" fmla="*/ 0 w 1721932"/>
                <a:gd name="connsiteY3-24" fmla="*/ 1167474 h 1178422"/>
                <a:gd name="connsiteX0-25" fmla="*/ 0 w 1721932"/>
                <a:gd name="connsiteY0-26" fmla="*/ 1308706 h 1319654"/>
                <a:gd name="connsiteX1-27" fmla="*/ 1421150 w 1721932"/>
                <a:gd name="connsiteY1-28" fmla="*/ 0 h 1319654"/>
                <a:gd name="connsiteX2-29" fmla="*/ 1721932 w 1721932"/>
                <a:gd name="connsiteY2-30" fmla="*/ 1319654 h 1319654"/>
                <a:gd name="connsiteX3-31" fmla="*/ 0 w 1721932"/>
                <a:gd name="connsiteY3-32" fmla="*/ 1308706 h 1319654"/>
                <a:gd name="connsiteX0-33" fmla="*/ 0 w 2096662"/>
                <a:gd name="connsiteY0-34" fmla="*/ 1308706 h 1308706"/>
                <a:gd name="connsiteX1-35" fmla="*/ 1421150 w 2096662"/>
                <a:gd name="connsiteY1-36" fmla="*/ 0 h 1308706"/>
                <a:gd name="connsiteX2-37" fmla="*/ 2096662 w 2096662"/>
                <a:gd name="connsiteY2-38" fmla="*/ 1276812 h 1308706"/>
                <a:gd name="connsiteX3-39" fmla="*/ 0 w 2096662"/>
                <a:gd name="connsiteY3-40" fmla="*/ 1308706 h 1308706"/>
                <a:gd name="connsiteX0-41" fmla="*/ 0 w 1975832"/>
                <a:gd name="connsiteY0-42" fmla="*/ 1308706 h 1326782"/>
                <a:gd name="connsiteX1-43" fmla="*/ 1421150 w 1975832"/>
                <a:gd name="connsiteY1-44" fmla="*/ 0 h 1326782"/>
                <a:gd name="connsiteX2-45" fmla="*/ 1975832 w 1975832"/>
                <a:gd name="connsiteY2-46" fmla="*/ 1326782 h 1326782"/>
                <a:gd name="connsiteX3-47" fmla="*/ 0 w 1975832"/>
                <a:gd name="connsiteY3-48" fmla="*/ 1308706 h 1326782"/>
                <a:gd name="connsiteX0-49" fmla="*/ 0 w 1975832"/>
                <a:gd name="connsiteY0-50" fmla="*/ 1271236 h 1289312"/>
                <a:gd name="connsiteX1-51" fmla="*/ 1488705 w 1975832"/>
                <a:gd name="connsiteY1-52" fmla="*/ 0 h 1289312"/>
                <a:gd name="connsiteX2-53" fmla="*/ 1975832 w 1975832"/>
                <a:gd name="connsiteY2-54" fmla="*/ 1289312 h 1289312"/>
                <a:gd name="connsiteX3-55" fmla="*/ 0 w 1975832"/>
                <a:gd name="connsiteY3-56" fmla="*/ 1271236 h 1289312"/>
              </a:gdLst>
              <a:ahLst/>
              <a:cxnLst>
                <a:cxn ang="0">
                  <a:pos x="connsiteX0-1" y="connsiteY0-2"/>
                </a:cxn>
                <a:cxn ang="0">
                  <a:pos x="connsiteX1-3" y="connsiteY1-4"/>
                </a:cxn>
                <a:cxn ang="0">
                  <a:pos x="connsiteX2-5" y="connsiteY2-6"/>
                </a:cxn>
                <a:cxn ang="0">
                  <a:pos x="connsiteX3-7" y="connsiteY3-8"/>
                </a:cxn>
              </a:cxnLst>
              <a:rect l="l" t="t" r="r" b="b"/>
              <a:pathLst>
                <a:path w="1975832" h="1289312">
                  <a:moveTo>
                    <a:pt x="0" y="1271236"/>
                  </a:moveTo>
                  <a:lnTo>
                    <a:pt x="1488705" y="0"/>
                  </a:lnTo>
                  <a:lnTo>
                    <a:pt x="1975832" y="1289312"/>
                  </a:lnTo>
                  <a:lnTo>
                    <a:pt x="0" y="1271236"/>
                  </a:lnTo>
                  <a:close/>
                </a:path>
              </a:pathLst>
            </a:custGeom>
            <a:solidFill>
              <a:srgbClr val="DC1F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7" name="身体"/>
          <p:cNvGrpSpPr/>
          <p:nvPr/>
        </p:nvGrpSpPr>
        <p:grpSpPr>
          <a:xfrm>
            <a:off x="1063283" y="2902631"/>
            <a:ext cx="4420524" cy="2642723"/>
            <a:chOff x="2823257" y="2614410"/>
            <a:chExt cx="4420524" cy="2642723"/>
          </a:xfrm>
        </p:grpSpPr>
        <p:sp>
          <p:nvSpPr>
            <p:cNvPr id="18" name="直角三角形 17"/>
            <p:cNvSpPr/>
            <p:nvPr/>
          </p:nvSpPr>
          <p:spPr>
            <a:xfrm rot="7802093">
              <a:off x="2824051" y="2733568"/>
              <a:ext cx="584200" cy="585788"/>
            </a:xfrm>
            <a:prstGeom prst="rtTriangle">
              <a:avLst/>
            </a:prstGeom>
            <a:solidFill>
              <a:srgbClr val="9E1B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直角三角形 4"/>
            <p:cNvSpPr/>
            <p:nvPr/>
          </p:nvSpPr>
          <p:spPr>
            <a:xfrm rot="20722384">
              <a:off x="5661780" y="3518194"/>
              <a:ext cx="1582001" cy="1738939"/>
            </a:xfrm>
            <a:custGeom>
              <a:avLst/>
              <a:gdLst>
                <a:gd name="connsiteX0" fmla="*/ 0 w 1040580"/>
                <a:gd name="connsiteY0" fmla="*/ 1603491 h 1603491"/>
                <a:gd name="connsiteX1" fmla="*/ 0 w 1040580"/>
                <a:gd name="connsiteY1" fmla="*/ 0 h 1603491"/>
                <a:gd name="connsiteX2" fmla="*/ 1040580 w 1040580"/>
                <a:gd name="connsiteY2" fmla="*/ 1603491 h 1603491"/>
                <a:gd name="connsiteX3" fmla="*/ 0 w 1040580"/>
                <a:gd name="connsiteY3" fmla="*/ 1603491 h 1603491"/>
                <a:gd name="connsiteX0-1" fmla="*/ 0 w 1040580"/>
                <a:gd name="connsiteY0-2" fmla="*/ 1601086 h 1601086"/>
                <a:gd name="connsiteX1-3" fmla="*/ 9216 w 1040580"/>
                <a:gd name="connsiteY1-4" fmla="*/ 0 h 1601086"/>
                <a:gd name="connsiteX2-5" fmla="*/ 1040580 w 1040580"/>
                <a:gd name="connsiteY2-6" fmla="*/ 1601086 h 1601086"/>
                <a:gd name="connsiteX3-7" fmla="*/ 0 w 1040580"/>
                <a:gd name="connsiteY3-8" fmla="*/ 1601086 h 1601086"/>
                <a:gd name="connsiteX0-9" fmla="*/ 0 w 1040580"/>
                <a:gd name="connsiteY0-10" fmla="*/ 1602689 h 1602689"/>
                <a:gd name="connsiteX1-11" fmla="*/ 3072 w 1040580"/>
                <a:gd name="connsiteY1-12" fmla="*/ 0 h 1602689"/>
                <a:gd name="connsiteX2-13" fmla="*/ 1040580 w 1040580"/>
                <a:gd name="connsiteY2-14" fmla="*/ 1602689 h 1602689"/>
                <a:gd name="connsiteX3-15" fmla="*/ 0 w 1040580"/>
                <a:gd name="connsiteY3-16" fmla="*/ 1602689 h 1602689"/>
                <a:gd name="connsiteX0-17" fmla="*/ 0 w 1285252"/>
                <a:gd name="connsiteY0-18" fmla="*/ 1602689 h 1795696"/>
                <a:gd name="connsiteX1-19" fmla="*/ 3072 w 1285252"/>
                <a:gd name="connsiteY1-20" fmla="*/ 0 h 1795696"/>
                <a:gd name="connsiteX2-21" fmla="*/ 1285252 w 1285252"/>
                <a:gd name="connsiteY2-22" fmla="*/ 1795696 h 1795696"/>
                <a:gd name="connsiteX3-23" fmla="*/ 0 w 1285252"/>
                <a:gd name="connsiteY3-24" fmla="*/ 1602689 h 1795696"/>
                <a:gd name="connsiteX0-25" fmla="*/ 34389 w 1282180"/>
                <a:gd name="connsiteY0-26" fmla="*/ 1609638 h 1795696"/>
                <a:gd name="connsiteX1-27" fmla="*/ 0 w 1282180"/>
                <a:gd name="connsiteY1-28" fmla="*/ 0 h 1795696"/>
                <a:gd name="connsiteX2-29" fmla="*/ 1282180 w 1282180"/>
                <a:gd name="connsiteY2-30" fmla="*/ 1795696 h 1795696"/>
                <a:gd name="connsiteX3-31" fmla="*/ 34389 w 1282180"/>
                <a:gd name="connsiteY3-32" fmla="*/ 1609638 h 1795696"/>
                <a:gd name="connsiteX0-33" fmla="*/ 51382 w 1282180"/>
                <a:gd name="connsiteY0-34" fmla="*/ 1622478 h 1795696"/>
                <a:gd name="connsiteX1-35" fmla="*/ 0 w 1282180"/>
                <a:gd name="connsiteY1-36" fmla="*/ 0 h 1795696"/>
                <a:gd name="connsiteX2-37" fmla="*/ 1282180 w 1282180"/>
                <a:gd name="connsiteY2-38" fmla="*/ 1795696 h 1795696"/>
                <a:gd name="connsiteX3-39" fmla="*/ 51382 w 1282180"/>
                <a:gd name="connsiteY3-40" fmla="*/ 1622478 h 1795696"/>
                <a:gd name="connsiteX0-41" fmla="*/ 56064 w 1282180"/>
                <a:gd name="connsiteY0-42" fmla="*/ 1623346 h 1795696"/>
                <a:gd name="connsiteX1-43" fmla="*/ 0 w 1282180"/>
                <a:gd name="connsiteY1-44" fmla="*/ 0 h 1795696"/>
                <a:gd name="connsiteX2-45" fmla="*/ 1282180 w 1282180"/>
                <a:gd name="connsiteY2-46" fmla="*/ 1795696 h 1795696"/>
                <a:gd name="connsiteX3-47" fmla="*/ 56064 w 1282180"/>
                <a:gd name="connsiteY3-48" fmla="*/ 1623346 h 1795696"/>
                <a:gd name="connsiteX0-49" fmla="*/ 56064 w 1582001"/>
                <a:gd name="connsiteY0-50" fmla="*/ 1623346 h 1738939"/>
                <a:gd name="connsiteX1-51" fmla="*/ 0 w 1582001"/>
                <a:gd name="connsiteY1-52" fmla="*/ 0 h 1738939"/>
                <a:gd name="connsiteX2-53" fmla="*/ 1582001 w 1582001"/>
                <a:gd name="connsiteY2-54" fmla="*/ 1738939 h 1738939"/>
                <a:gd name="connsiteX3-55" fmla="*/ 56064 w 1582001"/>
                <a:gd name="connsiteY3-56" fmla="*/ 1623346 h 1738939"/>
              </a:gdLst>
              <a:ahLst/>
              <a:cxnLst>
                <a:cxn ang="0">
                  <a:pos x="connsiteX0-1" y="connsiteY0-2"/>
                </a:cxn>
                <a:cxn ang="0">
                  <a:pos x="connsiteX1-3" y="connsiteY1-4"/>
                </a:cxn>
                <a:cxn ang="0">
                  <a:pos x="connsiteX2-5" y="connsiteY2-6"/>
                </a:cxn>
                <a:cxn ang="0">
                  <a:pos x="connsiteX3-7" y="connsiteY3-8"/>
                </a:cxn>
              </a:cxnLst>
              <a:rect l="l" t="t" r="r" b="b"/>
              <a:pathLst>
                <a:path w="1582001" h="1738939">
                  <a:moveTo>
                    <a:pt x="56064" y="1623346"/>
                  </a:moveTo>
                  <a:lnTo>
                    <a:pt x="0" y="0"/>
                  </a:lnTo>
                  <a:lnTo>
                    <a:pt x="1582001" y="1738939"/>
                  </a:lnTo>
                  <a:lnTo>
                    <a:pt x="56064" y="1623346"/>
                  </a:lnTo>
                  <a:close/>
                </a:path>
              </a:pathLst>
            </a:custGeom>
            <a:solidFill>
              <a:srgbClr val="8215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2"/>
            <p:cNvSpPr/>
            <p:nvPr/>
          </p:nvSpPr>
          <p:spPr>
            <a:xfrm>
              <a:off x="3078051" y="2614410"/>
              <a:ext cx="2459864" cy="1574576"/>
            </a:xfrm>
            <a:custGeom>
              <a:avLst/>
              <a:gdLst>
                <a:gd name="connsiteX0" fmla="*/ 0 w 1815921"/>
                <a:gd name="connsiteY0" fmla="*/ 0 h 1403798"/>
                <a:gd name="connsiteX1" fmla="*/ 1815921 w 1815921"/>
                <a:gd name="connsiteY1" fmla="*/ 0 h 1403798"/>
                <a:gd name="connsiteX2" fmla="*/ 1815921 w 1815921"/>
                <a:gd name="connsiteY2" fmla="*/ 1403798 h 1403798"/>
                <a:gd name="connsiteX3" fmla="*/ 0 w 1815921"/>
                <a:gd name="connsiteY3" fmla="*/ 1403798 h 1403798"/>
                <a:gd name="connsiteX4" fmla="*/ 0 w 1815921"/>
                <a:gd name="connsiteY4" fmla="*/ 0 h 1403798"/>
                <a:gd name="connsiteX0-1" fmla="*/ 0 w 2472743"/>
                <a:gd name="connsiteY0-2" fmla="*/ 0 h 1584102"/>
                <a:gd name="connsiteX1-3" fmla="*/ 2472743 w 2472743"/>
                <a:gd name="connsiteY1-4" fmla="*/ 180304 h 1584102"/>
                <a:gd name="connsiteX2-5" fmla="*/ 2472743 w 2472743"/>
                <a:gd name="connsiteY2-6" fmla="*/ 1584102 h 1584102"/>
                <a:gd name="connsiteX3-7" fmla="*/ 656822 w 2472743"/>
                <a:gd name="connsiteY3-8" fmla="*/ 1584102 h 1584102"/>
                <a:gd name="connsiteX4-9" fmla="*/ 0 w 2472743"/>
                <a:gd name="connsiteY4-10" fmla="*/ 0 h 1584102"/>
                <a:gd name="connsiteX0-11" fmla="*/ 0 w 2472743"/>
                <a:gd name="connsiteY0-12" fmla="*/ 0 h 1584102"/>
                <a:gd name="connsiteX1-13" fmla="*/ 2472743 w 2472743"/>
                <a:gd name="connsiteY1-14" fmla="*/ 180304 h 1584102"/>
                <a:gd name="connsiteX2-15" fmla="*/ 2459864 w 2472743"/>
                <a:gd name="connsiteY2-16" fmla="*/ 1210615 h 1584102"/>
                <a:gd name="connsiteX3-17" fmla="*/ 656822 w 2472743"/>
                <a:gd name="connsiteY3-18" fmla="*/ 1584102 h 1584102"/>
                <a:gd name="connsiteX4-19" fmla="*/ 0 w 2472743"/>
                <a:gd name="connsiteY4-20" fmla="*/ 0 h 1584102"/>
                <a:gd name="connsiteX0-21" fmla="*/ 0 w 2459864"/>
                <a:gd name="connsiteY0-22" fmla="*/ 0 h 1584102"/>
                <a:gd name="connsiteX1-23" fmla="*/ 2253802 w 2459864"/>
                <a:gd name="connsiteY1-24" fmla="*/ 347730 h 1584102"/>
                <a:gd name="connsiteX2-25" fmla="*/ 2459864 w 2459864"/>
                <a:gd name="connsiteY2-26" fmla="*/ 1210615 h 1584102"/>
                <a:gd name="connsiteX3-27" fmla="*/ 656822 w 2459864"/>
                <a:gd name="connsiteY3-28" fmla="*/ 1584102 h 1584102"/>
                <a:gd name="connsiteX4-29" fmla="*/ 0 w 2459864"/>
                <a:gd name="connsiteY4-30" fmla="*/ 0 h 1584102"/>
                <a:gd name="connsiteX0-31" fmla="*/ 0 w 2459864"/>
                <a:gd name="connsiteY0-32" fmla="*/ 0 h 1579339"/>
                <a:gd name="connsiteX1-33" fmla="*/ 2253802 w 2459864"/>
                <a:gd name="connsiteY1-34" fmla="*/ 347730 h 1579339"/>
                <a:gd name="connsiteX2-35" fmla="*/ 2459864 w 2459864"/>
                <a:gd name="connsiteY2-36" fmla="*/ 1210615 h 1579339"/>
                <a:gd name="connsiteX3-37" fmla="*/ 666347 w 2459864"/>
                <a:gd name="connsiteY3-38" fmla="*/ 1579339 h 1579339"/>
                <a:gd name="connsiteX4-39" fmla="*/ 0 w 2459864"/>
                <a:gd name="connsiteY4-40" fmla="*/ 0 h 1579339"/>
                <a:gd name="connsiteX0-41" fmla="*/ 0 w 2459864"/>
                <a:gd name="connsiteY0-42" fmla="*/ 0 h 1579339"/>
                <a:gd name="connsiteX1-43" fmla="*/ 2253802 w 2459864"/>
                <a:gd name="connsiteY1-44" fmla="*/ 347730 h 1579339"/>
                <a:gd name="connsiteX2-45" fmla="*/ 2459864 w 2459864"/>
                <a:gd name="connsiteY2-46" fmla="*/ 1210615 h 1579339"/>
                <a:gd name="connsiteX3-47" fmla="*/ 661584 w 2459864"/>
                <a:gd name="connsiteY3-48" fmla="*/ 1579339 h 1579339"/>
                <a:gd name="connsiteX4-49" fmla="*/ 0 w 2459864"/>
                <a:gd name="connsiteY4-50" fmla="*/ 0 h 1579339"/>
                <a:gd name="connsiteX0-51" fmla="*/ 0 w 2459864"/>
                <a:gd name="connsiteY0-52" fmla="*/ 0 h 1574576"/>
                <a:gd name="connsiteX1-53" fmla="*/ 2253802 w 2459864"/>
                <a:gd name="connsiteY1-54" fmla="*/ 347730 h 1574576"/>
                <a:gd name="connsiteX2-55" fmla="*/ 2459864 w 2459864"/>
                <a:gd name="connsiteY2-56" fmla="*/ 1210615 h 1574576"/>
                <a:gd name="connsiteX3-57" fmla="*/ 659203 w 2459864"/>
                <a:gd name="connsiteY3-58" fmla="*/ 1574576 h 1574576"/>
                <a:gd name="connsiteX4-59" fmla="*/ 0 w 2459864"/>
                <a:gd name="connsiteY4-60" fmla="*/ 0 h 1574576"/>
                <a:gd name="connsiteX0-61" fmla="*/ 0 w 2459864"/>
                <a:gd name="connsiteY0-62" fmla="*/ 0 h 1574576"/>
                <a:gd name="connsiteX1-63" fmla="*/ 2253802 w 2459864"/>
                <a:gd name="connsiteY1-64" fmla="*/ 347730 h 1574576"/>
                <a:gd name="connsiteX2-65" fmla="*/ 2459864 w 2459864"/>
                <a:gd name="connsiteY2-66" fmla="*/ 1210615 h 1574576"/>
                <a:gd name="connsiteX3-67" fmla="*/ 656822 w 2459864"/>
                <a:gd name="connsiteY3-68" fmla="*/ 1574576 h 1574576"/>
                <a:gd name="connsiteX4-69" fmla="*/ 0 w 2459864"/>
                <a:gd name="connsiteY4-70" fmla="*/ 0 h 1574576"/>
                <a:gd name="connsiteX0-71" fmla="*/ 0 w 2459864"/>
                <a:gd name="connsiteY0-72" fmla="*/ 0 h 1579338"/>
                <a:gd name="connsiteX1-73" fmla="*/ 2253802 w 2459864"/>
                <a:gd name="connsiteY1-74" fmla="*/ 347730 h 1579338"/>
                <a:gd name="connsiteX2-75" fmla="*/ 2459864 w 2459864"/>
                <a:gd name="connsiteY2-76" fmla="*/ 1210615 h 1579338"/>
                <a:gd name="connsiteX3-77" fmla="*/ 656822 w 2459864"/>
                <a:gd name="connsiteY3-78" fmla="*/ 1579338 h 1579338"/>
                <a:gd name="connsiteX4-79" fmla="*/ 0 w 2459864"/>
                <a:gd name="connsiteY4-80" fmla="*/ 0 h 1579338"/>
                <a:gd name="connsiteX0-81" fmla="*/ 0 w 2459864"/>
                <a:gd name="connsiteY0-82" fmla="*/ 0 h 1572194"/>
                <a:gd name="connsiteX1-83" fmla="*/ 2253802 w 2459864"/>
                <a:gd name="connsiteY1-84" fmla="*/ 347730 h 1572194"/>
                <a:gd name="connsiteX2-85" fmla="*/ 2459864 w 2459864"/>
                <a:gd name="connsiteY2-86" fmla="*/ 1210615 h 1572194"/>
                <a:gd name="connsiteX3-87" fmla="*/ 659203 w 2459864"/>
                <a:gd name="connsiteY3-88" fmla="*/ 1572194 h 1572194"/>
                <a:gd name="connsiteX4-89" fmla="*/ 0 w 2459864"/>
                <a:gd name="connsiteY4-90" fmla="*/ 0 h 1572194"/>
                <a:gd name="connsiteX0-91" fmla="*/ 0 w 2459864"/>
                <a:gd name="connsiteY0-92" fmla="*/ 0 h 1574575"/>
                <a:gd name="connsiteX1-93" fmla="*/ 2253802 w 2459864"/>
                <a:gd name="connsiteY1-94" fmla="*/ 347730 h 1574575"/>
                <a:gd name="connsiteX2-95" fmla="*/ 2459864 w 2459864"/>
                <a:gd name="connsiteY2-96" fmla="*/ 1210615 h 1574575"/>
                <a:gd name="connsiteX3-97" fmla="*/ 656822 w 2459864"/>
                <a:gd name="connsiteY3-98" fmla="*/ 1574575 h 1574575"/>
                <a:gd name="connsiteX4-99" fmla="*/ 0 w 2459864"/>
                <a:gd name="connsiteY4-100" fmla="*/ 0 h 1574575"/>
                <a:gd name="connsiteX0-101" fmla="*/ 0 w 2459864"/>
                <a:gd name="connsiteY0-102" fmla="*/ 0 h 1572194"/>
                <a:gd name="connsiteX1-103" fmla="*/ 2253802 w 2459864"/>
                <a:gd name="connsiteY1-104" fmla="*/ 347730 h 1572194"/>
                <a:gd name="connsiteX2-105" fmla="*/ 2459864 w 2459864"/>
                <a:gd name="connsiteY2-106" fmla="*/ 1210615 h 1572194"/>
                <a:gd name="connsiteX3-107" fmla="*/ 649679 w 2459864"/>
                <a:gd name="connsiteY3-108" fmla="*/ 1572194 h 1572194"/>
                <a:gd name="connsiteX4-109" fmla="*/ 0 w 2459864"/>
                <a:gd name="connsiteY4-110" fmla="*/ 0 h 1572194"/>
                <a:gd name="connsiteX0-111" fmla="*/ 0 w 2459864"/>
                <a:gd name="connsiteY0-112" fmla="*/ 0 h 1572194"/>
                <a:gd name="connsiteX1-113" fmla="*/ 2253802 w 2459864"/>
                <a:gd name="connsiteY1-114" fmla="*/ 347730 h 1572194"/>
                <a:gd name="connsiteX2-115" fmla="*/ 2459864 w 2459864"/>
                <a:gd name="connsiteY2-116" fmla="*/ 1210615 h 1572194"/>
                <a:gd name="connsiteX3-117" fmla="*/ 644917 w 2459864"/>
                <a:gd name="connsiteY3-118" fmla="*/ 1572194 h 1572194"/>
                <a:gd name="connsiteX4-119" fmla="*/ 0 w 2459864"/>
                <a:gd name="connsiteY4-120" fmla="*/ 0 h 1572194"/>
                <a:gd name="connsiteX0-121" fmla="*/ 0 w 2459864"/>
                <a:gd name="connsiteY0-122" fmla="*/ 0 h 1574576"/>
                <a:gd name="connsiteX1-123" fmla="*/ 2253802 w 2459864"/>
                <a:gd name="connsiteY1-124" fmla="*/ 347730 h 1574576"/>
                <a:gd name="connsiteX2-125" fmla="*/ 2459864 w 2459864"/>
                <a:gd name="connsiteY2-126" fmla="*/ 1210615 h 1574576"/>
                <a:gd name="connsiteX3-127" fmla="*/ 647298 w 2459864"/>
                <a:gd name="connsiteY3-128" fmla="*/ 1574576 h 1574576"/>
                <a:gd name="connsiteX4-129" fmla="*/ 0 w 2459864"/>
                <a:gd name="connsiteY4-130" fmla="*/ 0 h 157457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459864" h="1574576">
                  <a:moveTo>
                    <a:pt x="0" y="0"/>
                  </a:moveTo>
                  <a:lnTo>
                    <a:pt x="2253802" y="347730"/>
                  </a:lnTo>
                  <a:lnTo>
                    <a:pt x="2459864" y="1210615"/>
                  </a:lnTo>
                  <a:lnTo>
                    <a:pt x="647298" y="1574576"/>
                  </a:lnTo>
                  <a:lnTo>
                    <a:pt x="0" y="0"/>
                  </a:lnTo>
                  <a:close/>
                </a:path>
              </a:pathLst>
            </a:custGeom>
            <a:solidFill>
              <a:srgbClr val="DC1F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直角三角形 3"/>
            <p:cNvSpPr/>
            <p:nvPr/>
          </p:nvSpPr>
          <p:spPr>
            <a:xfrm rot="10800000">
              <a:off x="3725408" y="3814081"/>
              <a:ext cx="1973978" cy="698950"/>
            </a:xfrm>
            <a:custGeom>
              <a:avLst/>
              <a:gdLst>
                <a:gd name="connsiteX0" fmla="*/ 0 w 2061029"/>
                <a:gd name="connsiteY0" fmla="*/ 682172 h 682172"/>
                <a:gd name="connsiteX1" fmla="*/ 0 w 2061029"/>
                <a:gd name="connsiteY1" fmla="*/ 0 h 682172"/>
                <a:gd name="connsiteX2" fmla="*/ 2061029 w 2061029"/>
                <a:gd name="connsiteY2" fmla="*/ 682172 h 682172"/>
                <a:gd name="connsiteX3" fmla="*/ 0 w 2061029"/>
                <a:gd name="connsiteY3" fmla="*/ 682172 h 682172"/>
                <a:gd name="connsiteX0-1" fmla="*/ 0 w 2340429"/>
                <a:gd name="connsiteY0-2" fmla="*/ 682172 h 809172"/>
                <a:gd name="connsiteX1-3" fmla="*/ 0 w 2340429"/>
                <a:gd name="connsiteY1-4" fmla="*/ 0 h 809172"/>
                <a:gd name="connsiteX2-5" fmla="*/ 2340429 w 2340429"/>
                <a:gd name="connsiteY2-6" fmla="*/ 809172 h 809172"/>
                <a:gd name="connsiteX3-7" fmla="*/ 0 w 2340429"/>
                <a:gd name="connsiteY3-8" fmla="*/ 682172 h 809172"/>
                <a:gd name="connsiteX0-9" fmla="*/ 558800 w 2340429"/>
                <a:gd name="connsiteY0-10" fmla="*/ 1183822 h 1183822"/>
                <a:gd name="connsiteX1-11" fmla="*/ 0 w 2340429"/>
                <a:gd name="connsiteY1-12" fmla="*/ 0 h 1183822"/>
                <a:gd name="connsiteX2-13" fmla="*/ 2340429 w 2340429"/>
                <a:gd name="connsiteY2-14" fmla="*/ 809172 h 1183822"/>
                <a:gd name="connsiteX3-15" fmla="*/ 558800 w 2340429"/>
                <a:gd name="connsiteY3-16" fmla="*/ 1183822 h 1183822"/>
                <a:gd name="connsiteX0-17" fmla="*/ 222250 w 2003879"/>
                <a:gd name="connsiteY0-18" fmla="*/ 618672 h 618672"/>
                <a:gd name="connsiteX1-19" fmla="*/ 0 w 2003879"/>
                <a:gd name="connsiteY1-20" fmla="*/ 0 h 618672"/>
                <a:gd name="connsiteX2-21" fmla="*/ 2003879 w 2003879"/>
                <a:gd name="connsiteY2-22" fmla="*/ 244022 h 618672"/>
                <a:gd name="connsiteX3-23" fmla="*/ 222250 w 2003879"/>
                <a:gd name="connsiteY3-24" fmla="*/ 618672 h 618672"/>
                <a:gd name="connsiteX0-25" fmla="*/ 196850 w 1978479"/>
                <a:gd name="connsiteY0-26" fmla="*/ 675822 h 675822"/>
                <a:gd name="connsiteX1-27" fmla="*/ 0 w 1978479"/>
                <a:gd name="connsiteY1-28" fmla="*/ 0 h 675822"/>
                <a:gd name="connsiteX2-29" fmla="*/ 1978479 w 1978479"/>
                <a:gd name="connsiteY2-30" fmla="*/ 301172 h 675822"/>
                <a:gd name="connsiteX3-31" fmla="*/ 196850 w 1978479"/>
                <a:gd name="connsiteY3-32" fmla="*/ 675822 h 675822"/>
                <a:gd name="connsiteX0-33" fmla="*/ 184150 w 1965779"/>
                <a:gd name="connsiteY0-34" fmla="*/ 685347 h 685347"/>
                <a:gd name="connsiteX1-35" fmla="*/ 0 w 1965779"/>
                <a:gd name="connsiteY1-36" fmla="*/ 0 h 685347"/>
                <a:gd name="connsiteX2-37" fmla="*/ 1965779 w 1965779"/>
                <a:gd name="connsiteY2-38" fmla="*/ 310697 h 685347"/>
                <a:gd name="connsiteX3-39" fmla="*/ 184150 w 1965779"/>
                <a:gd name="connsiteY3-40" fmla="*/ 685347 h 685347"/>
                <a:gd name="connsiteX0-41" fmla="*/ 184150 w 1984829"/>
                <a:gd name="connsiteY0-42" fmla="*/ 685347 h 685347"/>
                <a:gd name="connsiteX1-43" fmla="*/ 0 w 1984829"/>
                <a:gd name="connsiteY1-44" fmla="*/ 0 h 685347"/>
                <a:gd name="connsiteX2-45" fmla="*/ 1984829 w 1984829"/>
                <a:gd name="connsiteY2-46" fmla="*/ 310697 h 685347"/>
                <a:gd name="connsiteX3-47" fmla="*/ 184150 w 1984829"/>
                <a:gd name="connsiteY3-48" fmla="*/ 685347 h 685347"/>
                <a:gd name="connsiteX0-49" fmla="*/ 184150 w 1984829"/>
                <a:gd name="connsiteY0-50" fmla="*/ 685347 h 685347"/>
                <a:gd name="connsiteX1-51" fmla="*/ 0 w 1984829"/>
                <a:gd name="connsiteY1-52" fmla="*/ 0 h 685347"/>
                <a:gd name="connsiteX2-53" fmla="*/ 1984829 w 1984829"/>
                <a:gd name="connsiteY2-54" fmla="*/ 317047 h 685347"/>
                <a:gd name="connsiteX3-55" fmla="*/ 184150 w 1984829"/>
                <a:gd name="connsiteY3-56" fmla="*/ 685347 h 685347"/>
                <a:gd name="connsiteX0-57" fmla="*/ 184150 w 1988004"/>
                <a:gd name="connsiteY0-58" fmla="*/ 685347 h 685347"/>
                <a:gd name="connsiteX1-59" fmla="*/ 0 w 1988004"/>
                <a:gd name="connsiteY1-60" fmla="*/ 0 h 685347"/>
                <a:gd name="connsiteX2-61" fmla="*/ 1988004 w 1988004"/>
                <a:gd name="connsiteY2-62" fmla="*/ 320222 h 685347"/>
                <a:gd name="connsiteX3-63" fmla="*/ 184150 w 1988004"/>
                <a:gd name="connsiteY3-64" fmla="*/ 685347 h 685347"/>
                <a:gd name="connsiteX0-65" fmla="*/ 184150 w 1997529"/>
                <a:gd name="connsiteY0-66" fmla="*/ 685347 h 685347"/>
                <a:gd name="connsiteX1-67" fmla="*/ 0 w 1997529"/>
                <a:gd name="connsiteY1-68" fmla="*/ 0 h 685347"/>
                <a:gd name="connsiteX2-69" fmla="*/ 1997529 w 1997529"/>
                <a:gd name="connsiteY2-70" fmla="*/ 313872 h 685347"/>
                <a:gd name="connsiteX3-71" fmla="*/ 184150 w 1997529"/>
                <a:gd name="connsiteY3-72" fmla="*/ 685347 h 685347"/>
                <a:gd name="connsiteX0-73" fmla="*/ 184150 w 1997529"/>
                <a:gd name="connsiteY0-74" fmla="*/ 694872 h 694872"/>
                <a:gd name="connsiteX1-75" fmla="*/ 0 w 1997529"/>
                <a:gd name="connsiteY1-76" fmla="*/ 0 h 694872"/>
                <a:gd name="connsiteX2-77" fmla="*/ 1997529 w 1997529"/>
                <a:gd name="connsiteY2-78" fmla="*/ 313872 h 694872"/>
                <a:gd name="connsiteX3-79" fmla="*/ 184150 w 1997529"/>
                <a:gd name="connsiteY3-80" fmla="*/ 694872 h 694872"/>
                <a:gd name="connsiteX0-81" fmla="*/ 191293 w 1997529"/>
                <a:gd name="connsiteY0-82" fmla="*/ 694872 h 694872"/>
                <a:gd name="connsiteX1-83" fmla="*/ 0 w 1997529"/>
                <a:gd name="connsiteY1-84" fmla="*/ 0 h 694872"/>
                <a:gd name="connsiteX2-85" fmla="*/ 1997529 w 1997529"/>
                <a:gd name="connsiteY2-86" fmla="*/ 313872 h 694872"/>
                <a:gd name="connsiteX3-87" fmla="*/ 191293 w 1997529"/>
                <a:gd name="connsiteY3-88" fmla="*/ 694872 h 694872"/>
                <a:gd name="connsiteX0-89" fmla="*/ 186530 w 1997529"/>
                <a:gd name="connsiteY0-90" fmla="*/ 694872 h 694872"/>
                <a:gd name="connsiteX1-91" fmla="*/ 0 w 1997529"/>
                <a:gd name="connsiteY1-92" fmla="*/ 0 h 694872"/>
                <a:gd name="connsiteX2-93" fmla="*/ 1997529 w 1997529"/>
                <a:gd name="connsiteY2-94" fmla="*/ 313872 h 694872"/>
                <a:gd name="connsiteX3-95" fmla="*/ 186530 w 1997529"/>
                <a:gd name="connsiteY3-96" fmla="*/ 694872 h 694872"/>
                <a:gd name="connsiteX0-97" fmla="*/ 186530 w 1992767"/>
                <a:gd name="connsiteY0-98" fmla="*/ 694872 h 694872"/>
                <a:gd name="connsiteX1-99" fmla="*/ 0 w 1992767"/>
                <a:gd name="connsiteY1-100" fmla="*/ 0 h 694872"/>
                <a:gd name="connsiteX2-101" fmla="*/ 1992767 w 1992767"/>
                <a:gd name="connsiteY2-102" fmla="*/ 313872 h 694872"/>
                <a:gd name="connsiteX3-103" fmla="*/ 186530 w 1992767"/>
                <a:gd name="connsiteY3-104" fmla="*/ 694872 h 694872"/>
                <a:gd name="connsiteX0-105" fmla="*/ 186530 w 1989592"/>
                <a:gd name="connsiteY0-106" fmla="*/ 694872 h 694872"/>
                <a:gd name="connsiteX1-107" fmla="*/ 0 w 1989592"/>
                <a:gd name="connsiteY1-108" fmla="*/ 0 h 694872"/>
                <a:gd name="connsiteX2-109" fmla="*/ 1989592 w 1989592"/>
                <a:gd name="connsiteY2-110" fmla="*/ 313872 h 694872"/>
                <a:gd name="connsiteX3-111" fmla="*/ 186530 w 1989592"/>
                <a:gd name="connsiteY3-112" fmla="*/ 694872 h 694872"/>
                <a:gd name="connsiteX0-113" fmla="*/ 186530 w 1989592"/>
                <a:gd name="connsiteY0-114" fmla="*/ 694872 h 694872"/>
                <a:gd name="connsiteX1-115" fmla="*/ 0 w 1989592"/>
                <a:gd name="connsiteY1-116" fmla="*/ 0 h 694872"/>
                <a:gd name="connsiteX2-117" fmla="*/ 1989592 w 1989592"/>
                <a:gd name="connsiteY2-118" fmla="*/ 317047 h 694872"/>
                <a:gd name="connsiteX3-119" fmla="*/ 186530 w 1989592"/>
                <a:gd name="connsiteY3-120" fmla="*/ 694872 h 694872"/>
                <a:gd name="connsiteX0-121" fmla="*/ 186530 w 1989592"/>
                <a:gd name="connsiteY0-122" fmla="*/ 694872 h 694872"/>
                <a:gd name="connsiteX1-123" fmla="*/ 0 w 1989592"/>
                <a:gd name="connsiteY1-124" fmla="*/ 0 h 694872"/>
                <a:gd name="connsiteX2-125" fmla="*/ 1989592 w 1989592"/>
                <a:gd name="connsiteY2-126" fmla="*/ 317047 h 694872"/>
                <a:gd name="connsiteX3-127" fmla="*/ 186530 w 1989592"/>
                <a:gd name="connsiteY3-128" fmla="*/ 694872 h 694872"/>
                <a:gd name="connsiteX0-129" fmla="*/ 186530 w 1992767"/>
                <a:gd name="connsiteY0-130" fmla="*/ 694872 h 694872"/>
                <a:gd name="connsiteX1-131" fmla="*/ 0 w 1992767"/>
                <a:gd name="connsiteY1-132" fmla="*/ 0 h 694872"/>
                <a:gd name="connsiteX2-133" fmla="*/ 1992767 w 1992767"/>
                <a:gd name="connsiteY2-134" fmla="*/ 317047 h 694872"/>
                <a:gd name="connsiteX3-135" fmla="*/ 186530 w 1992767"/>
                <a:gd name="connsiteY3-136" fmla="*/ 694872 h 694872"/>
                <a:gd name="connsiteX0-137" fmla="*/ 186530 w 1999117"/>
                <a:gd name="connsiteY0-138" fmla="*/ 694872 h 694872"/>
                <a:gd name="connsiteX1-139" fmla="*/ 0 w 1999117"/>
                <a:gd name="connsiteY1-140" fmla="*/ 0 h 694872"/>
                <a:gd name="connsiteX2-141" fmla="*/ 1999117 w 1999117"/>
                <a:gd name="connsiteY2-142" fmla="*/ 317047 h 694872"/>
                <a:gd name="connsiteX3-143" fmla="*/ 186530 w 1999117"/>
                <a:gd name="connsiteY3-144" fmla="*/ 694872 h 694872"/>
                <a:gd name="connsiteX0-145" fmla="*/ 186530 w 1989592"/>
                <a:gd name="connsiteY0-146" fmla="*/ 694872 h 694872"/>
                <a:gd name="connsiteX1-147" fmla="*/ 0 w 1989592"/>
                <a:gd name="connsiteY1-148" fmla="*/ 0 h 694872"/>
                <a:gd name="connsiteX2-149" fmla="*/ 1989592 w 1989592"/>
                <a:gd name="connsiteY2-150" fmla="*/ 320222 h 694872"/>
                <a:gd name="connsiteX3-151" fmla="*/ 186530 w 1989592"/>
                <a:gd name="connsiteY3-152" fmla="*/ 694872 h 694872"/>
                <a:gd name="connsiteX0-153" fmla="*/ 186530 w 1995942"/>
                <a:gd name="connsiteY0-154" fmla="*/ 694872 h 694872"/>
                <a:gd name="connsiteX1-155" fmla="*/ 0 w 1995942"/>
                <a:gd name="connsiteY1-156" fmla="*/ 0 h 694872"/>
                <a:gd name="connsiteX2-157" fmla="*/ 1995942 w 1995942"/>
                <a:gd name="connsiteY2-158" fmla="*/ 323397 h 694872"/>
                <a:gd name="connsiteX3-159" fmla="*/ 186530 w 1995942"/>
                <a:gd name="connsiteY3-160" fmla="*/ 694872 h 694872"/>
                <a:gd name="connsiteX0-161" fmla="*/ 180180 w 1989592"/>
                <a:gd name="connsiteY0-162" fmla="*/ 704397 h 704397"/>
                <a:gd name="connsiteX1-163" fmla="*/ 0 w 1989592"/>
                <a:gd name="connsiteY1-164" fmla="*/ 0 h 704397"/>
                <a:gd name="connsiteX2-165" fmla="*/ 1989592 w 1989592"/>
                <a:gd name="connsiteY2-166" fmla="*/ 332922 h 704397"/>
                <a:gd name="connsiteX3-167" fmla="*/ 180180 w 1989592"/>
                <a:gd name="connsiteY3-168" fmla="*/ 704397 h 704397"/>
                <a:gd name="connsiteX0-169" fmla="*/ 173830 w 1983242"/>
                <a:gd name="connsiteY0-170" fmla="*/ 694872 h 694872"/>
                <a:gd name="connsiteX1-171" fmla="*/ 0 w 1983242"/>
                <a:gd name="connsiteY1-172" fmla="*/ 0 h 694872"/>
                <a:gd name="connsiteX2-173" fmla="*/ 1983242 w 1983242"/>
                <a:gd name="connsiteY2-174" fmla="*/ 323397 h 694872"/>
                <a:gd name="connsiteX3-175" fmla="*/ 173830 w 1983242"/>
                <a:gd name="connsiteY3-176" fmla="*/ 694872 h 694872"/>
                <a:gd name="connsiteX0-177" fmla="*/ 177005 w 1986417"/>
                <a:gd name="connsiteY0-178" fmla="*/ 694872 h 694872"/>
                <a:gd name="connsiteX1-179" fmla="*/ 0 w 1986417"/>
                <a:gd name="connsiteY1-180" fmla="*/ 0 h 694872"/>
                <a:gd name="connsiteX2-181" fmla="*/ 1986417 w 1986417"/>
                <a:gd name="connsiteY2-182" fmla="*/ 323397 h 694872"/>
                <a:gd name="connsiteX3-183" fmla="*/ 177005 w 1986417"/>
                <a:gd name="connsiteY3-184" fmla="*/ 694872 h 694872"/>
                <a:gd name="connsiteX0-185" fmla="*/ 164566 w 1973978"/>
                <a:gd name="connsiteY0-186" fmla="*/ 698950 h 698950"/>
                <a:gd name="connsiteX1-187" fmla="*/ 0 w 1973978"/>
                <a:gd name="connsiteY1-188" fmla="*/ 0 h 698950"/>
                <a:gd name="connsiteX2-189" fmla="*/ 1973978 w 1973978"/>
                <a:gd name="connsiteY2-190" fmla="*/ 327475 h 698950"/>
                <a:gd name="connsiteX3-191" fmla="*/ 164566 w 1973978"/>
                <a:gd name="connsiteY3-192" fmla="*/ 698950 h 698950"/>
              </a:gdLst>
              <a:ahLst/>
              <a:cxnLst>
                <a:cxn ang="0">
                  <a:pos x="connsiteX0-1" y="connsiteY0-2"/>
                </a:cxn>
                <a:cxn ang="0">
                  <a:pos x="connsiteX1-3" y="connsiteY1-4"/>
                </a:cxn>
                <a:cxn ang="0">
                  <a:pos x="connsiteX2-5" y="connsiteY2-6"/>
                </a:cxn>
                <a:cxn ang="0">
                  <a:pos x="connsiteX3-7" y="connsiteY3-8"/>
                </a:cxn>
              </a:cxnLst>
              <a:rect l="l" t="t" r="r" b="b"/>
              <a:pathLst>
                <a:path w="1973978" h="698950">
                  <a:moveTo>
                    <a:pt x="164566" y="698950"/>
                  </a:moveTo>
                  <a:lnTo>
                    <a:pt x="0" y="0"/>
                  </a:lnTo>
                  <a:lnTo>
                    <a:pt x="1973978" y="327475"/>
                  </a:lnTo>
                  <a:lnTo>
                    <a:pt x="164566" y="698950"/>
                  </a:lnTo>
                  <a:close/>
                </a:path>
              </a:pathLst>
            </a:custGeom>
            <a:solidFill>
              <a:srgbClr val="A82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2" name="前翅膀"/>
          <p:cNvGrpSpPr/>
          <p:nvPr/>
        </p:nvGrpSpPr>
        <p:grpSpPr>
          <a:xfrm>
            <a:off x="1973660" y="1499241"/>
            <a:ext cx="4680956" cy="2639549"/>
            <a:chOff x="2389243" y="1423041"/>
            <a:chExt cx="4680956" cy="2639549"/>
          </a:xfrm>
        </p:grpSpPr>
        <p:sp>
          <p:nvSpPr>
            <p:cNvPr id="23" name="直角三角形 7"/>
            <p:cNvSpPr/>
            <p:nvPr/>
          </p:nvSpPr>
          <p:spPr>
            <a:xfrm>
              <a:off x="2389243" y="2123614"/>
              <a:ext cx="2510973" cy="1938976"/>
            </a:xfrm>
            <a:custGeom>
              <a:avLst/>
              <a:gdLst>
                <a:gd name="connsiteX0" fmla="*/ 0 w 5428343"/>
                <a:gd name="connsiteY0" fmla="*/ 2845210 h 2845210"/>
                <a:gd name="connsiteX1" fmla="*/ 0 w 5428343"/>
                <a:gd name="connsiteY1" fmla="*/ 0 h 2845210"/>
                <a:gd name="connsiteX2" fmla="*/ 5428343 w 5428343"/>
                <a:gd name="connsiteY2" fmla="*/ 2845210 h 2845210"/>
                <a:gd name="connsiteX3" fmla="*/ 0 w 5428343"/>
                <a:gd name="connsiteY3" fmla="*/ 2845210 h 2845210"/>
                <a:gd name="connsiteX0-1" fmla="*/ 0 w 5428343"/>
                <a:gd name="connsiteY0-2" fmla="*/ 2932296 h 2932296"/>
                <a:gd name="connsiteX1-3" fmla="*/ 3497943 w 5428343"/>
                <a:gd name="connsiteY1-4" fmla="*/ 0 h 2932296"/>
                <a:gd name="connsiteX2-5" fmla="*/ 5428343 w 5428343"/>
                <a:gd name="connsiteY2-6" fmla="*/ 2932296 h 2932296"/>
                <a:gd name="connsiteX3-7" fmla="*/ 0 w 5428343"/>
                <a:gd name="connsiteY3-8" fmla="*/ 2932296 h 2932296"/>
                <a:gd name="connsiteX0-9" fmla="*/ 0 w 5428343"/>
                <a:gd name="connsiteY0-10" fmla="*/ 2554925 h 2554925"/>
                <a:gd name="connsiteX1-11" fmla="*/ 1712686 w 5428343"/>
                <a:gd name="connsiteY1-12" fmla="*/ 0 h 2554925"/>
                <a:gd name="connsiteX2-13" fmla="*/ 5428343 w 5428343"/>
                <a:gd name="connsiteY2-14" fmla="*/ 2554925 h 2554925"/>
                <a:gd name="connsiteX3-15" fmla="*/ 0 w 5428343"/>
                <a:gd name="connsiteY3-16" fmla="*/ 2554925 h 2554925"/>
                <a:gd name="connsiteX0-17" fmla="*/ 0 w 7649029"/>
                <a:gd name="connsiteY0-18" fmla="*/ 2554925 h 2554925"/>
                <a:gd name="connsiteX1-19" fmla="*/ 1712686 w 7649029"/>
                <a:gd name="connsiteY1-20" fmla="*/ 0 h 2554925"/>
                <a:gd name="connsiteX2-21" fmla="*/ 7649029 w 7649029"/>
                <a:gd name="connsiteY2-22" fmla="*/ 2075953 h 2554925"/>
                <a:gd name="connsiteX3-23" fmla="*/ 0 w 7649029"/>
                <a:gd name="connsiteY3-24" fmla="*/ 2554925 h 2554925"/>
                <a:gd name="connsiteX0-25" fmla="*/ 0 w 7649029"/>
                <a:gd name="connsiteY0-26" fmla="*/ 2772640 h 2772640"/>
                <a:gd name="connsiteX1-27" fmla="*/ 1611086 w 7649029"/>
                <a:gd name="connsiteY1-28" fmla="*/ 0 h 2772640"/>
                <a:gd name="connsiteX2-29" fmla="*/ 7649029 w 7649029"/>
                <a:gd name="connsiteY2-30" fmla="*/ 2293668 h 2772640"/>
                <a:gd name="connsiteX3-31" fmla="*/ 0 w 7649029"/>
                <a:gd name="connsiteY3-32" fmla="*/ 2772640 h 2772640"/>
                <a:gd name="connsiteX0-33" fmla="*/ 0 w 7881258"/>
                <a:gd name="connsiteY0-34" fmla="*/ 2816183 h 2816183"/>
                <a:gd name="connsiteX1-35" fmla="*/ 1843315 w 7881258"/>
                <a:gd name="connsiteY1-36" fmla="*/ 0 h 2816183"/>
                <a:gd name="connsiteX2-37" fmla="*/ 7881258 w 7881258"/>
                <a:gd name="connsiteY2-38" fmla="*/ 2293668 h 2816183"/>
                <a:gd name="connsiteX3-39" fmla="*/ 0 w 7881258"/>
                <a:gd name="connsiteY3-40" fmla="*/ 2816183 h 2816183"/>
                <a:gd name="connsiteX0-41" fmla="*/ 0 w 7881258"/>
                <a:gd name="connsiteY0-42" fmla="*/ 3120983 h 3120983"/>
                <a:gd name="connsiteX1-43" fmla="*/ 1727200 w 7881258"/>
                <a:gd name="connsiteY1-44" fmla="*/ 0 h 3120983"/>
                <a:gd name="connsiteX2-45" fmla="*/ 7881258 w 7881258"/>
                <a:gd name="connsiteY2-46" fmla="*/ 2598468 h 3120983"/>
                <a:gd name="connsiteX3-47" fmla="*/ 0 w 7881258"/>
                <a:gd name="connsiteY3-48" fmla="*/ 3120983 h 3120983"/>
                <a:gd name="connsiteX0-49" fmla="*/ 0 w 7881258"/>
                <a:gd name="connsiteY0-50" fmla="*/ 3114633 h 3114633"/>
                <a:gd name="connsiteX1-51" fmla="*/ 1724025 w 7881258"/>
                <a:gd name="connsiteY1-52" fmla="*/ 0 h 3114633"/>
                <a:gd name="connsiteX2-53" fmla="*/ 7881258 w 7881258"/>
                <a:gd name="connsiteY2-54" fmla="*/ 2592118 h 3114633"/>
                <a:gd name="connsiteX3-55" fmla="*/ 0 w 7881258"/>
                <a:gd name="connsiteY3-56" fmla="*/ 3114633 h 3114633"/>
                <a:gd name="connsiteX0-57" fmla="*/ 0 w 7881258"/>
                <a:gd name="connsiteY0-58" fmla="*/ 1866404 h 1866404"/>
                <a:gd name="connsiteX1-59" fmla="*/ 1114425 w 7881258"/>
                <a:gd name="connsiteY1-60" fmla="*/ 0 h 1866404"/>
                <a:gd name="connsiteX2-61" fmla="*/ 7881258 w 7881258"/>
                <a:gd name="connsiteY2-62" fmla="*/ 1343889 h 1866404"/>
                <a:gd name="connsiteX3-63" fmla="*/ 0 w 7881258"/>
                <a:gd name="connsiteY3-64" fmla="*/ 1866404 h 1866404"/>
                <a:gd name="connsiteX0-65" fmla="*/ 0 w 2510973"/>
                <a:gd name="connsiteY0-66" fmla="*/ 1866404 h 1866404"/>
                <a:gd name="connsiteX1-67" fmla="*/ 1114425 w 2510973"/>
                <a:gd name="connsiteY1-68" fmla="*/ 0 h 1866404"/>
                <a:gd name="connsiteX2-69" fmla="*/ 2510973 w 2510973"/>
                <a:gd name="connsiteY2-70" fmla="*/ 1648689 h 1866404"/>
                <a:gd name="connsiteX3-71" fmla="*/ 0 w 2510973"/>
                <a:gd name="connsiteY3-72" fmla="*/ 1866404 h 1866404"/>
                <a:gd name="connsiteX0-73" fmla="*/ 0 w 2510973"/>
                <a:gd name="connsiteY0-74" fmla="*/ 1866404 h 1866404"/>
                <a:gd name="connsiteX1-75" fmla="*/ 1114425 w 2510973"/>
                <a:gd name="connsiteY1-76" fmla="*/ 0 h 1866404"/>
                <a:gd name="connsiteX2-77" fmla="*/ 2510973 w 2510973"/>
                <a:gd name="connsiteY2-78" fmla="*/ 1692232 h 1866404"/>
                <a:gd name="connsiteX3-79" fmla="*/ 0 w 2510973"/>
                <a:gd name="connsiteY3-80" fmla="*/ 1866404 h 1866404"/>
                <a:gd name="connsiteX0-81" fmla="*/ 0 w 2510973"/>
                <a:gd name="connsiteY0-82" fmla="*/ 1880919 h 1880919"/>
                <a:gd name="connsiteX1-83" fmla="*/ 1767567 w 2510973"/>
                <a:gd name="connsiteY1-84" fmla="*/ 0 h 1880919"/>
                <a:gd name="connsiteX2-85" fmla="*/ 2510973 w 2510973"/>
                <a:gd name="connsiteY2-86" fmla="*/ 1706747 h 1880919"/>
                <a:gd name="connsiteX3-87" fmla="*/ 0 w 2510973"/>
                <a:gd name="connsiteY3-88" fmla="*/ 1880919 h 1880919"/>
                <a:gd name="connsiteX0-89" fmla="*/ 0 w 2510973"/>
                <a:gd name="connsiteY0-90" fmla="*/ 1895433 h 1895433"/>
                <a:gd name="connsiteX1-91" fmla="*/ 1724024 w 2510973"/>
                <a:gd name="connsiteY1-92" fmla="*/ 0 h 1895433"/>
                <a:gd name="connsiteX2-93" fmla="*/ 2510973 w 2510973"/>
                <a:gd name="connsiteY2-94" fmla="*/ 1721261 h 1895433"/>
                <a:gd name="connsiteX3-95" fmla="*/ 0 w 2510973"/>
                <a:gd name="connsiteY3-96" fmla="*/ 1895433 h 1895433"/>
                <a:gd name="connsiteX0-97" fmla="*/ 0 w 2510973"/>
                <a:gd name="connsiteY0-98" fmla="*/ 1938976 h 1938976"/>
                <a:gd name="connsiteX1-99" fmla="*/ 1840138 w 2510973"/>
                <a:gd name="connsiteY1-100" fmla="*/ 0 h 1938976"/>
                <a:gd name="connsiteX2-101" fmla="*/ 2510973 w 2510973"/>
                <a:gd name="connsiteY2-102" fmla="*/ 1764804 h 1938976"/>
                <a:gd name="connsiteX3-103" fmla="*/ 0 w 2510973"/>
                <a:gd name="connsiteY3-104" fmla="*/ 1938976 h 1938976"/>
              </a:gdLst>
              <a:ahLst/>
              <a:cxnLst>
                <a:cxn ang="0">
                  <a:pos x="connsiteX0-1" y="connsiteY0-2"/>
                </a:cxn>
                <a:cxn ang="0">
                  <a:pos x="connsiteX1-3" y="connsiteY1-4"/>
                </a:cxn>
                <a:cxn ang="0">
                  <a:pos x="connsiteX2-5" y="connsiteY2-6"/>
                </a:cxn>
                <a:cxn ang="0">
                  <a:pos x="connsiteX3-7" y="connsiteY3-8"/>
                </a:cxn>
              </a:cxnLst>
              <a:rect l="l" t="t" r="r" b="b"/>
              <a:pathLst>
                <a:path w="2510973" h="1938976">
                  <a:moveTo>
                    <a:pt x="0" y="1938976"/>
                  </a:moveTo>
                  <a:lnTo>
                    <a:pt x="1840138" y="0"/>
                  </a:lnTo>
                  <a:lnTo>
                    <a:pt x="2510973" y="1764804"/>
                  </a:lnTo>
                  <a:lnTo>
                    <a:pt x="0" y="1938976"/>
                  </a:lnTo>
                  <a:close/>
                </a:path>
              </a:pathLst>
            </a:custGeom>
            <a:solidFill>
              <a:srgbClr val="EF4C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直角三角形 7"/>
            <p:cNvSpPr/>
            <p:nvPr/>
          </p:nvSpPr>
          <p:spPr>
            <a:xfrm rot="10800000">
              <a:off x="4225564" y="2127361"/>
              <a:ext cx="2010911" cy="1764804"/>
            </a:xfrm>
            <a:custGeom>
              <a:avLst/>
              <a:gdLst>
                <a:gd name="connsiteX0" fmla="*/ 0 w 5428343"/>
                <a:gd name="connsiteY0" fmla="*/ 2845210 h 2845210"/>
                <a:gd name="connsiteX1" fmla="*/ 0 w 5428343"/>
                <a:gd name="connsiteY1" fmla="*/ 0 h 2845210"/>
                <a:gd name="connsiteX2" fmla="*/ 5428343 w 5428343"/>
                <a:gd name="connsiteY2" fmla="*/ 2845210 h 2845210"/>
                <a:gd name="connsiteX3" fmla="*/ 0 w 5428343"/>
                <a:gd name="connsiteY3" fmla="*/ 2845210 h 2845210"/>
                <a:gd name="connsiteX0-1" fmla="*/ 0 w 5428343"/>
                <a:gd name="connsiteY0-2" fmla="*/ 2932296 h 2932296"/>
                <a:gd name="connsiteX1-3" fmla="*/ 3497943 w 5428343"/>
                <a:gd name="connsiteY1-4" fmla="*/ 0 h 2932296"/>
                <a:gd name="connsiteX2-5" fmla="*/ 5428343 w 5428343"/>
                <a:gd name="connsiteY2-6" fmla="*/ 2932296 h 2932296"/>
                <a:gd name="connsiteX3-7" fmla="*/ 0 w 5428343"/>
                <a:gd name="connsiteY3-8" fmla="*/ 2932296 h 2932296"/>
                <a:gd name="connsiteX0-9" fmla="*/ 0 w 5428343"/>
                <a:gd name="connsiteY0-10" fmla="*/ 2554925 h 2554925"/>
                <a:gd name="connsiteX1-11" fmla="*/ 1712686 w 5428343"/>
                <a:gd name="connsiteY1-12" fmla="*/ 0 h 2554925"/>
                <a:gd name="connsiteX2-13" fmla="*/ 5428343 w 5428343"/>
                <a:gd name="connsiteY2-14" fmla="*/ 2554925 h 2554925"/>
                <a:gd name="connsiteX3-15" fmla="*/ 0 w 5428343"/>
                <a:gd name="connsiteY3-16" fmla="*/ 2554925 h 2554925"/>
                <a:gd name="connsiteX0-17" fmla="*/ 0 w 7649029"/>
                <a:gd name="connsiteY0-18" fmla="*/ 2554925 h 2554925"/>
                <a:gd name="connsiteX1-19" fmla="*/ 1712686 w 7649029"/>
                <a:gd name="connsiteY1-20" fmla="*/ 0 h 2554925"/>
                <a:gd name="connsiteX2-21" fmla="*/ 7649029 w 7649029"/>
                <a:gd name="connsiteY2-22" fmla="*/ 2075953 h 2554925"/>
                <a:gd name="connsiteX3-23" fmla="*/ 0 w 7649029"/>
                <a:gd name="connsiteY3-24" fmla="*/ 2554925 h 2554925"/>
                <a:gd name="connsiteX0-25" fmla="*/ 0 w 7649029"/>
                <a:gd name="connsiteY0-26" fmla="*/ 2772640 h 2772640"/>
                <a:gd name="connsiteX1-27" fmla="*/ 1611086 w 7649029"/>
                <a:gd name="connsiteY1-28" fmla="*/ 0 h 2772640"/>
                <a:gd name="connsiteX2-29" fmla="*/ 7649029 w 7649029"/>
                <a:gd name="connsiteY2-30" fmla="*/ 2293668 h 2772640"/>
                <a:gd name="connsiteX3-31" fmla="*/ 0 w 7649029"/>
                <a:gd name="connsiteY3-32" fmla="*/ 2772640 h 2772640"/>
                <a:gd name="connsiteX0-33" fmla="*/ 0 w 7881258"/>
                <a:gd name="connsiteY0-34" fmla="*/ 2816183 h 2816183"/>
                <a:gd name="connsiteX1-35" fmla="*/ 1843315 w 7881258"/>
                <a:gd name="connsiteY1-36" fmla="*/ 0 h 2816183"/>
                <a:gd name="connsiteX2-37" fmla="*/ 7881258 w 7881258"/>
                <a:gd name="connsiteY2-38" fmla="*/ 2293668 h 2816183"/>
                <a:gd name="connsiteX3-39" fmla="*/ 0 w 7881258"/>
                <a:gd name="connsiteY3-40" fmla="*/ 2816183 h 2816183"/>
                <a:gd name="connsiteX0-41" fmla="*/ 0 w 7881258"/>
                <a:gd name="connsiteY0-42" fmla="*/ 3120983 h 3120983"/>
                <a:gd name="connsiteX1-43" fmla="*/ 1727200 w 7881258"/>
                <a:gd name="connsiteY1-44" fmla="*/ 0 h 3120983"/>
                <a:gd name="connsiteX2-45" fmla="*/ 7881258 w 7881258"/>
                <a:gd name="connsiteY2-46" fmla="*/ 2598468 h 3120983"/>
                <a:gd name="connsiteX3-47" fmla="*/ 0 w 7881258"/>
                <a:gd name="connsiteY3-48" fmla="*/ 3120983 h 3120983"/>
                <a:gd name="connsiteX0-49" fmla="*/ 0 w 7881258"/>
                <a:gd name="connsiteY0-50" fmla="*/ 3114633 h 3114633"/>
                <a:gd name="connsiteX1-51" fmla="*/ 1724025 w 7881258"/>
                <a:gd name="connsiteY1-52" fmla="*/ 0 h 3114633"/>
                <a:gd name="connsiteX2-53" fmla="*/ 7881258 w 7881258"/>
                <a:gd name="connsiteY2-54" fmla="*/ 2592118 h 3114633"/>
                <a:gd name="connsiteX3-55" fmla="*/ 0 w 7881258"/>
                <a:gd name="connsiteY3-56" fmla="*/ 3114633 h 3114633"/>
                <a:gd name="connsiteX0-57" fmla="*/ 0 w 7881258"/>
                <a:gd name="connsiteY0-58" fmla="*/ 1866404 h 1866404"/>
                <a:gd name="connsiteX1-59" fmla="*/ 1114425 w 7881258"/>
                <a:gd name="connsiteY1-60" fmla="*/ 0 h 1866404"/>
                <a:gd name="connsiteX2-61" fmla="*/ 7881258 w 7881258"/>
                <a:gd name="connsiteY2-62" fmla="*/ 1343889 h 1866404"/>
                <a:gd name="connsiteX3-63" fmla="*/ 0 w 7881258"/>
                <a:gd name="connsiteY3-64" fmla="*/ 1866404 h 1866404"/>
                <a:gd name="connsiteX0-65" fmla="*/ 0 w 2510973"/>
                <a:gd name="connsiteY0-66" fmla="*/ 1866404 h 1866404"/>
                <a:gd name="connsiteX1-67" fmla="*/ 1114425 w 2510973"/>
                <a:gd name="connsiteY1-68" fmla="*/ 0 h 1866404"/>
                <a:gd name="connsiteX2-69" fmla="*/ 2510973 w 2510973"/>
                <a:gd name="connsiteY2-70" fmla="*/ 1648689 h 1866404"/>
                <a:gd name="connsiteX3-71" fmla="*/ 0 w 2510973"/>
                <a:gd name="connsiteY3-72" fmla="*/ 1866404 h 1866404"/>
                <a:gd name="connsiteX0-73" fmla="*/ 0 w 2510973"/>
                <a:gd name="connsiteY0-74" fmla="*/ 1866404 h 1866404"/>
                <a:gd name="connsiteX1-75" fmla="*/ 1114425 w 2510973"/>
                <a:gd name="connsiteY1-76" fmla="*/ 0 h 1866404"/>
                <a:gd name="connsiteX2-77" fmla="*/ 2510973 w 2510973"/>
                <a:gd name="connsiteY2-78" fmla="*/ 1692232 h 1866404"/>
                <a:gd name="connsiteX3-79" fmla="*/ 0 w 2510973"/>
                <a:gd name="connsiteY3-80" fmla="*/ 1866404 h 1866404"/>
                <a:gd name="connsiteX0-81" fmla="*/ 0 w 2510973"/>
                <a:gd name="connsiteY0-82" fmla="*/ 1880919 h 1880919"/>
                <a:gd name="connsiteX1-83" fmla="*/ 1767567 w 2510973"/>
                <a:gd name="connsiteY1-84" fmla="*/ 0 h 1880919"/>
                <a:gd name="connsiteX2-85" fmla="*/ 2510973 w 2510973"/>
                <a:gd name="connsiteY2-86" fmla="*/ 1706747 h 1880919"/>
                <a:gd name="connsiteX3-87" fmla="*/ 0 w 2510973"/>
                <a:gd name="connsiteY3-88" fmla="*/ 1880919 h 1880919"/>
                <a:gd name="connsiteX0-89" fmla="*/ 0 w 2510973"/>
                <a:gd name="connsiteY0-90" fmla="*/ 1895433 h 1895433"/>
                <a:gd name="connsiteX1-91" fmla="*/ 1724024 w 2510973"/>
                <a:gd name="connsiteY1-92" fmla="*/ 0 h 1895433"/>
                <a:gd name="connsiteX2-93" fmla="*/ 2510973 w 2510973"/>
                <a:gd name="connsiteY2-94" fmla="*/ 1721261 h 1895433"/>
                <a:gd name="connsiteX3-95" fmla="*/ 0 w 2510973"/>
                <a:gd name="connsiteY3-96" fmla="*/ 1895433 h 1895433"/>
                <a:gd name="connsiteX0-97" fmla="*/ 0 w 2510973"/>
                <a:gd name="connsiteY0-98" fmla="*/ 1938976 h 1938976"/>
                <a:gd name="connsiteX1-99" fmla="*/ 1840138 w 2510973"/>
                <a:gd name="connsiteY1-100" fmla="*/ 0 h 1938976"/>
                <a:gd name="connsiteX2-101" fmla="*/ 2510973 w 2510973"/>
                <a:gd name="connsiteY2-102" fmla="*/ 1764804 h 1938976"/>
                <a:gd name="connsiteX3-103" fmla="*/ 0 w 2510973"/>
                <a:gd name="connsiteY3-104" fmla="*/ 1938976 h 1938976"/>
                <a:gd name="connsiteX0-105" fmla="*/ 0 w 1929948"/>
                <a:gd name="connsiteY0-106" fmla="*/ 1324614 h 1764804"/>
                <a:gd name="connsiteX1-107" fmla="*/ 1259113 w 1929948"/>
                <a:gd name="connsiteY1-108" fmla="*/ 0 h 1764804"/>
                <a:gd name="connsiteX2-109" fmla="*/ 1929948 w 1929948"/>
                <a:gd name="connsiteY2-110" fmla="*/ 1764804 h 1764804"/>
                <a:gd name="connsiteX3-111" fmla="*/ 0 w 1929948"/>
                <a:gd name="connsiteY3-112" fmla="*/ 1324614 h 1764804"/>
                <a:gd name="connsiteX0-113" fmla="*/ 0 w 2010911"/>
                <a:gd name="connsiteY0-114" fmla="*/ 1005527 h 1764804"/>
                <a:gd name="connsiteX1-115" fmla="*/ 1340076 w 2010911"/>
                <a:gd name="connsiteY1-116" fmla="*/ 0 h 1764804"/>
                <a:gd name="connsiteX2-117" fmla="*/ 2010911 w 2010911"/>
                <a:gd name="connsiteY2-118" fmla="*/ 1764804 h 1764804"/>
                <a:gd name="connsiteX3-119" fmla="*/ 0 w 2010911"/>
                <a:gd name="connsiteY3-120" fmla="*/ 1005527 h 1764804"/>
                <a:gd name="connsiteX0-121" fmla="*/ 0 w 2010911"/>
                <a:gd name="connsiteY0-122" fmla="*/ 1005527 h 1764804"/>
                <a:gd name="connsiteX1-123" fmla="*/ 1349601 w 2010911"/>
                <a:gd name="connsiteY1-124" fmla="*/ 0 h 1764804"/>
                <a:gd name="connsiteX2-125" fmla="*/ 2010911 w 2010911"/>
                <a:gd name="connsiteY2-126" fmla="*/ 1764804 h 1764804"/>
                <a:gd name="connsiteX3-127" fmla="*/ 0 w 2010911"/>
                <a:gd name="connsiteY3-128" fmla="*/ 1005527 h 1764804"/>
              </a:gdLst>
              <a:ahLst/>
              <a:cxnLst>
                <a:cxn ang="0">
                  <a:pos x="connsiteX0-1" y="connsiteY0-2"/>
                </a:cxn>
                <a:cxn ang="0">
                  <a:pos x="connsiteX1-3" y="connsiteY1-4"/>
                </a:cxn>
                <a:cxn ang="0">
                  <a:pos x="connsiteX2-5" y="connsiteY2-6"/>
                </a:cxn>
                <a:cxn ang="0">
                  <a:pos x="connsiteX3-7" y="connsiteY3-8"/>
                </a:cxn>
              </a:cxnLst>
              <a:rect l="l" t="t" r="r" b="b"/>
              <a:pathLst>
                <a:path w="2010911" h="1764804">
                  <a:moveTo>
                    <a:pt x="0" y="1005527"/>
                  </a:moveTo>
                  <a:lnTo>
                    <a:pt x="1349601" y="0"/>
                  </a:lnTo>
                  <a:lnTo>
                    <a:pt x="2010911" y="1764804"/>
                  </a:lnTo>
                  <a:lnTo>
                    <a:pt x="0" y="1005527"/>
                  </a:lnTo>
                  <a:close/>
                </a:path>
              </a:pathLst>
            </a:custGeom>
            <a:solidFill>
              <a:srgbClr val="EE30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直角三角形 7"/>
            <p:cNvSpPr/>
            <p:nvPr/>
          </p:nvSpPr>
          <p:spPr>
            <a:xfrm rot="9126709">
              <a:off x="4436298" y="1423041"/>
              <a:ext cx="2633901" cy="1616128"/>
            </a:xfrm>
            <a:custGeom>
              <a:avLst/>
              <a:gdLst>
                <a:gd name="connsiteX0" fmla="*/ 0 w 5428343"/>
                <a:gd name="connsiteY0" fmla="*/ 2845210 h 2845210"/>
                <a:gd name="connsiteX1" fmla="*/ 0 w 5428343"/>
                <a:gd name="connsiteY1" fmla="*/ 0 h 2845210"/>
                <a:gd name="connsiteX2" fmla="*/ 5428343 w 5428343"/>
                <a:gd name="connsiteY2" fmla="*/ 2845210 h 2845210"/>
                <a:gd name="connsiteX3" fmla="*/ 0 w 5428343"/>
                <a:gd name="connsiteY3" fmla="*/ 2845210 h 2845210"/>
                <a:gd name="connsiteX0-1" fmla="*/ 0 w 5428343"/>
                <a:gd name="connsiteY0-2" fmla="*/ 2932296 h 2932296"/>
                <a:gd name="connsiteX1-3" fmla="*/ 3497943 w 5428343"/>
                <a:gd name="connsiteY1-4" fmla="*/ 0 h 2932296"/>
                <a:gd name="connsiteX2-5" fmla="*/ 5428343 w 5428343"/>
                <a:gd name="connsiteY2-6" fmla="*/ 2932296 h 2932296"/>
                <a:gd name="connsiteX3-7" fmla="*/ 0 w 5428343"/>
                <a:gd name="connsiteY3-8" fmla="*/ 2932296 h 2932296"/>
                <a:gd name="connsiteX0-9" fmla="*/ 0 w 5428343"/>
                <a:gd name="connsiteY0-10" fmla="*/ 2554925 h 2554925"/>
                <a:gd name="connsiteX1-11" fmla="*/ 1712686 w 5428343"/>
                <a:gd name="connsiteY1-12" fmla="*/ 0 h 2554925"/>
                <a:gd name="connsiteX2-13" fmla="*/ 5428343 w 5428343"/>
                <a:gd name="connsiteY2-14" fmla="*/ 2554925 h 2554925"/>
                <a:gd name="connsiteX3-15" fmla="*/ 0 w 5428343"/>
                <a:gd name="connsiteY3-16" fmla="*/ 2554925 h 2554925"/>
                <a:gd name="connsiteX0-17" fmla="*/ 0 w 7649029"/>
                <a:gd name="connsiteY0-18" fmla="*/ 2554925 h 2554925"/>
                <a:gd name="connsiteX1-19" fmla="*/ 1712686 w 7649029"/>
                <a:gd name="connsiteY1-20" fmla="*/ 0 h 2554925"/>
                <a:gd name="connsiteX2-21" fmla="*/ 7649029 w 7649029"/>
                <a:gd name="connsiteY2-22" fmla="*/ 2075953 h 2554925"/>
                <a:gd name="connsiteX3-23" fmla="*/ 0 w 7649029"/>
                <a:gd name="connsiteY3-24" fmla="*/ 2554925 h 2554925"/>
                <a:gd name="connsiteX0-25" fmla="*/ 0 w 7649029"/>
                <a:gd name="connsiteY0-26" fmla="*/ 2772640 h 2772640"/>
                <a:gd name="connsiteX1-27" fmla="*/ 1611086 w 7649029"/>
                <a:gd name="connsiteY1-28" fmla="*/ 0 h 2772640"/>
                <a:gd name="connsiteX2-29" fmla="*/ 7649029 w 7649029"/>
                <a:gd name="connsiteY2-30" fmla="*/ 2293668 h 2772640"/>
                <a:gd name="connsiteX3-31" fmla="*/ 0 w 7649029"/>
                <a:gd name="connsiteY3-32" fmla="*/ 2772640 h 2772640"/>
                <a:gd name="connsiteX0-33" fmla="*/ 0 w 7881258"/>
                <a:gd name="connsiteY0-34" fmla="*/ 2816183 h 2816183"/>
                <a:gd name="connsiteX1-35" fmla="*/ 1843315 w 7881258"/>
                <a:gd name="connsiteY1-36" fmla="*/ 0 h 2816183"/>
                <a:gd name="connsiteX2-37" fmla="*/ 7881258 w 7881258"/>
                <a:gd name="connsiteY2-38" fmla="*/ 2293668 h 2816183"/>
                <a:gd name="connsiteX3-39" fmla="*/ 0 w 7881258"/>
                <a:gd name="connsiteY3-40" fmla="*/ 2816183 h 2816183"/>
                <a:gd name="connsiteX0-41" fmla="*/ 0 w 7881258"/>
                <a:gd name="connsiteY0-42" fmla="*/ 3120983 h 3120983"/>
                <a:gd name="connsiteX1-43" fmla="*/ 1727200 w 7881258"/>
                <a:gd name="connsiteY1-44" fmla="*/ 0 h 3120983"/>
                <a:gd name="connsiteX2-45" fmla="*/ 7881258 w 7881258"/>
                <a:gd name="connsiteY2-46" fmla="*/ 2598468 h 3120983"/>
                <a:gd name="connsiteX3-47" fmla="*/ 0 w 7881258"/>
                <a:gd name="connsiteY3-48" fmla="*/ 3120983 h 3120983"/>
                <a:gd name="connsiteX0-49" fmla="*/ 0 w 7881258"/>
                <a:gd name="connsiteY0-50" fmla="*/ 3114633 h 3114633"/>
                <a:gd name="connsiteX1-51" fmla="*/ 1724025 w 7881258"/>
                <a:gd name="connsiteY1-52" fmla="*/ 0 h 3114633"/>
                <a:gd name="connsiteX2-53" fmla="*/ 7881258 w 7881258"/>
                <a:gd name="connsiteY2-54" fmla="*/ 2592118 h 3114633"/>
                <a:gd name="connsiteX3-55" fmla="*/ 0 w 7881258"/>
                <a:gd name="connsiteY3-56" fmla="*/ 3114633 h 3114633"/>
                <a:gd name="connsiteX0-57" fmla="*/ 0 w 7881258"/>
                <a:gd name="connsiteY0-58" fmla="*/ 1866404 h 1866404"/>
                <a:gd name="connsiteX1-59" fmla="*/ 1114425 w 7881258"/>
                <a:gd name="connsiteY1-60" fmla="*/ 0 h 1866404"/>
                <a:gd name="connsiteX2-61" fmla="*/ 7881258 w 7881258"/>
                <a:gd name="connsiteY2-62" fmla="*/ 1343889 h 1866404"/>
                <a:gd name="connsiteX3-63" fmla="*/ 0 w 7881258"/>
                <a:gd name="connsiteY3-64" fmla="*/ 1866404 h 1866404"/>
                <a:gd name="connsiteX0-65" fmla="*/ 0 w 2510973"/>
                <a:gd name="connsiteY0-66" fmla="*/ 1866404 h 1866404"/>
                <a:gd name="connsiteX1-67" fmla="*/ 1114425 w 2510973"/>
                <a:gd name="connsiteY1-68" fmla="*/ 0 h 1866404"/>
                <a:gd name="connsiteX2-69" fmla="*/ 2510973 w 2510973"/>
                <a:gd name="connsiteY2-70" fmla="*/ 1648689 h 1866404"/>
                <a:gd name="connsiteX3-71" fmla="*/ 0 w 2510973"/>
                <a:gd name="connsiteY3-72" fmla="*/ 1866404 h 1866404"/>
                <a:gd name="connsiteX0-73" fmla="*/ 0 w 2510973"/>
                <a:gd name="connsiteY0-74" fmla="*/ 1866404 h 1866404"/>
                <a:gd name="connsiteX1-75" fmla="*/ 1114425 w 2510973"/>
                <a:gd name="connsiteY1-76" fmla="*/ 0 h 1866404"/>
                <a:gd name="connsiteX2-77" fmla="*/ 2510973 w 2510973"/>
                <a:gd name="connsiteY2-78" fmla="*/ 1692232 h 1866404"/>
                <a:gd name="connsiteX3-79" fmla="*/ 0 w 2510973"/>
                <a:gd name="connsiteY3-80" fmla="*/ 1866404 h 1866404"/>
                <a:gd name="connsiteX0-81" fmla="*/ 0 w 2510973"/>
                <a:gd name="connsiteY0-82" fmla="*/ 1880919 h 1880919"/>
                <a:gd name="connsiteX1-83" fmla="*/ 1767567 w 2510973"/>
                <a:gd name="connsiteY1-84" fmla="*/ 0 h 1880919"/>
                <a:gd name="connsiteX2-85" fmla="*/ 2510973 w 2510973"/>
                <a:gd name="connsiteY2-86" fmla="*/ 1706747 h 1880919"/>
                <a:gd name="connsiteX3-87" fmla="*/ 0 w 2510973"/>
                <a:gd name="connsiteY3-88" fmla="*/ 1880919 h 1880919"/>
                <a:gd name="connsiteX0-89" fmla="*/ 0 w 2510973"/>
                <a:gd name="connsiteY0-90" fmla="*/ 1895433 h 1895433"/>
                <a:gd name="connsiteX1-91" fmla="*/ 1724024 w 2510973"/>
                <a:gd name="connsiteY1-92" fmla="*/ 0 h 1895433"/>
                <a:gd name="connsiteX2-93" fmla="*/ 2510973 w 2510973"/>
                <a:gd name="connsiteY2-94" fmla="*/ 1721261 h 1895433"/>
                <a:gd name="connsiteX3-95" fmla="*/ 0 w 2510973"/>
                <a:gd name="connsiteY3-96" fmla="*/ 1895433 h 1895433"/>
                <a:gd name="connsiteX0-97" fmla="*/ 0 w 2510973"/>
                <a:gd name="connsiteY0-98" fmla="*/ 1938976 h 1938976"/>
                <a:gd name="connsiteX1-99" fmla="*/ 1840138 w 2510973"/>
                <a:gd name="connsiteY1-100" fmla="*/ 0 h 1938976"/>
                <a:gd name="connsiteX2-101" fmla="*/ 2510973 w 2510973"/>
                <a:gd name="connsiteY2-102" fmla="*/ 1764804 h 1938976"/>
                <a:gd name="connsiteX3-103" fmla="*/ 0 w 2510973"/>
                <a:gd name="connsiteY3-104" fmla="*/ 1938976 h 1938976"/>
                <a:gd name="connsiteX0-105" fmla="*/ 0 w 1929948"/>
                <a:gd name="connsiteY0-106" fmla="*/ 1324614 h 1764804"/>
                <a:gd name="connsiteX1-107" fmla="*/ 1259113 w 1929948"/>
                <a:gd name="connsiteY1-108" fmla="*/ 0 h 1764804"/>
                <a:gd name="connsiteX2-109" fmla="*/ 1929948 w 1929948"/>
                <a:gd name="connsiteY2-110" fmla="*/ 1764804 h 1764804"/>
                <a:gd name="connsiteX3-111" fmla="*/ 0 w 1929948"/>
                <a:gd name="connsiteY3-112" fmla="*/ 1324614 h 1764804"/>
                <a:gd name="connsiteX0-113" fmla="*/ 0 w 2010911"/>
                <a:gd name="connsiteY0-114" fmla="*/ 1005527 h 1764804"/>
                <a:gd name="connsiteX1-115" fmla="*/ 1340076 w 2010911"/>
                <a:gd name="connsiteY1-116" fmla="*/ 0 h 1764804"/>
                <a:gd name="connsiteX2-117" fmla="*/ 2010911 w 2010911"/>
                <a:gd name="connsiteY2-118" fmla="*/ 1764804 h 1764804"/>
                <a:gd name="connsiteX3-119" fmla="*/ 0 w 2010911"/>
                <a:gd name="connsiteY3-120" fmla="*/ 1005527 h 1764804"/>
                <a:gd name="connsiteX0-121" fmla="*/ 0 w 2010911"/>
                <a:gd name="connsiteY0-122" fmla="*/ 856524 h 1615801"/>
                <a:gd name="connsiteX1-123" fmla="*/ 596668 w 2010911"/>
                <a:gd name="connsiteY1-124" fmla="*/ 0 h 1615801"/>
                <a:gd name="connsiteX2-125" fmla="*/ 2010911 w 2010911"/>
                <a:gd name="connsiteY2-126" fmla="*/ 1615801 h 1615801"/>
                <a:gd name="connsiteX3-127" fmla="*/ 0 w 2010911"/>
                <a:gd name="connsiteY3-128" fmla="*/ 856524 h 1615801"/>
                <a:gd name="connsiteX0-129" fmla="*/ 0 w 2010911"/>
                <a:gd name="connsiteY0-130" fmla="*/ 856524 h 1615801"/>
                <a:gd name="connsiteX1-131" fmla="*/ 596668 w 2010911"/>
                <a:gd name="connsiteY1-132" fmla="*/ 0 h 1615801"/>
                <a:gd name="connsiteX2-133" fmla="*/ 2010911 w 2010911"/>
                <a:gd name="connsiteY2-134" fmla="*/ 1615801 h 1615801"/>
                <a:gd name="connsiteX3-135" fmla="*/ 0 w 2010911"/>
                <a:gd name="connsiteY3-136" fmla="*/ 856524 h 1615801"/>
                <a:gd name="connsiteX0-137" fmla="*/ 0 w 2006947"/>
                <a:gd name="connsiteY0-138" fmla="*/ 856524 h 1602927"/>
                <a:gd name="connsiteX1-139" fmla="*/ 596668 w 2006947"/>
                <a:gd name="connsiteY1-140" fmla="*/ 0 h 1602927"/>
                <a:gd name="connsiteX2-141" fmla="*/ 2006947 w 2006947"/>
                <a:gd name="connsiteY2-142" fmla="*/ 1602927 h 1602927"/>
                <a:gd name="connsiteX3-143" fmla="*/ 0 w 2006947"/>
                <a:gd name="connsiteY3-144" fmla="*/ 856524 h 1602927"/>
                <a:gd name="connsiteX0-145" fmla="*/ 0 w 2014045"/>
                <a:gd name="connsiteY0-146" fmla="*/ 856524 h 1603091"/>
                <a:gd name="connsiteX1-147" fmla="*/ 596668 w 2014045"/>
                <a:gd name="connsiteY1-148" fmla="*/ 0 h 1603091"/>
                <a:gd name="connsiteX2-149" fmla="*/ 2014045 w 2014045"/>
                <a:gd name="connsiteY2-150" fmla="*/ 1603091 h 1603091"/>
                <a:gd name="connsiteX3-151" fmla="*/ 0 w 2014045"/>
                <a:gd name="connsiteY3-152" fmla="*/ 856524 h 1603091"/>
                <a:gd name="connsiteX0-153" fmla="*/ 0 w 2015366"/>
                <a:gd name="connsiteY0-154" fmla="*/ 856524 h 1607382"/>
                <a:gd name="connsiteX1-155" fmla="*/ 596668 w 2015366"/>
                <a:gd name="connsiteY1-156" fmla="*/ 0 h 1607382"/>
                <a:gd name="connsiteX2-157" fmla="*/ 2015366 w 2015366"/>
                <a:gd name="connsiteY2-158" fmla="*/ 1607382 h 1607382"/>
                <a:gd name="connsiteX3-159" fmla="*/ 0 w 2015366"/>
                <a:gd name="connsiteY3-160" fmla="*/ 856524 h 1607382"/>
                <a:gd name="connsiteX0-161" fmla="*/ 0 w 2015366"/>
                <a:gd name="connsiteY0-162" fmla="*/ 858009 h 1608867"/>
                <a:gd name="connsiteX1-163" fmla="*/ 593861 w 2015366"/>
                <a:gd name="connsiteY1-164" fmla="*/ 0 h 1608867"/>
                <a:gd name="connsiteX2-165" fmla="*/ 2015366 w 2015366"/>
                <a:gd name="connsiteY2-166" fmla="*/ 1608867 h 1608867"/>
                <a:gd name="connsiteX3-167" fmla="*/ 0 w 2015366"/>
                <a:gd name="connsiteY3-168" fmla="*/ 858009 h 1608867"/>
                <a:gd name="connsiteX0-169" fmla="*/ 0 w 2372755"/>
                <a:gd name="connsiteY0-170" fmla="*/ 650915 h 1608867"/>
                <a:gd name="connsiteX1-171" fmla="*/ 951250 w 2372755"/>
                <a:gd name="connsiteY1-172" fmla="*/ 0 h 1608867"/>
                <a:gd name="connsiteX2-173" fmla="*/ 2372755 w 2372755"/>
                <a:gd name="connsiteY2-174" fmla="*/ 1608867 h 1608867"/>
                <a:gd name="connsiteX3-175" fmla="*/ 0 w 2372755"/>
                <a:gd name="connsiteY3-176" fmla="*/ 650915 h 1608867"/>
                <a:gd name="connsiteX0-177" fmla="*/ 0 w 2425910"/>
                <a:gd name="connsiteY0-178" fmla="*/ 615600 h 1608867"/>
                <a:gd name="connsiteX1-179" fmla="*/ 1004405 w 2425910"/>
                <a:gd name="connsiteY1-180" fmla="*/ 0 h 1608867"/>
                <a:gd name="connsiteX2-181" fmla="*/ 2425910 w 2425910"/>
                <a:gd name="connsiteY2-182" fmla="*/ 1608867 h 1608867"/>
                <a:gd name="connsiteX3-183" fmla="*/ 0 w 2425910"/>
                <a:gd name="connsiteY3-184" fmla="*/ 615600 h 1608867"/>
                <a:gd name="connsiteX0-185" fmla="*/ 0 w 2633901"/>
                <a:gd name="connsiteY0-186" fmla="*/ 519898 h 1608867"/>
                <a:gd name="connsiteX1-187" fmla="*/ 1212396 w 2633901"/>
                <a:gd name="connsiteY1-188" fmla="*/ 0 h 1608867"/>
                <a:gd name="connsiteX2-189" fmla="*/ 2633901 w 2633901"/>
                <a:gd name="connsiteY2-190" fmla="*/ 1608867 h 1608867"/>
                <a:gd name="connsiteX3-191" fmla="*/ 0 w 2633901"/>
                <a:gd name="connsiteY3-192" fmla="*/ 519898 h 1608867"/>
                <a:gd name="connsiteX0-193" fmla="*/ 0 w 2633901"/>
                <a:gd name="connsiteY0-194" fmla="*/ 527159 h 1616128"/>
                <a:gd name="connsiteX1-195" fmla="*/ 1205463 w 2633901"/>
                <a:gd name="connsiteY1-196" fmla="*/ 0 h 1616128"/>
                <a:gd name="connsiteX2-197" fmla="*/ 2633901 w 2633901"/>
                <a:gd name="connsiteY2-198" fmla="*/ 1616128 h 1616128"/>
                <a:gd name="connsiteX3-199" fmla="*/ 0 w 2633901"/>
                <a:gd name="connsiteY3-200" fmla="*/ 527159 h 1616128"/>
              </a:gdLst>
              <a:ahLst/>
              <a:cxnLst>
                <a:cxn ang="0">
                  <a:pos x="connsiteX0-1" y="connsiteY0-2"/>
                </a:cxn>
                <a:cxn ang="0">
                  <a:pos x="connsiteX1-3" y="connsiteY1-4"/>
                </a:cxn>
                <a:cxn ang="0">
                  <a:pos x="connsiteX2-5" y="connsiteY2-6"/>
                </a:cxn>
                <a:cxn ang="0">
                  <a:pos x="connsiteX3-7" y="connsiteY3-8"/>
                </a:cxn>
              </a:cxnLst>
              <a:rect l="l" t="t" r="r" b="b"/>
              <a:pathLst>
                <a:path w="2633901" h="1616128">
                  <a:moveTo>
                    <a:pt x="0" y="527159"/>
                  </a:moveTo>
                  <a:lnTo>
                    <a:pt x="1205463" y="0"/>
                  </a:lnTo>
                  <a:lnTo>
                    <a:pt x="2633901" y="1616128"/>
                  </a:lnTo>
                  <a:lnTo>
                    <a:pt x="0" y="527159"/>
                  </a:lnTo>
                  <a:close/>
                </a:path>
              </a:pathLst>
            </a:custGeom>
            <a:solidFill>
              <a:srgbClr val="DC1F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6" name="文本框 25"/>
          <p:cNvSpPr txBox="1"/>
          <p:nvPr/>
        </p:nvSpPr>
        <p:spPr>
          <a:xfrm>
            <a:off x="5642155" y="2755593"/>
            <a:ext cx="4732555" cy="1323439"/>
          </a:xfrm>
          <a:prstGeom prst="rect">
            <a:avLst/>
          </a:prstGeom>
          <a:noFill/>
        </p:spPr>
        <p:txBody>
          <a:bodyPr wrap="square" rtlCol="0">
            <a:spAutoFit/>
          </a:bodyPr>
          <a:lstStyle/>
          <a:p>
            <a:r>
              <a:rPr lang="en-US" altLang="zh-CN" sz="8000" b="1" dirty="0" smtClean="0">
                <a:solidFill>
                  <a:schemeClr val="bg1"/>
                </a:solidFill>
                <a:latin typeface="微软雅黑" panose="020B0503020204020204" pitchFamily="34" charset="-122"/>
                <a:ea typeface="微软雅黑" panose="020B0503020204020204" pitchFamily="34" charset="-122"/>
              </a:rPr>
              <a:t>THANKS</a:t>
            </a:r>
            <a:endParaRPr lang="zh-CN" altLang="en-US" sz="8000" b="1" dirty="0">
              <a:solidFill>
                <a:schemeClr val="bg1"/>
              </a:solidFill>
              <a:latin typeface="微软雅黑" panose="020B0503020204020204" pitchFamily="34" charset="-122"/>
              <a:ea typeface="微软雅黑" panose="020B0503020204020204" pitchFamily="34" charset="-122"/>
            </a:endParaRPr>
          </a:p>
        </p:txBody>
      </p:sp>
      <p:sp>
        <p:nvSpPr>
          <p:cNvPr id="31" name="矩形 30"/>
          <p:cNvSpPr/>
          <p:nvPr/>
        </p:nvSpPr>
        <p:spPr>
          <a:xfrm>
            <a:off x="0" y="6687981"/>
            <a:ext cx="12192000" cy="174171"/>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zh-CN" altLang="en-US"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8" name="矩形 7"/>
          <p:cNvSpPr/>
          <p:nvPr/>
        </p:nvSpPr>
        <p:spPr>
          <a:xfrm>
            <a:off x="1386840" y="94615"/>
            <a:ext cx="10657205" cy="583565"/>
          </a:xfrm>
          <a:prstGeom prst="rect">
            <a:avLst/>
          </a:prstGeom>
        </p:spPr>
        <p:txBody>
          <a:bodyPr wrap="square">
            <a:spAutoFit/>
          </a:bodyPr>
          <a:lstStyle/>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一、火灾的分类</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矩形 5"/>
          <p:cNvSpPr/>
          <p:nvPr/>
        </p:nvSpPr>
        <p:spPr>
          <a:xfrm>
            <a:off x="780415" y="1463358"/>
            <a:ext cx="5174615" cy="4892675"/>
          </a:xfrm>
          <a:prstGeom prst="rect">
            <a:avLst/>
          </a:prstGeom>
        </p:spPr>
        <p:txBody>
          <a:bodyPr wrap="square" anchor="ctr" anchorCtr="1">
            <a:spAutoFit/>
          </a:bodyPr>
          <a:p>
            <a:pPr indent="720090" algn="just" fontAlgn="auto">
              <a:lnSpc>
                <a:spcPct val="150000"/>
              </a:lnSpc>
            </a:pP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物质有固体、液体和气体三种形态，但是各种形态之间并不是一成不变的。例如水在一般情况下是液体，在特定的情况下就会变成固体（冰），也会变成水蒸气。所以火灾分类也应具体情况具体分析，不同的物质形态防火和灭火措施并不相同。火灾分类见表3.2-1。</a:t>
            </a:r>
            <a:endParaRPr lang="zh-CN" altLang="en-US" sz="2600" dirty="0">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2" name="图片 1" descr="&amp;pky380_sjzg_VCG41N942432732_sjzg_VCG41N942432732&amp;"/>
          <p:cNvPicPr>
            <a:picLocks noChangeAspect="1"/>
          </p:cNvPicPr>
          <p:nvPr/>
        </p:nvPicPr>
        <p:blipFill>
          <a:blip r:embed="rId1"/>
          <a:stretch>
            <a:fillRect/>
          </a:stretch>
        </p:blipFill>
        <p:spPr>
          <a:xfrm>
            <a:off x="6313170" y="1473835"/>
            <a:ext cx="4749165" cy="4749165"/>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8" name="矩形 7"/>
          <p:cNvSpPr/>
          <p:nvPr/>
        </p:nvSpPr>
        <p:spPr>
          <a:xfrm>
            <a:off x="1386840" y="94615"/>
            <a:ext cx="10657205" cy="583565"/>
          </a:xfrm>
          <a:prstGeom prst="rect">
            <a:avLst/>
          </a:prstGeom>
        </p:spPr>
        <p:txBody>
          <a:bodyPr wrap="square">
            <a:spAutoFit/>
          </a:bodyPr>
          <a:lstStyle/>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一、火灾的分类</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文本框 1"/>
          <p:cNvSpPr txBox="1"/>
          <p:nvPr/>
        </p:nvSpPr>
        <p:spPr>
          <a:xfrm>
            <a:off x="1096010" y="1523365"/>
            <a:ext cx="9900285" cy="398780"/>
          </a:xfrm>
          <a:prstGeom prst="rect">
            <a:avLst/>
          </a:prstGeom>
          <a:noFill/>
          <a:ln w="9525">
            <a:noFill/>
          </a:ln>
        </p:spPr>
        <p:txBody>
          <a:bodyPr wrap="square">
            <a:spAutoFit/>
          </a:bodyPr>
          <a:p>
            <a:pPr indent="0" algn="ctr"/>
            <a:r>
              <a:rPr lang="zh-CN" sz="2000" b="1">
                <a:ea typeface="宋体" panose="02010600030101010101" pitchFamily="2" charset="-122"/>
              </a:rPr>
              <a:t>表3.2-1  火灾分类</a:t>
            </a:r>
            <a:endParaRPr lang="zh-CN" altLang="en-US" sz="2000" b="1">
              <a:ea typeface="宋体" panose="02010600030101010101" pitchFamily="2" charset="-122"/>
            </a:endParaRPr>
          </a:p>
        </p:txBody>
      </p:sp>
      <p:graphicFrame>
        <p:nvGraphicFramePr>
          <p:cNvPr id="3" name="表格 2"/>
          <p:cNvGraphicFramePr/>
          <p:nvPr>
            <p:custDataLst>
              <p:tags r:id="rId1"/>
            </p:custDataLst>
          </p:nvPr>
        </p:nvGraphicFramePr>
        <p:xfrm>
          <a:off x="1104265" y="2395220"/>
          <a:ext cx="9892030" cy="3609340"/>
        </p:xfrm>
        <a:graphic>
          <a:graphicData uri="http://schemas.openxmlformats.org/drawingml/2006/table">
            <a:tbl>
              <a:tblPr firstRow="1" bandRow="1">
                <a:tableStyleId>{5940675A-B579-460E-94D1-54222C63F5DA}</a:tableStyleId>
              </a:tblPr>
              <a:tblGrid>
                <a:gridCol w="1006475"/>
                <a:gridCol w="3326130"/>
                <a:gridCol w="1840230"/>
                <a:gridCol w="3719195"/>
              </a:tblGrid>
              <a:tr h="515620">
                <a:tc>
                  <a:txBody>
                    <a:bodyPr/>
                    <a:p>
                      <a:pPr indent="0" algn="ctr">
                        <a:buNone/>
                      </a:pPr>
                      <a:r>
                        <a:rPr lang="en-US" sz="1800" b="1">
                          <a:latin typeface="方正书宋简体" panose="03000509000000000000" charset="-122"/>
                          <a:cs typeface="方正书宋简体" panose="03000509000000000000" charset="-122"/>
                        </a:rPr>
                        <a:t>序号</a:t>
                      </a:r>
                      <a:endParaRPr lang="en-US" altLang="en-US" sz="1800" b="1">
                        <a:latin typeface="方正书宋简体" panose="03000509000000000000" charset="-122"/>
                        <a:ea typeface="方正书宋简体" panose="03000509000000000000" charset="-122"/>
                        <a:cs typeface="方正书宋简体" panose="03000509000000000000" charset="-122"/>
                      </a:endParaRPr>
                    </a:p>
                  </a:txBody>
                  <a:tcPr marL="68580" marR="68580" marT="0" marB="0" vert="horz" anchor="ctr" anchorCtr="0">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1">
                          <a:latin typeface="方正书宋简体" panose="03000509000000000000" charset="-122"/>
                          <a:cs typeface="方正书宋简体" panose="03000509000000000000" charset="-122"/>
                        </a:rPr>
                        <a:t>类别</a:t>
                      </a:r>
                      <a:endParaRPr lang="en-US" altLang="en-US" sz="1800" b="1">
                        <a:latin typeface="方正书宋简体" panose="03000509000000000000" charset="-122"/>
                        <a:ea typeface="方正书宋简体" panose="03000509000000000000" charset="-122"/>
                        <a:cs typeface="方正书宋简体"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1">
                          <a:latin typeface="方正书宋简体" panose="03000509000000000000" charset="-122"/>
                          <a:cs typeface="方正书宋简体" panose="03000509000000000000" charset="-122"/>
                        </a:rPr>
                        <a:t>简称</a:t>
                      </a:r>
                      <a:endParaRPr lang="en-US" altLang="en-US" sz="1800" b="1">
                        <a:latin typeface="方正书宋简体" panose="03000509000000000000" charset="-122"/>
                        <a:ea typeface="方正书宋简体" panose="03000509000000000000" charset="-122"/>
                        <a:cs typeface="方正书宋简体"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1">
                          <a:latin typeface="方正书宋简体" panose="03000509000000000000" charset="-122"/>
                          <a:cs typeface="方正书宋简体" panose="03000509000000000000" charset="-122"/>
                        </a:rPr>
                        <a:t>举例</a:t>
                      </a:r>
                      <a:endParaRPr lang="en-US" altLang="en-US" sz="1800" b="1">
                        <a:latin typeface="方正书宋简体" panose="03000509000000000000" charset="-122"/>
                        <a:ea typeface="方正书宋简体" panose="03000509000000000000" charset="-122"/>
                        <a:cs typeface="方正书宋简体"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15620">
                <a:tc>
                  <a:txBody>
                    <a:bodyPr/>
                    <a:p>
                      <a:pPr indent="0" algn="ctr">
                        <a:buNone/>
                      </a:pPr>
                      <a:r>
                        <a:rPr lang="en-US" sz="1800" b="0">
                          <a:latin typeface="方正书宋简体" panose="03000509000000000000" charset="-122"/>
                          <a:cs typeface="方正书宋简体" panose="03000509000000000000" charset="-122"/>
                        </a:rPr>
                        <a:t>1</a:t>
                      </a:r>
                      <a:endParaRPr lang="en-US" altLang="en-US" sz="1800" b="0">
                        <a:latin typeface="方正书宋简体" panose="03000509000000000000" charset="-122"/>
                        <a:ea typeface="方正书宋简体" panose="03000509000000000000" charset="-122"/>
                        <a:cs typeface="方正书宋简体" panose="03000509000000000000" charset="-122"/>
                      </a:endParaRPr>
                    </a:p>
                  </a:txBody>
                  <a:tcPr marL="68580" marR="68580" marT="0" marB="0" vert="horz" anchor="ctr" anchorCtr="0">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方正书宋简体" panose="03000509000000000000" charset="-122"/>
                          <a:cs typeface="方正书宋简体" panose="03000509000000000000" charset="-122"/>
                        </a:rPr>
                        <a:t>固体物质火灾</a:t>
                      </a:r>
                      <a:endParaRPr lang="en-US" altLang="en-US" sz="1800" b="0">
                        <a:latin typeface="方正书宋简体" panose="03000509000000000000" charset="-122"/>
                        <a:ea typeface="方正书宋简体" panose="03000509000000000000" charset="-122"/>
                        <a:cs typeface="方正书宋简体"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方正书宋简体" panose="03000509000000000000" charset="-122"/>
                          <a:cs typeface="方正书宋简体" panose="03000509000000000000" charset="-122"/>
                        </a:rPr>
                        <a:t>A类火灾</a:t>
                      </a:r>
                      <a:endParaRPr lang="en-US" altLang="en-US" sz="1800" b="0">
                        <a:latin typeface="方正书宋简体" panose="03000509000000000000" charset="-122"/>
                        <a:ea typeface="方正书宋简体" panose="03000509000000000000" charset="-122"/>
                        <a:cs typeface="方正书宋简体"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方正书宋简体" panose="03000509000000000000" charset="-122"/>
                          <a:cs typeface="方正书宋简体" panose="03000509000000000000" charset="-122"/>
                        </a:rPr>
                        <a:t>纸张、木材火灾</a:t>
                      </a:r>
                      <a:endParaRPr lang="en-US" altLang="en-US" sz="1800" b="0">
                        <a:latin typeface="方正书宋简体" panose="03000509000000000000" charset="-122"/>
                        <a:ea typeface="方正书宋简体" panose="03000509000000000000" charset="-122"/>
                        <a:cs typeface="方正书宋简体"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15620">
                <a:tc>
                  <a:txBody>
                    <a:bodyPr/>
                    <a:p>
                      <a:pPr indent="0" algn="ctr">
                        <a:buNone/>
                      </a:pPr>
                      <a:r>
                        <a:rPr lang="en-US" sz="1800" b="0">
                          <a:latin typeface="方正书宋简体" panose="03000509000000000000" charset="-122"/>
                          <a:cs typeface="方正书宋简体" panose="03000509000000000000" charset="-122"/>
                        </a:rPr>
                        <a:t>2</a:t>
                      </a:r>
                      <a:endParaRPr lang="en-US" altLang="en-US" sz="1800" b="0">
                        <a:latin typeface="方正书宋简体" panose="03000509000000000000" charset="-122"/>
                        <a:ea typeface="方正书宋简体" panose="03000509000000000000" charset="-122"/>
                        <a:cs typeface="方正书宋简体" panose="03000509000000000000" charset="-122"/>
                      </a:endParaRPr>
                    </a:p>
                  </a:txBody>
                  <a:tcPr marL="68580" marR="68580" marT="0" marB="0" vert="horz" anchor="ctr" anchorCtr="0">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方正书宋简体" panose="03000509000000000000" charset="-122"/>
                          <a:cs typeface="方正书宋简体" panose="03000509000000000000" charset="-122"/>
                        </a:rPr>
                        <a:t>液体或可熔化的固体物质火灾</a:t>
                      </a:r>
                      <a:endParaRPr lang="en-US" altLang="en-US" sz="1800" b="0">
                        <a:latin typeface="方正书宋简体" panose="03000509000000000000" charset="-122"/>
                        <a:ea typeface="方正书宋简体" panose="03000509000000000000" charset="-122"/>
                        <a:cs typeface="方正书宋简体"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方正书宋简体" panose="03000509000000000000" charset="-122"/>
                          <a:cs typeface="方正书宋简体" panose="03000509000000000000" charset="-122"/>
                        </a:rPr>
                        <a:t>B类火灾</a:t>
                      </a:r>
                      <a:endParaRPr lang="en-US" altLang="en-US" sz="1800" b="0">
                        <a:latin typeface="方正书宋简体" panose="03000509000000000000" charset="-122"/>
                        <a:ea typeface="方正书宋简体" panose="03000509000000000000" charset="-122"/>
                        <a:cs typeface="方正书宋简体"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方正书宋简体" panose="03000509000000000000" charset="-122"/>
                          <a:cs typeface="方正书宋简体" panose="03000509000000000000" charset="-122"/>
                        </a:rPr>
                        <a:t>汽油火灾；沥青、石蜡火灾</a:t>
                      </a:r>
                      <a:endParaRPr lang="en-US" altLang="en-US" sz="1800" b="0">
                        <a:latin typeface="方正书宋简体" panose="03000509000000000000" charset="-122"/>
                        <a:ea typeface="方正书宋简体" panose="03000509000000000000" charset="-122"/>
                        <a:cs typeface="方正书宋简体"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15620">
                <a:tc>
                  <a:txBody>
                    <a:bodyPr/>
                    <a:p>
                      <a:pPr indent="0" algn="ctr">
                        <a:buNone/>
                      </a:pPr>
                      <a:r>
                        <a:rPr lang="en-US" sz="1800" b="0">
                          <a:latin typeface="方正书宋简体" panose="03000509000000000000" charset="-122"/>
                          <a:cs typeface="方正书宋简体" panose="03000509000000000000" charset="-122"/>
                        </a:rPr>
                        <a:t>3</a:t>
                      </a:r>
                      <a:endParaRPr lang="en-US" altLang="en-US" sz="1800" b="0">
                        <a:latin typeface="方正书宋简体" panose="03000509000000000000" charset="-122"/>
                        <a:ea typeface="方正书宋简体" panose="03000509000000000000" charset="-122"/>
                        <a:cs typeface="方正书宋简体" panose="03000509000000000000" charset="-122"/>
                      </a:endParaRPr>
                    </a:p>
                  </a:txBody>
                  <a:tcPr marL="68580" marR="68580" marT="0" marB="0" vert="horz" anchor="ctr" anchorCtr="0">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方正书宋简体" panose="03000509000000000000" charset="-122"/>
                          <a:cs typeface="方正书宋简体" panose="03000509000000000000" charset="-122"/>
                        </a:rPr>
                        <a:t>气体火灾</a:t>
                      </a:r>
                      <a:endParaRPr lang="en-US" altLang="en-US" sz="1800" b="0">
                        <a:latin typeface="方正书宋简体" panose="03000509000000000000" charset="-122"/>
                        <a:ea typeface="方正书宋简体" panose="03000509000000000000" charset="-122"/>
                        <a:cs typeface="方正书宋简体"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方正书宋简体" panose="03000509000000000000" charset="-122"/>
                          <a:cs typeface="方正书宋简体" panose="03000509000000000000" charset="-122"/>
                        </a:rPr>
                        <a:t>C类火灾</a:t>
                      </a:r>
                      <a:endParaRPr lang="en-US" altLang="en-US" sz="1800" b="0">
                        <a:latin typeface="方正书宋简体" panose="03000509000000000000" charset="-122"/>
                        <a:ea typeface="方正书宋简体" panose="03000509000000000000" charset="-122"/>
                        <a:cs typeface="方正书宋简体"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方正书宋简体" panose="03000509000000000000" charset="-122"/>
                          <a:cs typeface="方正书宋简体" panose="03000509000000000000" charset="-122"/>
                        </a:rPr>
                        <a:t>煤气、天然气、甲烷、乙烷火灾</a:t>
                      </a:r>
                      <a:endParaRPr lang="en-US" altLang="en-US" sz="1800" b="0">
                        <a:latin typeface="方正书宋简体" panose="03000509000000000000" charset="-122"/>
                        <a:ea typeface="方正书宋简体" panose="03000509000000000000" charset="-122"/>
                        <a:cs typeface="方正书宋简体"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15620">
                <a:tc>
                  <a:txBody>
                    <a:bodyPr/>
                    <a:p>
                      <a:pPr indent="0" algn="ctr">
                        <a:buNone/>
                      </a:pPr>
                      <a:r>
                        <a:rPr lang="en-US" sz="1800" b="0">
                          <a:latin typeface="方正书宋简体" panose="03000509000000000000" charset="-122"/>
                          <a:cs typeface="方正书宋简体" panose="03000509000000000000" charset="-122"/>
                        </a:rPr>
                        <a:t>4</a:t>
                      </a:r>
                      <a:endParaRPr lang="en-US" altLang="en-US" sz="1800" b="0">
                        <a:latin typeface="方正书宋简体" panose="03000509000000000000" charset="-122"/>
                        <a:ea typeface="方正书宋简体" panose="03000509000000000000" charset="-122"/>
                        <a:cs typeface="方正书宋简体" panose="03000509000000000000" charset="-122"/>
                      </a:endParaRPr>
                    </a:p>
                  </a:txBody>
                  <a:tcPr marL="68580" marR="68580" marT="0" marB="0" vert="horz" anchor="ctr" anchorCtr="0">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方正书宋简体" panose="03000509000000000000" charset="-122"/>
                          <a:cs typeface="方正书宋简体" panose="03000509000000000000" charset="-122"/>
                        </a:rPr>
                        <a:t>金属火灾</a:t>
                      </a:r>
                      <a:endParaRPr lang="en-US" altLang="en-US" sz="1800" b="0">
                        <a:latin typeface="方正书宋简体" panose="03000509000000000000" charset="-122"/>
                        <a:ea typeface="方正书宋简体" panose="03000509000000000000" charset="-122"/>
                        <a:cs typeface="方正书宋简体"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方正书宋简体" panose="03000509000000000000" charset="-122"/>
                          <a:cs typeface="方正书宋简体" panose="03000509000000000000" charset="-122"/>
                        </a:rPr>
                        <a:t>D类火灾</a:t>
                      </a:r>
                      <a:endParaRPr lang="en-US" altLang="en-US" sz="1800" b="0">
                        <a:latin typeface="方正书宋简体" panose="03000509000000000000" charset="-122"/>
                        <a:ea typeface="方正书宋简体" panose="03000509000000000000" charset="-122"/>
                        <a:cs typeface="方正书宋简体"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方正书宋简体" panose="03000509000000000000" charset="-122"/>
                          <a:cs typeface="方正书宋简体" panose="03000509000000000000" charset="-122"/>
                        </a:rPr>
                        <a:t>钾、钠、镁、钛、锆、锂火灾</a:t>
                      </a:r>
                      <a:endParaRPr lang="en-US" altLang="en-US" sz="1800" b="0">
                        <a:latin typeface="方正书宋简体" panose="03000509000000000000" charset="-122"/>
                        <a:ea typeface="方正书宋简体" panose="03000509000000000000" charset="-122"/>
                        <a:cs typeface="方正书宋简体"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15620">
                <a:tc>
                  <a:txBody>
                    <a:bodyPr/>
                    <a:p>
                      <a:pPr indent="0" algn="ctr">
                        <a:buNone/>
                      </a:pPr>
                      <a:r>
                        <a:rPr lang="en-US" sz="1800" b="0">
                          <a:latin typeface="方正书宋简体" panose="03000509000000000000" charset="-122"/>
                          <a:cs typeface="方正书宋简体" panose="03000509000000000000" charset="-122"/>
                        </a:rPr>
                        <a:t>5</a:t>
                      </a:r>
                      <a:endParaRPr lang="en-US" altLang="en-US" sz="1800" b="0">
                        <a:latin typeface="方正书宋简体" panose="03000509000000000000" charset="-122"/>
                        <a:ea typeface="方正书宋简体" panose="03000509000000000000" charset="-122"/>
                        <a:cs typeface="方正书宋简体" panose="03000509000000000000" charset="-122"/>
                      </a:endParaRPr>
                    </a:p>
                  </a:txBody>
                  <a:tcPr marL="68580" marR="68580" marT="0" marB="0" vert="horz" anchor="ctr" anchorCtr="0">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方正书宋简体" panose="03000509000000000000" charset="-122"/>
                          <a:cs typeface="方正书宋简体" panose="03000509000000000000" charset="-122"/>
                        </a:rPr>
                        <a:t>带电火灾</a:t>
                      </a:r>
                      <a:endParaRPr lang="en-US" altLang="en-US" sz="1800" b="0">
                        <a:latin typeface="方正书宋简体" panose="03000509000000000000" charset="-122"/>
                        <a:ea typeface="方正书宋简体" panose="03000509000000000000" charset="-122"/>
                        <a:cs typeface="方正书宋简体"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方正书宋简体" panose="03000509000000000000" charset="-122"/>
                          <a:cs typeface="方正书宋简体" panose="03000509000000000000" charset="-122"/>
                        </a:rPr>
                        <a:t>E类火灾</a:t>
                      </a:r>
                      <a:endParaRPr lang="en-US" altLang="en-US" sz="1800" b="0">
                        <a:latin typeface="方正书宋简体" panose="03000509000000000000" charset="-122"/>
                        <a:ea typeface="方正书宋简体" panose="03000509000000000000" charset="-122"/>
                        <a:cs typeface="方正书宋简体"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方正书宋简体" panose="03000509000000000000" charset="-122"/>
                          <a:cs typeface="方正书宋简体" panose="03000509000000000000" charset="-122"/>
                        </a:rPr>
                        <a:t>变压器故障引发的火灾</a:t>
                      </a:r>
                      <a:endParaRPr lang="en-US" altLang="en-US" sz="1800" b="0">
                        <a:latin typeface="方正书宋简体" panose="03000509000000000000" charset="-122"/>
                        <a:ea typeface="方正书宋简体" panose="03000509000000000000" charset="-122"/>
                        <a:cs typeface="方正书宋简体"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15620">
                <a:tc>
                  <a:txBody>
                    <a:bodyPr/>
                    <a:p>
                      <a:pPr indent="0" algn="ctr">
                        <a:buNone/>
                      </a:pPr>
                      <a:r>
                        <a:rPr lang="en-US" sz="1800" b="0">
                          <a:latin typeface="方正书宋简体" panose="03000509000000000000" charset="-122"/>
                          <a:cs typeface="方正书宋简体" panose="03000509000000000000" charset="-122"/>
                        </a:rPr>
                        <a:t>6</a:t>
                      </a:r>
                      <a:endParaRPr lang="en-US" altLang="en-US" sz="1800" b="0">
                        <a:latin typeface="方正书宋简体" panose="03000509000000000000" charset="-122"/>
                        <a:ea typeface="方正书宋简体" panose="03000509000000000000" charset="-122"/>
                        <a:cs typeface="方正书宋简体" panose="03000509000000000000" charset="-122"/>
                      </a:endParaRPr>
                    </a:p>
                  </a:txBody>
                  <a:tcPr marL="68580" marR="68580" marT="0" marB="0" vert="horz" anchor="ctr" anchorCtr="0">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方正书宋简体" panose="03000509000000000000" charset="-122"/>
                          <a:cs typeface="方正书宋简体" panose="03000509000000000000" charset="-122"/>
                        </a:rPr>
                        <a:t>烹饪器具内的烹饪物火灾</a:t>
                      </a:r>
                      <a:endParaRPr lang="en-US" altLang="en-US" sz="1800" b="0">
                        <a:latin typeface="方正书宋简体" panose="03000509000000000000" charset="-122"/>
                        <a:ea typeface="方正书宋简体" panose="03000509000000000000" charset="-122"/>
                        <a:cs typeface="方正书宋简体"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方正书宋简体" panose="03000509000000000000" charset="-122"/>
                          <a:cs typeface="方正书宋简体" panose="03000509000000000000" charset="-122"/>
                        </a:rPr>
                        <a:t>F类火灾</a:t>
                      </a:r>
                      <a:endParaRPr lang="en-US" altLang="en-US" sz="1800" b="0">
                        <a:latin typeface="方正书宋简体" panose="03000509000000000000" charset="-122"/>
                        <a:ea typeface="方正书宋简体" panose="03000509000000000000" charset="-122"/>
                        <a:cs typeface="方正书宋简体"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方正书宋简体" panose="03000509000000000000" charset="-122"/>
                          <a:cs typeface="方正书宋简体" panose="03000509000000000000" charset="-122"/>
                        </a:rPr>
                        <a:t>动植物油脂火灾</a:t>
                      </a:r>
                      <a:endParaRPr lang="en-US" altLang="en-US" sz="1800" b="0">
                        <a:latin typeface="方正书宋简体" panose="03000509000000000000" charset="-122"/>
                        <a:ea typeface="方正书宋简体" panose="03000509000000000000" charset="-122"/>
                        <a:cs typeface="方正书宋简体"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8" name="矩形 7"/>
          <p:cNvSpPr/>
          <p:nvPr/>
        </p:nvSpPr>
        <p:spPr>
          <a:xfrm>
            <a:off x="1386840" y="94615"/>
            <a:ext cx="10657205" cy="583565"/>
          </a:xfrm>
          <a:prstGeom prst="rect">
            <a:avLst/>
          </a:prstGeom>
        </p:spPr>
        <p:txBody>
          <a:bodyPr wrap="square">
            <a:spAutoFit/>
          </a:bodyPr>
          <a:lstStyle/>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一、火灾的分类</a:t>
            </a:r>
            <a:endParaRPr lang="en-US" altLang="zh-CN"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矩形 5"/>
          <p:cNvSpPr/>
          <p:nvPr/>
        </p:nvSpPr>
        <p:spPr>
          <a:xfrm>
            <a:off x="678815" y="1817688"/>
            <a:ext cx="6495415" cy="4292600"/>
          </a:xfrm>
          <a:prstGeom prst="rect">
            <a:avLst/>
          </a:prstGeom>
        </p:spPr>
        <p:txBody>
          <a:bodyPr wrap="square" anchor="ctr" anchorCtr="1">
            <a:spAutoFit/>
          </a:bodyPr>
          <a:p>
            <a:pPr indent="720090" algn="just" fontAlgn="auto">
              <a:lnSpc>
                <a:spcPct val="150000"/>
              </a:lnSpc>
            </a:pP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A类火灾是指固体物质火灾。这种物质通常具有有机物性质，一般在燃烧时能产生灼热的余烬。固体物质火灾非常常见，例如木材、纸张、棉花、布匹、衣物、粮食等发生火灾后均属于固体火灾。纸张、棉花等固体火灾有表面火灾和深位火灾两种，通常气体灭火剂扑灭深位火灾较困难。</a:t>
            </a:r>
            <a:endParaRPr lang="zh-CN" altLang="en-US"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文本框 2"/>
          <p:cNvSpPr txBox="1"/>
          <p:nvPr/>
        </p:nvSpPr>
        <p:spPr>
          <a:xfrm>
            <a:off x="1065530" y="1007110"/>
            <a:ext cx="3840480" cy="583565"/>
          </a:xfrm>
          <a:prstGeom prst="rect">
            <a:avLst/>
          </a:prstGeom>
          <a:noFill/>
        </p:spPr>
        <p:txBody>
          <a:bodyPr wrap="none" rtlCol="0" anchor="t">
            <a:spAutoFit/>
          </a:bodyPr>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（一）固体物质火灾</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5" name="图片 4" descr="&amp;pky340_sjzg_VCG211285567034_sjzg_VCG211285567034&amp;"/>
          <p:cNvPicPr>
            <a:picLocks noChangeAspect="1"/>
          </p:cNvPicPr>
          <p:nvPr/>
        </p:nvPicPr>
        <p:blipFill>
          <a:blip r:embed="rId1"/>
          <a:srcRect l="28667" r="21333"/>
          <a:stretch>
            <a:fillRect/>
          </a:stretch>
        </p:blipFill>
        <p:spPr>
          <a:xfrm>
            <a:off x="7409180" y="1586865"/>
            <a:ext cx="3962400" cy="4754880"/>
          </a:xfrm>
          <a:prstGeom prst="rect">
            <a:avLst/>
          </a:prstGeom>
        </p:spPr>
      </p:pic>
    </p:spTree>
  </p:cSld>
  <p:clrMapOvr>
    <a:masterClrMapping/>
  </p:clrMapOvr>
</p:sld>
</file>

<file path=ppt/tags/tag1.xml><?xml version="1.0" encoding="utf-8"?>
<p:tagLst xmlns:p="http://schemas.openxmlformats.org/presentationml/2006/main">
  <p:tag name="KSO_WM_UNIT_TABLE_BEAUTIFY" val="smartTable{afbff3fe-2afa-41e7-aa24-433bc31a18c4}"/>
  <p:tag name="TABLE_ENDDRAG_ORIGIN_RECT" val="778*284"/>
  <p:tag name="TABLE_ENDDRAG_RECT" val="98*179*778*284"/>
</p:tagLst>
</file>

<file path=ppt/tags/tag2.xml><?xml version="1.0" encoding="utf-8"?>
<p:tagLst xmlns:p="http://schemas.openxmlformats.org/presentationml/2006/main">
  <p:tag name="KSO_WM_UNIT_TABLE_BEAUTIFY" val="smartTable{d5aae749-74ae-48e2-82f6-29c9ea94b8f0}"/>
  <p:tag name="TABLE_ENDDRAG_ORIGIN_RECT" val="780*256"/>
  <p:tag name="TABLE_ENDDRAG_RECT" val="95*188*780*256"/>
</p:tagLst>
</file>

<file path=ppt/tags/tag3.xml><?xml version="1.0" encoding="utf-8"?>
<p:tagLst xmlns:p="http://schemas.openxmlformats.org/presentationml/2006/main">
  <p:tag name="REFSHAPE" val="299278764"/>
  <p:tag name="KSO_WM_UNIT_PLACING_PICTURE_USER_VIEWPORT" val="{&quot;height&quot;:8361,&quot;width&quot;:10190}"/>
</p:tagLst>
</file>

<file path=ppt/tags/tag4.xml><?xml version="1.0" encoding="utf-8"?>
<p:tagLst xmlns:p="http://schemas.openxmlformats.org/presentationml/2006/main">
  <p:tag name="REFSHAPE" val="318261148"/>
  <p:tag name="KSO_WM_UNIT_PLACING_PICTURE_USER_VIEWPORT" val="{&quot;height&quot;:6000,&quot;width&quot;:4500}"/>
</p:tagLst>
</file>

<file path=ppt/tags/tag5.xml><?xml version="1.0" encoding="utf-8"?>
<p:tagLst xmlns:p="http://schemas.openxmlformats.org/presentationml/2006/main">
  <p:tag name="KSO_WPP_MARK_KEY" val="4be1a694-bf42-4386-907b-204e826c7db9"/>
  <p:tag name="COMMONDATA" val="eyJoZGlkIjoiZGRjZDJiYWFjNzJkZmZlMWNjZmI3ZjE1NDVlYWU0ZWEifQ=="/>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4911</Words>
  <Application>WPS 演示</Application>
  <PresentationFormat>自定义</PresentationFormat>
  <Paragraphs>348</Paragraphs>
  <Slides>67</Slides>
  <Notes>3</Notes>
  <HiddenSlides>0</HiddenSlides>
  <MMClips>0</MMClips>
  <ScaleCrop>false</ScaleCrop>
  <HeadingPairs>
    <vt:vector size="8" baseType="variant">
      <vt:variant>
        <vt:lpstr>已用的字体</vt:lpstr>
      </vt:variant>
      <vt:variant>
        <vt:i4>10</vt:i4>
      </vt:variant>
      <vt:variant>
        <vt:lpstr>主题</vt:lpstr>
      </vt:variant>
      <vt:variant>
        <vt:i4>1</vt:i4>
      </vt:variant>
      <vt:variant>
        <vt:lpstr>嵌入 OLE 服务器</vt:lpstr>
      </vt:variant>
      <vt:variant>
        <vt:i4>1</vt:i4>
      </vt:variant>
      <vt:variant>
        <vt:lpstr>幻灯片标题</vt:lpstr>
      </vt:variant>
      <vt:variant>
        <vt:i4>67</vt:i4>
      </vt:variant>
    </vt:vector>
  </HeadingPairs>
  <TitlesOfParts>
    <vt:vector size="79" baseType="lpstr">
      <vt:lpstr>Arial</vt:lpstr>
      <vt:lpstr>宋体</vt:lpstr>
      <vt:lpstr>Wingdings</vt:lpstr>
      <vt:lpstr>微软雅黑</vt:lpstr>
      <vt:lpstr>Calibri</vt:lpstr>
      <vt:lpstr>Arial Unicode MS</vt:lpstr>
      <vt:lpstr>Calibri Light</vt:lpstr>
      <vt:lpstr>Times New Roman</vt:lpstr>
      <vt:lpstr>方正书宋简体</vt:lpstr>
      <vt:lpstr>黑体</vt:lpstr>
      <vt:lpstr>Office 主题</vt:lpstr>
      <vt:lpstr>Paint.Picture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PC</dc:creator>
  <cp:lastModifiedBy>intel</cp:lastModifiedBy>
  <cp:revision>629</cp:revision>
  <dcterms:created xsi:type="dcterms:W3CDTF">2017-04-11T07:10:00Z</dcterms:created>
  <dcterms:modified xsi:type="dcterms:W3CDTF">2023-04-23T05:38:04Z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2052-11.1.0.14036</vt:lpwstr>
  </property>
  <property fmtid="{D5CDD505-2E9C-101B-9397-08002B2CF9AE}" pid="3" name="ICV">
    <vt:lpwstr>A53A57F90FF943E1A6F7660091E8E2B6_12</vt:lpwstr>
  </property>
</Properties>
</file>